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73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A7E9D-BD98-45F6-9198-661F7D219E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STRATEGIES FOR MANAGING THE OCEANS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129BE2-FE38-4E8F-AC35-1996E9C2BD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GRADE 10 GEOGRAPHY </a:t>
            </a:r>
          </a:p>
          <a:p>
            <a:r>
              <a:rPr lang="en-US" dirty="0"/>
              <a:t>© 2021 J.RICH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95893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A53038-6696-41CB-B189-E4F0A4AB1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317090"/>
            <a:ext cx="10018713" cy="936523"/>
          </a:xfrm>
        </p:spPr>
        <p:txBody>
          <a:bodyPr/>
          <a:lstStyle/>
          <a:p>
            <a:r>
              <a:rPr lang="en-US" b="1" dirty="0"/>
              <a:t>ACIDIFICATION</a:t>
            </a:r>
            <a:endParaRPr lang="en-ZA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1F5BA4-121B-4C5C-86DE-997D19365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30594"/>
            <a:ext cx="10018713" cy="5110315"/>
          </a:xfrm>
        </p:spPr>
        <p:txBody>
          <a:bodyPr>
            <a:normAutofit/>
          </a:bodyPr>
          <a:lstStyle/>
          <a:p>
            <a:r>
              <a:rPr lang="en-US" sz="3200" dirty="0"/>
              <a:t>When fossil fuels such as coal, diesel or petrol burn they release carbon and </a:t>
            </a:r>
            <a:r>
              <a:rPr lang="en-US" sz="3200" dirty="0" err="1"/>
              <a:t>sulphur</a:t>
            </a:r>
            <a:r>
              <a:rPr lang="en-US" sz="3200" dirty="0"/>
              <a:t> into the air.</a:t>
            </a:r>
          </a:p>
          <a:p>
            <a:r>
              <a:rPr lang="en-US" sz="3200" dirty="0"/>
              <a:t>This combines with rain water and produces dilute acids</a:t>
            </a:r>
          </a:p>
          <a:p>
            <a:r>
              <a:rPr lang="en-US" sz="3200" dirty="0"/>
              <a:t>The acid balance of the oceans has changed drastically in the last 40 years</a:t>
            </a:r>
          </a:p>
          <a:p>
            <a:r>
              <a:rPr lang="en-US" sz="3200" dirty="0"/>
              <a:t>This kills off many marine species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286900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8A8DD-2288-495E-A40A-4E31D3128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40" y="265471"/>
            <a:ext cx="10018713" cy="1236406"/>
          </a:xfrm>
        </p:spPr>
        <p:txBody>
          <a:bodyPr/>
          <a:lstStyle/>
          <a:p>
            <a:r>
              <a:rPr lang="en-US" b="1" dirty="0"/>
              <a:t>OVERFISHING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B5631-CF91-42AE-8ACB-15D58FBA7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91032"/>
            <a:ext cx="10018713" cy="380016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Sea life is only a renewable resource if it has the time and conditions to renew itself.</a:t>
            </a:r>
          </a:p>
          <a:p>
            <a:r>
              <a:rPr lang="en-US" sz="3200" dirty="0"/>
              <a:t>Sea life that is extinct or severely depleted is not renewable.</a:t>
            </a:r>
          </a:p>
          <a:p>
            <a:r>
              <a:rPr lang="en-US" sz="3200" dirty="0"/>
              <a:t>Currently about 75% of the ocean’s marine life is under severe threat.</a:t>
            </a:r>
          </a:p>
          <a:p>
            <a:r>
              <a:rPr lang="en-US" sz="3200" dirty="0"/>
              <a:t>Commercial fishing is often very wasteful – bycatch is often left to die</a:t>
            </a:r>
          </a:p>
          <a:p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4232879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5A374B-D830-4E31-8515-4B48347E4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827" y="0"/>
            <a:ext cx="10018713" cy="1415845"/>
          </a:xfrm>
        </p:spPr>
        <p:txBody>
          <a:bodyPr/>
          <a:lstStyle/>
          <a:p>
            <a:r>
              <a:rPr lang="en-US" b="1" dirty="0"/>
              <a:t>GLOBAL WARMING</a:t>
            </a:r>
            <a:endParaRPr lang="en-ZA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0C3066-F9ED-4985-8D5F-2406EB02C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Climate change </a:t>
            </a:r>
            <a:r>
              <a:rPr lang="en-US" sz="3200" dirty="0"/>
              <a:t>and </a:t>
            </a:r>
            <a:r>
              <a:rPr lang="en-US" sz="3200" b="1" dirty="0"/>
              <a:t>global warming </a:t>
            </a:r>
            <a:r>
              <a:rPr lang="en-US" sz="3200" dirty="0"/>
              <a:t>from factors such as </a:t>
            </a:r>
            <a:r>
              <a:rPr lang="en-US" sz="3200" b="1" dirty="0"/>
              <a:t>greenhouse gases </a:t>
            </a:r>
            <a:r>
              <a:rPr lang="en-US" sz="3200" dirty="0"/>
              <a:t>can change </a:t>
            </a:r>
            <a:r>
              <a:rPr lang="en-US" sz="3200" b="1" dirty="0"/>
              <a:t>sea temperatures.</a:t>
            </a:r>
          </a:p>
          <a:p>
            <a:r>
              <a:rPr lang="en-US" sz="3200" dirty="0"/>
              <a:t>This can affect the growth of marine life and even kill off species</a:t>
            </a:r>
          </a:p>
          <a:p>
            <a:r>
              <a:rPr lang="en-US" sz="3200" dirty="0"/>
              <a:t>It also leads to </a:t>
            </a:r>
            <a:r>
              <a:rPr lang="en-US" sz="3200" b="1" dirty="0"/>
              <a:t>melting of polar ice</a:t>
            </a:r>
            <a:r>
              <a:rPr lang="en-US" sz="3200" dirty="0"/>
              <a:t> and changes in </a:t>
            </a:r>
            <a:r>
              <a:rPr lang="en-US" sz="3200" b="1" dirty="0"/>
              <a:t>sea level </a:t>
            </a:r>
            <a:r>
              <a:rPr lang="en-US" sz="3200" dirty="0"/>
              <a:t>and coastlines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711842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25 QUOTES BY SYLVIA EARLE (of 192) | A-Z Quotes">
            <a:extLst>
              <a:ext uri="{FF2B5EF4-FFF2-40B4-BE49-F238E27FC236}">
                <a16:creationId xmlns:a16="http://schemas.microsoft.com/office/drawing/2014/main" id="{544EA8C2-22A5-4066-B133-6D9888803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839" y="309716"/>
            <a:ext cx="11002296" cy="5707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743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8994C-FFBE-4310-AC15-676E6EABF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834" y="0"/>
            <a:ext cx="10018713" cy="1238865"/>
          </a:xfrm>
        </p:spPr>
        <p:txBody>
          <a:bodyPr/>
          <a:lstStyle/>
          <a:p>
            <a:r>
              <a:rPr lang="en-US" b="1" dirty="0"/>
              <a:t>HOW TO CARE FOR THE OCEANS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08DDC-E894-462E-90BA-C3C4CCC5E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238865"/>
            <a:ext cx="10373393" cy="5619135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International agreements – to take responsibility for coastal waters</a:t>
            </a:r>
          </a:p>
          <a:p>
            <a:r>
              <a:rPr lang="en-US" sz="3200" dirty="0"/>
              <a:t>Develop protective laws for international waters</a:t>
            </a:r>
          </a:p>
          <a:p>
            <a:r>
              <a:rPr lang="en-US" sz="3200" dirty="0"/>
              <a:t>Aquaculture</a:t>
            </a:r>
          </a:p>
          <a:p>
            <a:r>
              <a:rPr lang="en-US" sz="3200" dirty="0"/>
              <a:t>Catch limits and quotas</a:t>
            </a:r>
          </a:p>
          <a:p>
            <a:r>
              <a:rPr lang="en-ZA" sz="3200" dirty="0"/>
              <a:t>Wider net mesh</a:t>
            </a:r>
          </a:p>
          <a:p>
            <a:r>
              <a:rPr lang="en-ZA" sz="3200" dirty="0"/>
              <a:t>No fishing zones</a:t>
            </a:r>
          </a:p>
          <a:p>
            <a:r>
              <a:rPr lang="en-ZA" sz="3200" dirty="0"/>
              <a:t>Prevent destructive substances entering the sea</a:t>
            </a:r>
          </a:p>
          <a:p>
            <a:r>
              <a:rPr lang="en-ZA" sz="3200" dirty="0"/>
              <a:t>Ban single use plastics</a:t>
            </a:r>
          </a:p>
          <a:p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1028269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F1E05-558A-4E81-8733-D5CF133B1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EVERYBODY’S ISSUE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9E5B6-46D1-42C0-8CF1-5ABFDFC8F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are two things you can do in your daily life that can help to reduce pressure on the oceans?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00607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ylvia Earle quote : I hope for your ...">
            <a:extLst>
              <a:ext uri="{FF2B5EF4-FFF2-40B4-BE49-F238E27FC236}">
                <a16:creationId xmlns:a16="http://schemas.microsoft.com/office/drawing/2014/main" id="{BFCC7918-1FFB-4F2C-86CA-DEB2AC874C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26756"/>
            <a:ext cx="10564761" cy="640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012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80E39-4550-4A5F-BC8B-D88C216AB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190501"/>
            <a:ext cx="10018713" cy="1195848"/>
          </a:xfrm>
        </p:spPr>
        <p:txBody>
          <a:bodyPr/>
          <a:lstStyle/>
          <a:p>
            <a:r>
              <a:rPr lang="en-US" b="1" dirty="0"/>
              <a:t>SOME CHALLENGING QUESTIONS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1DA41-C9DE-43EB-9F15-C10882394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323" y="1590367"/>
            <a:ext cx="10697858" cy="5077131"/>
          </a:xfrm>
        </p:spPr>
        <p:txBody>
          <a:bodyPr>
            <a:normAutofit/>
          </a:bodyPr>
          <a:lstStyle/>
          <a:p>
            <a:r>
              <a:rPr lang="en-US" sz="3200" dirty="0"/>
              <a:t>As the world’s population grows can the oceans be relied on to continue supplying enough sea food?</a:t>
            </a:r>
          </a:p>
          <a:p>
            <a:r>
              <a:rPr lang="en-US" sz="3200" dirty="0"/>
              <a:t>Is there any reason why we cannot continue to dump waste and garbage into the ocean?</a:t>
            </a:r>
          </a:p>
          <a:p>
            <a:r>
              <a:rPr lang="en-US" sz="3200" dirty="0"/>
              <a:t>Since oceans are not dry land do events and changes on land really affect what happens in the ocean?</a:t>
            </a:r>
          </a:p>
          <a:p>
            <a:pPr marL="0" indent="0">
              <a:buNone/>
            </a:pPr>
            <a:endParaRPr lang="en-ZA" sz="3200" dirty="0"/>
          </a:p>
          <a:p>
            <a:pPr marL="0" indent="0">
              <a:buNone/>
            </a:pPr>
            <a:r>
              <a:rPr lang="en-ZA" sz="3200" dirty="0">
                <a:solidFill>
                  <a:srgbClr val="FF0000"/>
                </a:solidFill>
              </a:rPr>
              <a:t>Think about these things and give reasons for your answers</a:t>
            </a:r>
          </a:p>
          <a:p>
            <a:pPr marL="0" indent="0">
              <a:buNone/>
            </a:pP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160972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72A9A-E7BF-4800-BD17-5B0B3E264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BIG PICTURE (OVERVIEW)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31E58-0A1C-4F41-96D1-717409DA0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 </a:t>
            </a:r>
            <a:r>
              <a:rPr lang="en-US" sz="3600" b="1" dirty="0"/>
              <a:t>problems</a:t>
            </a:r>
            <a:r>
              <a:rPr lang="en-US" sz="3600" dirty="0"/>
              <a:t> do the world’s oceans face?</a:t>
            </a:r>
          </a:p>
          <a:p>
            <a:r>
              <a:rPr lang="en-US" sz="3600" b="1" dirty="0"/>
              <a:t>Why</a:t>
            </a:r>
            <a:r>
              <a:rPr lang="en-US" sz="3600" dirty="0"/>
              <a:t> should we try to manage the oceans better?</a:t>
            </a:r>
          </a:p>
          <a:p>
            <a:r>
              <a:rPr lang="en-US" sz="3600" b="1" dirty="0"/>
              <a:t>How </a:t>
            </a:r>
            <a:r>
              <a:rPr lang="en-US" sz="3600" dirty="0"/>
              <a:t>can we do that?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278752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958D2-268E-4E72-A214-B7ED90AD2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PROBLEMS FACING THE OCEANS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38415-D515-4BEF-B155-B15C1C9D0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Pollution</a:t>
            </a:r>
          </a:p>
          <a:p>
            <a:r>
              <a:rPr lang="en-US" sz="3200" dirty="0"/>
              <a:t>Acidification</a:t>
            </a:r>
          </a:p>
          <a:p>
            <a:r>
              <a:rPr lang="en-US" sz="3200" dirty="0"/>
              <a:t>Overfishing</a:t>
            </a:r>
          </a:p>
          <a:p>
            <a:r>
              <a:rPr lang="en-US" sz="3200" dirty="0"/>
              <a:t>Global warming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75666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49D84-D30D-4FDB-8BF8-449D7F172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OCEAN POLLUTION</a:t>
            </a:r>
            <a:endParaRPr lang="en-ZA" b="1" dirty="0"/>
          </a:p>
        </p:txBody>
      </p:sp>
      <p:pic>
        <p:nvPicPr>
          <p:cNvPr id="1026" name="Picture 2" descr="Turning the Tide on Ocean Pollution">
            <a:extLst>
              <a:ext uri="{FF2B5EF4-FFF2-40B4-BE49-F238E27FC236}">
                <a16:creationId xmlns:a16="http://schemas.microsoft.com/office/drawing/2014/main" id="{2FD573C9-F1DB-4F9A-9E70-C29F05C411D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870" y="2035277"/>
            <a:ext cx="5309419" cy="4395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rine Pollution | National Geographic Society">
            <a:extLst>
              <a:ext uri="{FF2B5EF4-FFF2-40B4-BE49-F238E27FC236}">
                <a16:creationId xmlns:a16="http://schemas.microsoft.com/office/drawing/2014/main" id="{20F02E4F-6DD6-4928-AB2E-25E1D44F92A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364" y="2035277"/>
            <a:ext cx="5309419" cy="4395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939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5BDA93-4258-431A-B74B-DA5ADED98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3046" y="486697"/>
            <a:ext cx="9571702" cy="620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275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D8102-8B25-41F2-9D0C-6C22FF648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190501"/>
            <a:ext cx="10018713" cy="1402326"/>
          </a:xfrm>
        </p:spPr>
        <p:txBody>
          <a:bodyPr/>
          <a:lstStyle/>
          <a:p>
            <a:r>
              <a:rPr lang="en-US" b="1" dirty="0"/>
              <a:t>OCEAN POLLUTION - SOURCES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0BDDB-4FAA-4A7D-A989-ED4145DC5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371600"/>
            <a:ext cx="10018713" cy="5176683"/>
          </a:xfrm>
        </p:spPr>
        <p:txBody>
          <a:bodyPr>
            <a:normAutofit/>
          </a:bodyPr>
          <a:lstStyle/>
          <a:p>
            <a:r>
              <a:rPr lang="en-US" sz="3200" dirty="0"/>
              <a:t>Dumping</a:t>
            </a:r>
          </a:p>
          <a:p>
            <a:r>
              <a:rPr lang="en-US" sz="3200" dirty="0"/>
              <a:t>Land run-off</a:t>
            </a:r>
          </a:p>
          <a:p>
            <a:r>
              <a:rPr lang="en-US" sz="3200" dirty="0"/>
              <a:t>Oil spills</a:t>
            </a:r>
          </a:p>
          <a:p>
            <a:r>
              <a:rPr lang="en-US" sz="3200" dirty="0"/>
              <a:t>Littering</a:t>
            </a:r>
          </a:p>
          <a:p>
            <a:r>
              <a:rPr lang="en-US" sz="3200" dirty="0"/>
              <a:t>Ocean mining</a:t>
            </a:r>
          </a:p>
          <a:p>
            <a:r>
              <a:rPr lang="en-US" sz="3200" dirty="0"/>
              <a:t>Noise pollution</a:t>
            </a:r>
          </a:p>
          <a:p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65432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77653-A182-4B94-9DDB-3A1BD91E2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47484"/>
            <a:ext cx="10018713" cy="1120877"/>
          </a:xfrm>
        </p:spPr>
        <p:txBody>
          <a:bodyPr/>
          <a:lstStyle/>
          <a:p>
            <a:r>
              <a:rPr lang="en-US" b="1" dirty="0"/>
              <a:t>HOW OCEAN WASTE HAS CHANGED</a:t>
            </a:r>
            <a:endParaRPr lang="en-ZA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152A07-39FB-42B0-8AD9-8BFB66476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2179" y="1466234"/>
            <a:ext cx="4607188" cy="501446"/>
          </a:xfrm>
        </p:spPr>
        <p:txBody>
          <a:bodyPr/>
          <a:lstStyle/>
          <a:p>
            <a:r>
              <a:rPr lang="en-US" dirty="0"/>
              <a:t>150 years ago</a:t>
            </a:r>
            <a:endParaRPr lang="en-Z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0D904C-5EEB-4467-B199-3AC00FD5F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3897" y="2165552"/>
            <a:ext cx="5435470" cy="4544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Metals – Ferrous, bronze, copper (corroded quickly), lead (toxic but limited) , silver and gold (non-reactive)</a:t>
            </a:r>
          </a:p>
          <a:p>
            <a:r>
              <a:rPr lang="en-US" sz="2800" dirty="0"/>
              <a:t>Vegetable matter, wood, paper – biodegradable</a:t>
            </a:r>
          </a:p>
          <a:p>
            <a:r>
              <a:rPr lang="en-US" sz="2800" dirty="0"/>
              <a:t>Glass  and ceramics – crushed and absorbed</a:t>
            </a:r>
          </a:p>
          <a:p>
            <a:r>
              <a:rPr lang="en-US" sz="2800" dirty="0"/>
              <a:t>Population &lt; 2 billion</a:t>
            </a:r>
          </a:p>
          <a:p>
            <a:r>
              <a:rPr lang="en-US" sz="2800" dirty="0"/>
              <a:t>Most shipping was wind or coal powered – minimal fuel dumping</a:t>
            </a:r>
          </a:p>
          <a:p>
            <a:endParaRPr lang="en-ZA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533C45-86AD-469F-ACD9-61FEED2ED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44226" y="1466234"/>
            <a:ext cx="4622537" cy="576262"/>
          </a:xfrm>
        </p:spPr>
        <p:txBody>
          <a:bodyPr/>
          <a:lstStyle/>
          <a:p>
            <a:r>
              <a:rPr lang="en-US" dirty="0"/>
              <a:t>Today</a:t>
            </a:r>
            <a:endParaRPr lang="en-ZA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3C26B2B-23E5-4797-BA89-C0710C8388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07966" y="2240368"/>
            <a:ext cx="5264485" cy="4617631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Metals – highly toxic mercury, cadmium, lithium etc.; radioactive materials</a:t>
            </a:r>
          </a:p>
          <a:p>
            <a:r>
              <a:rPr lang="en-US" sz="2800" dirty="0"/>
              <a:t>Plastics – indestructible and non degradable</a:t>
            </a:r>
          </a:p>
          <a:p>
            <a:r>
              <a:rPr lang="en-US" sz="2800" dirty="0"/>
              <a:t>Chemicals and fertilizers</a:t>
            </a:r>
          </a:p>
          <a:p>
            <a:r>
              <a:rPr lang="en-US" sz="2800" dirty="0"/>
              <a:t>Population around 8 billion</a:t>
            </a:r>
          </a:p>
          <a:p>
            <a:r>
              <a:rPr lang="en-US" sz="2800" dirty="0"/>
              <a:t>Shipping uses and spills or dumps petrochemicals and oil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77472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535E9-E788-430D-A78E-05E13257F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324" y="190501"/>
            <a:ext cx="10018713" cy="1254842"/>
          </a:xfrm>
        </p:spPr>
        <p:txBody>
          <a:bodyPr/>
          <a:lstStyle/>
          <a:p>
            <a:r>
              <a:rPr lang="en-US" b="1" dirty="0"/>
              <a:t>OCEAN POLLUTION -EFFECTS</a:t>
            </a:r>
            <a:endParaRPr lang="en-ZA" b="1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E09B418-7013-4094-A33D-D340A2364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5536" y="1324896"/>
            <a:ext cx="10018713" cy="5016910"/>
          </a:xfrm>
        </p:spPr>
        <p:txBody>
          <a:bodyPr>
            <a:normAutofit/>
          </a:bodyPr>
          <a:lstStyle/>
          <a:p>
            <a:r>
              <a:rPr lang="en-US" sz="3200" dirty="0"/>
              <a:t>Kills marine life</a:t>
            </a:r>
          </a:p>
          <a:p>
            <a:r>
              <a:rPr lang="en-US" sz="3200" dirty="0"/>
              <a:t>Harms human health</a:t>
            </a:r>
          </a:p>
          <a:p>
            <a:r>
              <a:rPr lang="en-US" sz="3200" dirty="0"/>
              <a:t>Damages tourist sites</a:t>
            </a:r>
          </a:p>
          <a:p>
            <a:r>
              <a:rPr lang="en-US" sz="3200" dirty="0"/>
              <a:t>Accumulates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416840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612</TotalTime>
  <Words>467</Words>
  <Application>Microsoft Office PowerPoint</Application>
  <PresentationFormat>Widescreen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Corbel</vt:lpstr>
      <vt:lpstr>Parallax</vt:lpstr>
      <vt:lpstr>STRATEGIES FOR MANAGING THE OCEANS</vt:lpstr>
      <vt:lpstr>SOME CHALLENGING QUESTIONS</vt:lpstr>
      <vt:lpstr>THE BIG PICTURE (OVERVIEW)</vt:lpstr>
      <vt:lpstr>PROBLEMS FACING THE OCEANS</vt:lpstr>
      <vt:lpstr>OCEAN POLLUTION</vt:lpstr>
      <vt:lpstr>PowerPoint Presentation</vt:lpstr>
      <vt:lpstr>OCEAN POLLUTION - SOURCES</vt:lpstr>
      <vt:lpstr>HOW OCEAN WASTE HAS CHANGED</vt:lpstr>
      <vt:lpstr>OCEAN POLLUTION -EFFECTS</vt:lpstr>
      <vt:lpstr>ACIDIFICATION</vt:lpstr>
      <vt:lpstr>OVERFISHING</vt:lpstr>
      <vt:lpstr>GLOBAL WARMING</vt:lpstr>
      <vt:lpstr>PowerPoint Presentation</vt:lpstr>
      <vt:lpstr>HOW TO CARE FOR THE OCEANS</vt:lpstr>
      <vt:lpstr>EVERYBODY’S ISSUE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 Rich</dc:creator>
  <cp:lastModifiedBy>Johan Rich</cp:lastModifiedBy>
  <cp:revision>7</cp:revision>
  <dcterms:created xsi:type="dcterms:W3CDTF">2021-10-12T11:57:26Z</dcterms:created>
  <dcterms:modified xsi:type="dcterms:W3CDTF">2021-11-09T18:55:11Z</dcterms:modified>
</cp:coreProperties>
</file>