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3" r:id="rId5"/>
    <p:sldId id="264" r:id="rId6"/>
    <p:sldId id="265" r:id="rId7"/>
    <p:sldId id="266" r:id="rId8"/>
    <p:sldId id="267"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52" d="100"/>
          <a:sy n="52" d="100"/>
        </p:scale>
        <p:origin x="739"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10/18/2021</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10/18/2021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10/18/2021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10/18/2021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10/18/2021</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8A7E9D-BD98-45F6-9198-661F7D219E87}"/>
              </a:ext>
            </a:extLst>
          </p:cNvPr>
          <p:cNvSpPr>
            <a:spLocks noGrp="1"/>
          </p:cNvSpPr>
          <p:nvPr>
            <p:ph type="ctrTitle"/>
          </p:nvPr>
        </p:nvSpPr>
        <p:spPr/>
        <p:txBody>
          <a:bodyPr/>
          <a:lstStyle/>
          <a:p>
            <a:pPr algn="l"/>
            <a:r>
              <a:rPr lang="en-US" dirty="0"/>
              <a:t>THE IMPORTANCE OF OCEANS</a:t>
            </a:r>
            <a:endParaRPr lang="en-ZA" dirty="0"/>
          </a:p>
        </p:txBody>
      </p:sp>
      <p:sp>
        <p:nvSpPr>
          <p:cNvPr id="3" name="Subtitle 2">
            <a:extLst>
              <a:ext uri="{FF2B5EF4-FFF2-40B4-BE49-F238E27FC236}">
                <a16:creationId xmlns:a16="http://schemas.microsoft.com/office/drawing/2014/main" id="{02129BE2-FE38-4E8F-AC35-1996E9C2BDEF}"/>
              </a:ext>
            </a:extLst>
          </p:cNvPr>
          <p:cNvSpPr>
            <a:spLocks noGrp="1"/>
          </p:cNvSpPr>
          <p:nvPr>
            <p:ph type="subTitle" idx="1"/>
          </p:nvPr>
        </p:nvSpPr>
        <p:spPr/>
        <p:txBody>
          <a:bodyPr/>
          <a:lstStyle/>
          <a:p>
            <a:r>
              <a:rPr lang="en-US" dirty="0"/>
              <a:t>GRADE 10 GEOGRAPHY </a:t>
            </a:r>
          </a:p>
          <a:p>
            <a:r>
              <a:rPr lang="en-US" dirty="0"/>
              <a:t>© 2021 J.RICH</a:t>
            </a:r>
            <a:endParaRPr lang="en-ZA" dirty="0"/>
          </a:p>
        </p:txBody>
      </p:sp>
    </p:spTree>
    <p:extLst>
      <p:ext uri="{BB962C8B-B14F-4D97-AF65-F5344CB8AC3E}">
        <p14:creationId xmlns:p14="http://schemas.microsoft.com/office/powerpoint/2010/main" val="29958936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280E39-4550-4A5F-BC8B-D88C216ABF35}"/>
              </a:ext>
            </a:extLst>
          </p:cNvPr>
          <p:cNvSpPr>
            <a:spLocks noGrp="1"/>
          </p:cNvSpPr>
          <p:nvPr>
            <p:ph type="title"/>
          </p:nvPr>
        </p:nvSpPr>
        <p:spPr>
          <a:xfrm>
            <a:off x="1484309" y="190501"/>
            <a:ext cx="10018713" cy="1195848"/>
          </a:xfrm>
        </p:spPr>
        <p:txBody>
          <a:bodyPr/>
          <a:lstStyle/>
          <a:p>
            <a:r>
              <a:rPr lang="en-US" b="1" dirty="0"/>
              <a:t>THE BIG PICTURE</a:t>
            </a:r>
            <a:endParaRPr lang="en-ZA" b="1" dirty="0"/>
          </a:p>
        </p:txBody>
      </p:sp>
      <p:sp>
        <p:nvSpPr>
          <p:cNvPr id="3" name="Content Placeholder 2">
            <a:extLst>
              <a:ext uri="{FF2B5EF4-FFF2-40B4-BE49-F238E27FC236}">
                <a16:creationId xmlns:a16="http://schemas.microsoft.com/office/drawing/2014/main" id="{7C11DA41-C9DE-43EB-9F15-C10882394E87}"/>
              </a:ext>
            </a:extLst>
          </p:cNvPr>
          <p:cNvSpPr>
            <a:spLocks noGrp="1"/>
          </p:cNvSpPr>
          <p:nvPr>
            <p:ph idx="1"/>
          </p:nvPr>
        </p:nvSpPr>
        <p:spPr>
          <a:xfrm>
            <a:off x="1366323" y="1590368"/>
            <a:ext cx="10018713" cy="3084872"/>
          </a:xfrm>
        </p:spPr>
        <p:txBody>
          <a:bodyPr>
            <a:normAutofit/>
          </a:bodyPr>
          <a:lstStyle/>
          <a:p>
            <a:r>
              <a:rPr lang="en-US" sz="3200" dirty="0"/>
              <a:t>Do we really need the oceans if we live on land?</a:t>
            </a:r>
          </a:p>
          <a:p>
            <a:r>
              <a:rPr lang="en-US" sz="3200" dirty="0"/>
              <a:t>How do we benefit from oceans?</a:t>
            </a:r>
          </a:p>
          <a:p>
            <a:r>
              <a:rPr lang="en-US" sz="3200" dirty="0"/>
              <a:t>How can we manage  the way we use the oceans/</a:t>
            </a:r>
            <a:endParaRPr lang="en-ZA" sz="3200" dirty="0"/>
          </a:p>
        </p:txBody>
      </p:sp>
    </p:spTree>
    <p:extLst>
      <p:ext uri="{BB962C8B-B14F-4D97-AF65-F5344CB8AC3E}">
        <p14:creationId xmlns:p14="http://schemas.microsoft.com/office/powerpoint/2010/main" val="16097223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772A9A-E7BF-4800-BD17-5B0B3E264969}"/>
              </a:ext>
            </a:extLst>
          </p:cNvPr>
          <p:cNvSpPr>
            <a:spLocks noGrp="1"/>
          </p:cNvSpPr>
          <p:nvPr>
            <p:ph type="title"/>
          </p:nvPr>
        </p:nvSpPr>
        <p:spPr/>
        <p:txBody>
          <a:bodyPr/>
          <a:lstStyle/>
          <a:p>
            <a:r>
              <a:rPr lang="en-US" b="1" dirty="0"/>
              <a:t>OVERVIEW</a:t>
            </a:r>
            <a:endParaRPr lang="en-ZA" b="1" dirty="0"/>
          </a:p>
        </p:txBody>
      </p:sp>
      <p:sp>
        <p:nvSpPr>
          <p:cNvPr id="3" name="Content Placeholder 2">
            <a:extLst>
              <a:ext uri="{FF2B5EF4-FFF2-40B4-BE49-F238E27FC236}">
                <a16:creationId xmlns:a16="http://schemas.microsoft.com/office/drawing/2014/main" id="{FD031E58-0A1C-4F41-96D1-717409DA0C03}"/>
              </a:ext>
            </a:extLst>
          </p:cNvPr>
          <p:cNvSpPr>
            <a:spLocks noGrp="1"/>
          </p:cNvSpPr>
          <p:nvPr>
            <p:ph idx="1"/>
          </p:nvPr>
        </p:nvSpPr>
        <p:spPr/>
        <p:txBody>
          <a:bodyPr>
            <a:normAutofit/>
          </a:bodyPr>
          <a:lstStyle/>
          <a:p>
            <a:r>
              <a:rPr lang="en-US" sz="3600" dirty="0"/>
              <a:t>Oceans as a source of oxygen</a:t>
            </a:r>
          </a:p>
          <a:p>
            <a:r>
              <a:rPr lang="en-US" sz="3600" dirty="0"/>
              <a:t>Oceans as a source of food</a:t>
            </a:r>
          </a:p>
          <a:p>
            <a:r>
              <a:rPr lang="en-US" sz="3600" dirty="0"/>
              <a:t>Oceans as a source of energy</a:t>
            </a:r>
            <a:endParaRPr lang="en-ZA" sz="3600" dirty="0"/>
          </a:p>
        </p:txBody>
      </p:sp>
    </p:spTree>
    <p:extLst>
      <p:ext uri="{BB962C8B-B14F-4D97-AF65-F5344CB8AC3E}">
        <p14:creationId xmlns:p14="http://schemas.microsoft.com/office/powerpoint/2010/main" val="2787522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AB4CBF-B38E-43BC-AB05-7FF1EC00D86F}"/>
              </a:ext>
            </a:extLst>
          </p:cNvPr>
          <p:cNvSpPr>
            <a:spLocks noGrp="1"/>
          </p:cNvSpPr>
          <p:nvPr>
            <p:ph type="title"/>
          </p:nvPr>
        </p:nvSpPr>
        <p:spPr/>
        <p:txBody>
          <a:bodyPr/>
          <a:lstStyle/>
          <a:p>
            <a:r>
              <a:rPr lang="en-US" b="1" dirty="0"/>
              <a:t>OCEANS PROVIDE OXYGEN</a:t>
            </a:r>
            <a:endParaRPr lang="en-ZA" b="1" dirty="0"/>
          </a:p>
        </p:txBody>
      </p:sp>
      <p:sp>
        <p:nvSpPr>
          <p:cNvPr id="5" name="Content Placeholder 4">
            <a:extLst>
              <a:ext uri="{FF2B5EF4-FFF2-40B4-BE49-F238E27FC236}">
                <a16:creationId xmlns:a16="http://schemas.microsoft.com/office/drawing/2014/main" id="{71CCD970-ECD9-4742-92BA-7BF8229AFF9F}"/>
              </a:ext>
            </a:extLst>
          </p:cNvPr>
          <p:cNvSpPr>
            <a:spLocks noGrp="1"/>
          </p:cNvSpPr>
          <p:nvPr>
            <p:ph sz="half" idx="2"/>
          </p:nvPr>
        </p:nvSpPr>
        <p:spPr>
          <a:xfrm>
            <a:off x="6607966" y="2020529"/>
            <a:ext cx="5301943" cy="4336026"/>
          </a:xfrm>
        </p:spPr>
        <p:txBody>
          <a:bodyPr>
            <a:normAutofit/>
          </a:bodyPr>
          <a:lstStyle/>
          <a:p>
            <a:r>
              <a:rPr lang="en-US" sz="2800" b="1" dirty="0"/>
              <a:t>Algae – </a:t>
            </a:r>
            <a:r>
              <a:rPr lang="en-US" sz="2800" dirty="0"/>
              <a:t>use carbon dioxide in the water and the atmosphere and convert it through </a:t>
            </a:r>
            <a:r>
              <a:rPr lang="en-US" sz="2800" b="1" dirty="0"/>
              <a:t>photosynthesis</a:t>
            </a:r>
            <a:r>
              <a:rPr lang="en-US" sz="2800" dirty="0"/>
              <a:t> to produce oxygen.</a:t>
            </a:r>
          </a:p>
          <a:p>
            <a:r>
              <a:rPr lang="en-US" sz="2800" dirty="0"/>
              <a:t>More than 7000 species of algae and most live in oceans.</a:t>
            </a:r>
          </a:p>
          <a:p>
            <a:r>
              <a:rPr lang="en-US" sz="2800" dirty="0"/>
              <a:t>Algae produce nearly 1 billion tons of oxygen per day</a:t>
            </a:r>
            <a:endParaRPr lang="en-ZA" sz="2800" dirty="0"/>
          </a:p>
        </p:txBody>
      </p:sp>
      <p:pic>
        <p:nvPicPr>
          <p:cNvPr id="1026" name="Picture 2" descr="8 Types of Algae in the Ocean - Classification - DeepOceanFacts.com">
            <a:extLst>
              <a:ext uri="{FF2B5EF4-FFF2-40B4-BE49-F238E27FC236}">
                <a16:creationId xmlns:a16="http://schemas.microsoft.com/office/drawing/2014/main" id="{4F0B4FCD-D15F-4A38-8283-4366DAB6AAB5}"/>
              </a:ext>
            </a:extLst>
          </p:cNvPr>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1076632" y="2020529"/>
            <a:ext cx="5301943" cy="43360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325955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E95709-5605-4F2C-9E32-FD97BC77E191}"/>
              </a:ext>
            </a:extLst>
          </p:cNvPr>
          <p:cNvSpPr>
            <a:spLocks noGrp="1"/>
          </p:cNvSpPr>
          <p:nvPr>
            <p:ph type="title"/>
          </p:nvPr>
        </p:nvSpPr>
        <p:spPr>
          <a:xfrm>
            <a:off x="1484311" y="265472"/>
            <a:ext cx="10018713" cy="1356851"/>
          </a:xfrm>
        </p:spPr>
        <p:txBody>
          <a:bodyPr/>
          <a:lstStyle/>
          <a:p>
            <a:r>
              <a:rPr lang="en-US" b="1" dirty="0"/>
              <a:t>OCEANS PROVIDE FOOD</a:t>
            </a:r>
            <a:endParaRPr lang="en-ZA" b="1" dirty="0"/>
          </a:p>
        </p:txBody>
      </p:sp>
      <p:sp>
        <p:nvSpPr>
          <p:cNvPr id="3" name="Content Placeholder 2">
            <a:extLst>
              <a:ext uri="{FF2B5EF4-FFF2-40B4-BE49-F238E27FC236}">
                <a16:creationId xmlns:a16="http://schemas.microsoft.com/office/drawing/2014/main" id="{148F7F10-C175-41EE-8ADF-1F37EDD833F6}"/>
              </a:ext>
            </a:extLst>
          </p:cNvPr>
          <p:cNvSpPr>
            <a:spLocks noGrp="1"/>
          </p:cNvSpPr>
          <p:nvPr>
            <p:ph idx="1"/>
          </p:nvPr>
        </p:nvSpPr>
        <p:spPr>
          <a:xfrm>
            <a:off x="1484310" y="1312606"/>
            <a:ext cx="10018713" cy="5545393"/>
          </a:xfrm>
        </p:spPr>
        <p:txBody>
          <a:bodyPr>
            <a:normAutofit/>
          </a:bodyPr>
          <a:lstStyle/>
          <a:p>
            <a:r>
              <a:rPr lang="en-US" sz="2800" dirty="0"/>
              <a:t>Micro-organisms (plankton) feed smaller fish species who in turn feed larger species  who are the food source of apex predators. Humans harvest both large and small species and fish and shellfish.</a:t>
            </a:r>
          </a:p>
          <a:p>
            <a:r>
              <a:rPr lang="en-US" sz="2800" dirty="0"/>
              <a:t>South Africa’s </a:t>
            </a:r>
            <a:r>
              <a:rPr lang="en-US" sz="2800" b="1" dirty="0"/>
              <a:t>annual fish catch </a:t>
            </a:r>
            <a:r>
              <a:rPr lang="en-US" sz="2800" dirty="0"/>
              <a:t>is about 650 000 tons and the fishing industry </a:t>
            </a:r>
            <a:r>
              <a:rPr lang="en-US" sz="2800" b="1" dirty="0"/>
              <a:t>employs </a:t>
            </a:r>
            <a:r>
              <a:rPr lang="en-US" sz="2800" dirty="0"/>
              <a:t>around 22000 people</a:t>
            </a:r>
          </a:p>
          <a:p>
            <a:r>
              <a:rPr lang="en-US" sz="2800" dirty="0"/>
              <a:t>Most fishing in South Africa is along the </a:t>
            </a:r>
            <a:r>
              <a:rPr lang="en-US" sz="2800" b="1" dirty="0"/>
              <a:t>west coast </a:t>
            </a:r>
            <a:r>
              <a:rPr lang="en-US" sz="2800" dirty="0"/>
              <a:t>where he colder water produces richer nutrient supplies.</a:t>
            </a:r>
          </a:p>
          <a:p>
            <a:r>
              <a:rPr lang="en-US" sz="2800" dirty="0"/>
              <a:t>South Africa also has  a </a:t>
            </a:r>
            <a:r>
              <a:rPr lang="en-US" sz="2800" b="1" dirty="0"/>
              <a:t>long  coastal  shelf </a:t>
            </a:r>
            <a:r>
              <a:rPr lang="en-US" sz="2800" dirty="0"/>
              <a:t>providing fairly shallow water allowing for  a greater variety of available fish</a:t>
            </a:r>
            <a:endParaRPr lang="en-ZA" sz="2800" dirty="0"/>
          </a:p>
        </p:txBody>
      </p:sp>
    </p:spTree>
    <p:extLst>
      <p:ext uri="{BB962C8B-B14F-4D97-AF65-F5344CB8AC3E}">
        <p14:creationId xmlns:p14="http://schemas.microsoft.com/office/powerpoint/2010/main" val="10973928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545110-E0E4-4933-A839-685B28DDDB73}"/>
              </a:ext>
            </a:extLst>
          </p:cNvPr>
          <p:cNvSpPr>
            <a:spLocks noGrp="1"/>
          </p:cNvSpPr>
          <p:nvPr>
            <p:ph type="title"/>
          </p:nvPr>
        </p:nvSpPr>
        <p:spPr>
          <a:xfrm>
            <a:off x="1484311" y="191730"/>
            <a:ext cx="10018713" cy="1091380"/>
          </a:xfrm>
        </p:spPr>
        <p:txBody>
          <a:bodyPr/>
          <a:lstStyle/>
          <a:p>
            <a:r>
              <a:rPr lang="en-US" b="1" dirty="0"/>
              <a:t>OCEANS PROVIDE ENERGY - ELECTRICITY</a:t>
            </a:r>
            <a:endParaRPr lang="en-ZA" b="1" dirty="0"/>
          </a:p>
        </p:txBody>
      </p:sp>
      <p:sp>
        <p:nvSpPr>
          <p:cNvPr id="3" name="Content Placeholder 2">
            <a:extLst>
              <a:ext uri="{FF2B5EF4-FFF2-40B4-BE49-F238E27FC236}">
                <a16:creationId xmlns:a16="http://schemas.microsoft.com/office/drawing/2014/main" id="{3522CC39-F316-4BA8-B1EB-F0EE20E5C9CE}"/>
              </a:ext>
            </a:extLst>
          </p:cNvPr>
          <p:cNvSpPr>
            <a:spLocks noGrp="1"/>
          </p:cNvSpPr>
          <p:nvPr>
            <p:ph sz="half" idx="1"/>
          </p:nvPr>
        </p:nvSpPr>
        <p:spPr>
          <a:xfrm>
            <a:off x="1484311" y="1283110"/>
            <a:ext cx="4895055" cy="5014451"/>
          </a:xfrm>
        </p:spPr>
        <p:txBody>
          <a:bodyPr>
            <a:normAutofit/>
          </a:bodyPr>
          <a:lstStyle/>
          <a:p>
            <a:r>
              <a:rPr lang="en-US" sz="2800" dirty="0"/>
              <a:t>Sea water is constantly moving: waves and tides</a:t>
            </a:r>
          </a:p>
          <a:p>
            <a:r>
              <a:rPr lang="en-US" sz="2800" dirty="0"/>
              <a:t>The energy of moving water can be converted by means of turbines to generate electricity.</a:t>
            </a:r>
          </a:p>
          <a:p>
            <a:r>
              <a:rPr lang="en-US" sz="2800" dirty="0"/>
              <a:t>Tidal energy is more consistent and predictable than wind energy and it produces no pollution</a:t>
            </a:r>
            <a:endParaRPr lang="en-ZA" sz="2800" dirty="0"/>
          </a:p>
        </p:txBody>
      </p:sp>
      <p:pic>
        <p:nvPicPr>
          <p:cNvPr id="2050" name="Picture 2" descr="Tidal Energy: The New Sustainable Resource - Wood Harbinger">
            <a:extLst>
              <a:ext uri="{FF2B5EF4-FFF2-40B4-BE49-F238E27FC236}">
                <a16:creationId xmlns:a16="http://schemas.microsoft.com/office/drawing/2014/main" id="{4D26E401-EE6C-46A2-AE77-66E809BD56F0}"/>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379366" y="1578076"/>
            <a:ext cx="5434092" cy="46014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866583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7AC3D-C3FC-4232-81B2-6ACEE2E5F3F0}"/>
              </a:ext>
            </a:extLst>
          </p:cNvPr>
          <p:cNvSpPr>
            <a:spLocks noGrp="1"/>
          </p:cNvSpPr>
          <p:nvPr>
            <p:ph type="title"/>
          </p:nvPr>
        </p:nvSpPr>
        <p:spPr>
          <a:xfrm>
            <a:off x="1484311" y="0"/>
            <a:ext cx="10018713" cy="1651819"/>
          </a:xfrm>
        </p:spPr>
        <p:txBody>
          <a:bodyPr/>
          <a:lstStyle/>
          <a:p>
            <a:r>
              <a:rPr lang="en-US" b="1" dirty="0"/>
              <a:t>TIDAL ENERGY – PROS AND CONS</a:t>
            </a:r>
            <a:endParaRPr lang="en-ZA" b="1" dirty="0"/>
          </a:p>
        </p:txBody>
      </p:sp>
      <p:sp>
        <p:nvSpPr>
          <p:cNvPr id="5" name="Text Placeholder 4">
            <a:extLst>
              <a:ext uri="{FF2B5EF4-FFF2-40B4-BE49-F238E27FC236}">
                <a16:creationId xmlns:a16="http://schemas.microsoft.com/office/drawing/2014/main" id="{F387CA8A-1B4C-4046-AFFD-F758EFA0ABA0}"/>
              </a:ext>
            </a:extLst>
          </p:cNvPr>
          <p:cNvSpPr>
            <a:spLocks noGrp="1"/>
          </p:cNvSpPr>
          <p:nvPr>
            <p:ph type="body" idx="1"/>
          </p:nvPr>
        </p:nvSpPr>
        <p:spPr>
          <a:xfrm>
            <a:off x="1772179" y="1583147"/>
            <a:ext cx="4607188" cy="576262"/>
          </a:xfrm>
        </p:spPr>
        <p:txBody>
          <a:bodyPr/>
          <a:lstStyle/>
          <a:p>
            <a:r>
              <a:rPr lang="en-US" dirty="0"/>
              <a:t>ADVANTAGES</a:t>
            </a:r>
            <a:endParaRPr lang="en-ZA" dirty="0"/>
          </a:p>
        </p:txBody>
      </p:sp>
      <p:sp>
        <p:nvSpPr>
          <p:cNvPr id="6" name="Content Placeholder 5">
            <a:extLst>
              <a:ext uri="{FF2B5EF4-FFF2-40B4-BE49-F238E27FC236}">
                <a16:creationId xmlns:a16="http://schemas.microsoft.com/office/drawing/2014/main" id="{A5424F8B-B5E4-49DA-809A-D372A15C7547}"/>
              </a:ext>
            </a:extLst>
          </p:cNvPr>
          <p:cNvSpPr>
            <a:spLocks noGrp="1"/>
          </p:cNvSpPr>
          <p:nvPr>
            <p:ph sz="half" idx="2"/>
          </p:nvPr>
        </p:nvSpPr>
        <p:spPr>
          <a:xfrm>
            <a:off x="1484311" y="2374490"/>
            <a:ext cx="4895056" cy="3416709"/>
          </a:xfrm>
        </p:spPr>
        <p:txBody>
          <a:bodyPr>
            <a:normAutofit/>
          </a:bodyPr>
          <a:lstStyle/>
          <a:p>
            <a:r>
              <a:rPr lang="en-US" sz="2800" dirty="0"/>
              <a:t>Cheap to run</a:t>
            </a:r>
          </a:p>
          <a:p>
            <a:r>
              <a:rPr lang="en-US" sz="2800" dirty="0"/>
              <a:t>Does not pollute / clean </a:t>
            </a:r>
          </a:p>
          <a:p>
            <a:r>
              <a:rPr lang="en-US" sz="2800" dirty="0"/>
              <a:t>Unlike wind turbines do not disturb animal life</a:t>
            </a:r>
          </a:p>
          <a:p>
            <a:r>
              <a:rPr lang="en-US" sz="2800" dirty="0"/>
              <a:t>Predictable and consistent</a:t>
            </a:r>
          </a:p>
          <a:p>
            <a:r>
              <a:rPr lang="en-US" sz="2800" dirty="0"/>
              <a:t>Can supplement the grid</a:t>
            </a:r>
            <a:endParaRPr lang="en-ZA" sz="2800" dirty="0"/>
          </a:p>
        </p:txBody>
      </p:sp>
      <p:sp>
        <p:nvSpPr>
          <p:cNvPr id="7" name="Text Placeholder 6">
            <a:extLst>
              <a:ext uri="{FF2B5EF4-FFF2-40B4-BE49-F238E27FC236}">
                <a16:creationId xmlns:a16="http://schemas.microsoft.com/office/drawing/2014/main" id="{5BE3AF78-FCF0-4A53-A343-B47A1C9AE5A2}"/>
              </a:ext>
            </a:extLst>
          </p:cNvPr>
          <p:cNvSpPr>
            <a:spLocks noGrp="1"/>
          </p:cNvSpPr>
          <p:nvPr>
            <p:ph type="body" sz="quarter" idx="3"/>
          </p:nvPr>
        </p:nvSpPr>
        <p:spPr>
          <a:xfrm>
            <a:off x="6880486" y="1651819"/>
            <a:ext cx="4622537" cy="576262"/>
          </a:xfrm>
        </p:spPr>
        <p:txBody>
          <a:bodyPr/>
          <a:lstStyle/>
          <a:p>
            <a:r>
              <a:rPr lang="en-US" dirty="0"/>
              <a:t>DISADVANTAGES</a:t>
            </a:r>
            <a:endParaRPr lang="en-ZA" dirty="0"/>
          </a:p>
        </p:txBody>
      </p:sp>
      <p:sp>
        <p:nvSpPr>
          <p:cNvPr id="8" name="Content Placeholder 7">
            <a:extLst>
              <a:ext uri="{FF2B5EF4-FFF2-40B4-BE49-F238E27FC236}">
                <a16:creationId xmlns:a16="http://schemas.microsoft.com/office/drawing/2014/main" id="{4308A5DF-8B15-4392-BF6B-4071820CEE09}"/>
              </a:ext>
            </a:extLst>
          </p:cNvPr>
          <p:cNvSpPr>
            <a:spLocks noGrp="1"/>
          </p:cNvSpPr>
          <p:nvPr>
            <p:ph sz="quarter" idx="4"/>
          </p:nvPr>
        </p:nvSpPr>
        <p:spPr>
          <a:xfrm>
            <a:off x="6607967" y="2374490"/>
            <a:ext cx="4895056" cy="4262284"/>
          </a:xfrm>
        </p:spPr>
        <p:txBody>
          <a:bodyPr>
            <a:normAutofit/>
          </a:bodyPr>
          <a:lstStyle/>
          <a:p>
            <a:r>
              <a:rPr lang="en-US" sz="2800" dirty="0"/>
              <a:t>Made from non-recyclable materials that are difficult to dispose</a:t>
            </a:r>
          </a:p>
          <a:p>
            <a:r>
              <a:rPr lang="en-US" sz="2800" dirty="0"/>
              <a:t>Can become less efficient as marine life turn them into artificial reefs</a:t>
            </a:r>
          </a:p>
          <a:p>
            <a:r>
              <a:rPr lang="en-US" sz="2800" dirty="0"/>
              <a:t>Can interfere with shipping</a:t>
            </a:r>
          </a:p>
          <a:p>
            <a:r>
              <a:rPr lang="en-US" sz="2800" dirty="0"/>
              <a:t>Expensive to set up</a:t>
            </a:r>
            <a:endParaRPr lang="en-ZA" sz="2800" dirty="0"/>
          </a:p>
        </p:txBody>
      </p:sp>
    </p:spTree>
    <p:extLst>
      <p:ext uri="{BB962C8B-B14F-4D97-AF65-F5344CB8AC3E}">
        <p14:creationId xmlns:p14="http://schemas.microsoft.com/office/powerpoint/2010/main" val="22790457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1BBAB-3C49-461A-A549-1282D3B4B92A}"/>
              </a:ext>
            </a:extLst>
          </p:cNvPr>
          <p:cNvSpPr>
            <a:spLocks noGrp="1"/>
          </p:cNvSpPr>
          <p:nvPr>
            <p:ph type="title"/>
          </p:nvPr>
        </p:nvSpPr>
        <p:spPr/>
        <p:txBody>
          <a:bodyPr/>
          <a:lstStyle/>
          <a:p>
            <a:r>
              <a:rPr lang="en-US" b="1" dirty="0"/>
              <a:t>OCEANS PROVIDE ENERGY – OIL AND GAS</a:t>
            </a:r>
            <a:endParaRPr lang="en-ZA" b="1" dirty="0"/>
          </a:p>
        </p:txBody>
      </p:sp>
      <p:sp>
        <p:nvSpPr>
          <p:cNvPr id="7" name="Content Placeholder 6">
            <a:extLst>
              <a:ext uri="{FF2B5EF4-FFF2-40B4-BE49-F238E27FC236}">
                <a16:creationId xmlns:a16="http://schemas.microsoft.com/office/drawing/2014/main" id="{372B9134-EA8F-4E43-B807-6EDAC6B92A44}"/>
              </a:ext>
            </a:extLst>
          </p:cNvPr>
          <p:cNvSpPr>
            <a:spLocks noGrp="1"/>
          </p:cNvSpPr>
          <p:nvPr>
            <p:ph sz="half" idx="1"/>
          </p:nvPr>
        </p:nvSpPr>
        <p:spPr/>
        <p:txBody>
          <a:bodyPr>
            <a:normAutofit/>
          </a:bodyPr>
          <a:lstStyle/>
          <a:p>
            <a:r>
              <a:rPr lang="en-US" sz="2800" dirty="0"/>
              <a:t>Almost half of the world’s oil and natural gas reserves are below  the surface of the sea.</a:t>
            </a:r>
          </a:p>
          <a:p>
            <a:r>
              <a:rPr lang="en-US" sz="2800" dirty="0"/>
              <a:t>Off-shore drilling rigs transfer oil to tankers that take the oil to  sites where it is used.</a:t>
            </a:r>
            <a:endParaRPr lang="en-ZA" sz="2800" dirty="0"/>
          </a:p>
        </p:txBody>
      </p:sp>
      <p:pic>
        <p:nvPicPr>
          <p:cNvPr id="9" name="Content Placeholder 8">
            <a:extLst>
              <a:ext uri="{FF2B5EF4-FFF2-40B4-BE49-F238E27FC236}">
                <a16:creationId xmlns:a16="http://schemas.microsoft.com/office/drawing/2014/main" id="{24F4C71E-A9ED-4F1A-A4A0-169B354DA1D4}"/>
              </a:ext>
            </a:extLst>
          </p:cNvPr>
          <p:cNvPicPr>
            <a:picLocks noGrp="1" noChangeAspect="1"/>
          </p:cNvPicPr>
          <p:nvPr>
            <p:ph sz="half" idx="2"/>
          </p:nvPr>
        </p:nvPicPr>
        <p:blipFill>
          <a:blip r:embed="rId2"/>
          <a:stretch>
            <a:fillRect/>
          </a:stretch>
        </p:blipFill>
        <p:spPr>
          <a:xfrm>
            <a:off x="6379368" y="2153265"/>
            <a:ext cx="5581574" cy="4424516"/>
          </a:xfrm>
          <a:prstGeom prst="rect">
            <a:avLst/>
          </a:prstGeom>
        </p:spPr>
      </p:pic>
    </p:spTree>
    <p:extLst>
      <p:ext uri="{BB962C8B-B14F-4D97-AF65-F5344CB8AC3E}">
        <p14:creationId xmlns:p14="http://schemas.microsoft.com/office/powerpoint/2010/main" val="75439794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TM03457496[[fn=Parallax]]</Template>
  <TotalTime>378</TotalTime>
  <Words>352</Words>
  <Application>Microsoft Office PowerPoint</Application>
  <PresentationFormat>Widescreen</PresentationFormat>
  <Paragraphs>39</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Corbel</vt:lpstr>
      <vt:lpstr>Parallax</vt:lpstr>
      <vt:lpstr>THE IMPORTANCE OF OCEANS</vt:lpstr>
      <vt:lpstr>THE BIG PICTURE</vt:lpstr>
      <vt:lpstr>OVERVIEW</vt:lpstr>
      <vt:lpstr>OCEANS PROVIDE OXYGEN</vt:lpstr>
      <vt:lpstr>OCEANS PROVIDE FOOD</vt:lpstr>
      <vt:lpstr>OCEANS PROVIDE ENERGY - ELECTRICITY</vt:lpstr>
      <vt:lpstr>TIDAL ENERGY – PROS AND CONS</vt:lpstr>
      <vt:lpstr>OCEANS PROVIDE ENERGY – OIL AND GAS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Johan Rich</dc:creator>
  <cp:lastModifiedBy>Johan Rich</cp:lastModifiedBy>
  <cp:revision>4</cp:revision>
  <dcterms:created xsi:type="dcterms:W3CDTF">2021-10-12T11:57:26Z</dcterms:created>
  <dcterms:modified xsi:type="dcterms:W3CDTF">2021-10-18T11:52:08Z</dcterms:modified>
</cp:coreProperties>
</file>