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310" r:id="rId6"/>
    <p:sldId id="311" r:id="rId7"/>
    <p:sldId id="312" r:id="rId8"/>
    <p:sldId id="313" r:id="rId9"/>
    <p:sldId id="314" r:id="rId10"/>
    <p:sldId id="315" r:id="rId11"/>
    <p:sldId id="320" r:id="rId12"/>
    <p:sldId id="316" r:id="rId13"/>
    <p:sldId id="317" r:id="rId14"/>
    <p:sldId id="319" r:id="rId15"/>
    <p:sldId id="32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5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15T14:11:30.855" idx="1">
    <p:pos x="3076" y="1625"/>
    <p:text>Petitions are documents that many people sign asking for a political change to be made.</p:text>
    <p:extLst>
      <p:ext uri="{C676402C-5697-4E1C-873F-D02D1690AC5C}">
        <p15:threadingInfo xmlns:p15="http://schemas.microsoft.com/office/powerpoint/2012/main" timeZoneBias="-120"/>
      </p:ext>
    </p:extLst>
  </p:cm>
  <p:cm authorId="1" dt="2021-09-15T14:12:34.484" idx="2">
    <p:pos x="3182" y="2700"/>
    <p:text>The Black Sash is a South African human rights organisation. It was founded in Johannesburg in 1955 as a non-violent resistance organisation for liberal white women.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15T14:25:12.057" idx="3">
    <p:pos x="3623" y="1886"/>
    <p:text>Banned = forbidden to operate or make any public appearances or statements.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15T14:33:24.706" idx="4">
    <p:pos x="1776" y="1965"/>
    <p:text>boycott = to stay away from or refuse to use or support something as a form of protest.</p:text>
    <p:extLst>
      <p:ext uri="{C676402C-5697-4E1C-873F-D02D1690AC5C}">
        <p15:threadingInfo xmlns:p15="http://schemas.microsoft.com/office/powerpoint/2012/main" timeZoneBias="-120"/>
      </p:ext>
    </p:extLst>
  </p:cm>
  <p:cm authorId="1" dt="2021-09-15T14:35:08.684" idx="5">
    <p:pos x="5392" y="1954"/>
    <p:text>civil disobedience = deliberately ignoring government instructions as a form of peaceful protest.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123768"/>
            <a:ext cx="4775075" cy="2065495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Repression and non -violent resistance to apartheid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4355836"/>
            <a:ext cx="4775075" cy="5270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GRADE 9 HISTORY © J. Rich 2021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D5DC3-6306-4B0B-8A18-46BB7109E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THE FREEDOM CHARTER</a:t>
            </a:r>
            <a:endParaRPr lang="en-ZA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9900E-8083-461A-AA8D-75C38E023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ANC and other groups joined together to form the  </a:t>
            </a:r>
            <a:r>
              <a:rPr lang="en-US" sz="2800" b="1" dirty="0">
                <a:solidFill>
                  <a:srgbClr val="C00000"/>
                </a:solidFill>
              </a:rPr>
              <a:t>Congress Alliance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Congress of the People  </a:t>
            </a:r>
            <a:r>
              <a:rPr lang="en-US" sz="2800" dirty="0">
                <a:solidFill>
                  <a:srgbClr val="C00000"/>
                </a:solidFill>
              </a:rPr>
              <a:t>held in </a:t>
            </a:r>
            <a:r>
              <a:rPr lang="en-US" sz="2800" dirty="0" err="1">
                <a:solidFill>
                  <a:srgbClr val="C00000"/>
                </a:solidFill>
              </a:rPr>
              <a:t>Kliptown</a:t>
            </a:r>
            <a:r>
              <a:rPr lang="en-US" sz="2800" dirty="0">
                <a:solidFill>
                  <a:srgbClr val="C00000"/>
                </a:solidFill>
              </a:rPr>
              <a:t>, Soweto  in 1955</a:t>
            </a:r>
          </a:p>
          <a:p>
            <a:r>
              <a:rPr lang="en-US" sz="2800" dirty="0">
                <a:solidFill>
                  <a:srgbClr val="C00000"/>
                </a:solidFill>
              </a:rPr>
              <a:t>Attended by 3000  delegates</a:t>
            </a:r>
          </a:p>
          <a:p>
            <a:r>
              <a:rPr lang="en-US" sz="2800" dirty="0">
                <a:solidFill>
                  <a:srgbClr val="C00000"/>
                </a:solidFill>
              </a:rPr>
              <a:t>Drew up the </a:t>
            </a:r>
            <a:r>
              <a:rPr lang="en-US" sz="2800" b="1" dirty="0">
                <a:solidFill>
                  <a:srgbClr val="C00000"/>
                </a:solidFill>
              </a:rPr>
              <a:t>Freedom Charter</a:t>
            </a:r>
          </a:p>
          <a:p>
            <a:r>
              <a:rPr lang="en-US" sz="2800" dirty="0">
                <a:solidFill>
                  <a:srgbClr val="C00000"/>
                </a:solidFill>
              </a:rPr>
              <a:t>Blueprint for a future </a:t>
            </a:r>
            <a:r>
              <a:rPr lang="en-US" sz="2800" b="1" dirty="0">
                <a:solidFill>
                  <a:srgbClr val="C00000"/>
                </a:solidFill>
              </a:rPr>
              <a:t>non-racial , democratic </a:t>
            </a:r>
            <a:r>
              <a:rPr lang="en-US" sz="2800" dirty="0">
                <a:solidFill>
                  <a:srgbClr val="C00000"/>
                </a:solidFill>
              </a:rPr>
              <a:t>South Africa</a:t>
            </a:r>
            <a:endParaRPr lang="en-ZA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7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ster People shall Govern by Judy Seidman">
            <a:extLst>
              <a:ext uri="{FF2B5EF4-FFF2-40B4-BE49-F238E27FC236}">
                <a16:creationId xmlns:a16="http://schemas.microsoft.com/office/drawing/2014/main" id="{248F3173-5791-4DEC-B78A-C6471C23B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361" y="796413"/>
            <a:ext cx="10264878" cy="5353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7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C96F20-4557-4B4D-B9B6-2CB02428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WOMEN’S  MARCH</a:t>
            </a:r>
            <a:endParaRPr lang="en-ZA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4D035B-D24F-4873-A4DC-C9A5725B63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Women  activists formed </a:t>
            </a:r>
            <a:r>
              <a:rPr lang="en-US" sz="2800" b="1" dirty="0"/>
              <a:t>FEDSAW  (</a:t>
            </a:r>
            <a:r>
              <a:rPr lang="en-US" sz="2800" dirty="0"/>
              <a:t>Federation of SA Women)</a:t>
            </a:r>
          </a:p>
          <a:p>
            <a:r>
              <a:rPr lang="en-US" sz="2800" dirty="0"/>
              <a:t>Protested against pass laws</a:t>
            </a:r>
          </a:p>
          <a:p>
            <a:r>
              <a:rPr lang="en-US" sz="2800" b="1" dirty="0"/>
              <a:t>9 August 1956 </a:t>
            </a:r>
            <a:r>
              <a:rPr lang="en-US" sz="2800" dirty="0"/>
              <a:t>20000 women marched to Union buildings</a:t>
            </a:r>
          </a:p>
          <a:p>
            <a:r>
              <a:rPr lang="en-ZA" sz="2800" dirty="0"/>
              <a:t>Leaders: </a:t>
            </a:r>
            <a:r>
              <a:rPr lang="en-ZA" sz="2800" dirty="0" err="1"/>
              <a:t>Rahina</a:t>
            </a:r>
            <a:r>
              <a:rPr lang="en-ZA" sz="2800" dirty="0"/>
              <a:t> </a:t>
            </a:r>
            <a:r>
              <a:rPr lang="en-ZA" sz="2800" dirty="0" err="1"/>
              <a:t>Moosa</a:t>
            </a:r>
            <a:r>
              <a:rPr lang="en-ZA" sz="2800" dirty="0"/>
              <a:t>, Lillian </a:t>
            </a:r>
            <a:r>
              <a:rPr lang="en-ZA" sz="2800" dirty="0" err="1"/>
              <a:t>Ngoyi</a:t>
            </a:r>
            <a:r>
              <a:rPr lang="en-ZA" sz="2800" dirty="0"/>
              <a:t>, Helen Joseph Sophie Williams, </a:t>
            </a:r>
          </a:p>
        </p:txBody>
      </p:sp>
      <p:pic>
        <p:nvPicPr>
          <p:cNvPr id="3074" name="Picture 2" descr="Celebrating the Legacy of the 1956 Women&amp;#39;s March by Empowering Women">
            <a:extLst>
              <a:ext uri="{FF2B5EF4-FFF2-40B4-BE49-F238E27FC236}">
                <a16:creationId xmlns:a16="http://schemas.microsoft.com/office/drawing/2014/main" id="{6A8856B8-D026-44F2-9A79-A48D5563ED7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0" y="2014194"/>
            <a:ext cx="5699759" cy="374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794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0A502-E0B4-49E9-B74A-C4FF1491B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27704"/>
            <a:ext cx="10058400" cy="112087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+mn-lt"/>
              </a:rPr>
              <a:t>OUTLINE OF THIS UNIT</a:t>
            </a:r>
            <a:endParaRPr lang="en-ZA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FAF4F-DC97-4BAC-B1A5-3C90DC3A6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12606"/>
            <a:ext cx="10058400" cy="51176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When the  National Party came to power in 1948 they started passing laws  to </a:t>
            </a:r>
            <a:r>
              <a:rPr lang="en-US" sz="2800" i="1" dirty="0">
                <a:solidFill>
                  <a:srgbClr val="C00000"/>
                </a:solidFill>
              </a:rPr>
              <a:t>implement  Apartheid   </a:t>
            </a:r>
            <a:r>
              <a:rPr lang="en-US" sz="2800" dirty="0">
                <a:solidFill>
                  <a:srgbClr val="C00000"/>
                </a:solidFill>
              </a:rPr>
              <a:t>and many people started to </a:t>
            </a:r>
            <a:r>
              <a:rPr lang="en-US" sz="2800" i="1" dirty="0">
                <a:solidFill>
                  <a:srgbClr val="C00000"/>
                </a:solidFill>
              </a:rPr>
              <a:t>object and protest </a:t>
            </a:r>
            <a:r>
              <a:rPr lang="en-US" sz="2800" dirty="0">
                <a:solidFill>
                  <a:srgbClr val="C00000"/>
                </a:solidFill>
              </a:rPr>
              <a:t>against these laws 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</a:rPr>
              <a:t>The following topics will be studied: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Initial protests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Suppression of Communism  Act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The ANC </a:t>
            </a:r>
            <a:r>
              <a:rPr lang="en-US" sz="2800" dirty="0" err="1">
                <a:solidFill>
                  <a:srgbClr val="C00000"/>
                </a:solidFill>
              </a:rPr>
              <a:t>programme</a:t>
            </a:r>
            <a:r>
              <a:rPr lang="en-US" sz="2800" dirty="0">
                <a:solidFill>
                  <a:srgbClr val="C00000"/>
                </a:solidFill>
              </a:rPr>
              <a:t> of action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The Defiance Campaign and  the influence of Gandhi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The  Freedom Charter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The Treason Trial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The </a:t>
            </a:r>
            <a:r>
              <a:rPr lang="en-US" sz="2800" dirty="0" err="1">
                <a:solidFill>
                  <a:srgbClr val="C00000"/>
                </a:solidFill>
              </a:rPr>
              <a:t>Womens</a:t>
            </a:r>
            <a:r>
              <a:rPr lang="en-US" sz="2800" dirty="0">
                <a:solidFill>
                  <a:srgbClr val="C00000"/>
                </a:solidFill>
              </a:rPr>
              <a:t>’ March</a:t>
            </a:r>
            <a:endParaRPr lang="en-ZA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4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EFA41-A9E6-4E07-9CBF-891CFCF36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9882"/>
            <a:ext cx="10058400" cy="113925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+mn-lt"/>
              </a:rPr>
              <a:t>INITIAL PROTESTS</a:t>
            </a:r>
            <a:endParaRPr lang="en-ZA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35D27-E6AF-485E-BB6B-DE0AA509A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214203"/>
            <a:ext cx="4663440" cy="5126636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At first people objected to the laws by writing letters to the press, organizing </a:t>
            </a:r>
            <a:r>
              <a:rPr lang="en-US" sz="2800" b="1" dirty="0">
                <a:solidFill>
                  <a:srgbClr val="C00000"/>
                </a:solidFill>
              </a:rPr>
              <a:t>petitions</a:t>
            </a:r>
            <a:r>
              <a:rPr lang="en-US" sz="2800" dirty="0">
                <a:solidFill>
                  <a:srgbClr val="C00000"/>
                </a:solidFill>
              </a:rPr>
              <a:t> , and holding demonstrations.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Organizations like </a:t>
            </a:r>
            <a:r>
              <a:rPr lang="en-US" sz="2800" b="1" dirty="0">
                <a:solidFill>
                  <a:srgbClr val="C00000"/>
                </a:solidFill>
              </a:rPr>
              <a:t>the Black Sash </a:t>
            </a:r>
            <a:r>
              <a:rPr lang="en-US" sz="2800" dirty="0">
                <a:solidFill>
                  <a:srgbClr val="C00000"/>
                </a:solidFill>
              </a:rPr>
              <a:t>were active in this regar</a:t>
            </a:r>
            <a:r>
              <a:rPr lang="en-US" sz="2800" dirty="0"/>
              <a:t>d</a:t>
            </a:r>
            <a:endParaRPr lang="en-ZA" sz="2800" dirty="0"/>
          </a:p>
        </p:txBody>
      </p:sp>
      <p:pic>
        <p:nvPicPr>
          <p:cNvPr id="1026" name="Picture 2" descr="Black Sash - History of the Black Sash">
            <a:extLst>
              <a:ext uri="{FF2B5EF4-FFF2-40B4-BE49-F238E27FC236}">
                <a16:creationId xmlns:a16="http://schemas.microsoft.com/office/drawing/2014/main" id="{C0BFF0C6-B0E0-4B83-BA6E-C989943405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1" y="1319134"/>
            <a:ext cx="5992068" cy="4841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324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74824-78C5-42AD-99AD-881497F3C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0220"/>
            <a:ext cx="10058400" cy="101763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SUPPRESSION OF COMMUNISM ACT</a:t>
            </a:r>
            <a:endParaRPr lang="en-ZA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CF8DC-BF09-43A2-96E7-2D34AE4A2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289" y="1297858"/>
            <a:ext cx="10058400" cy="494071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Cold war was dividing the world between pro- and anti- communist governments</a:t>
            </a:r>
          </a:p>
          <a:p>
            <a:r>
              <a:rPr lang="en-US" sz="2800" dirty="0">
                <a:solidFill>
                  <a:srgbClr val="C00000"/>
                </a:solidFill>
              </a:rPr>
              <a:t>Suppression of Communism Act passed in 1950</a:t>
            </a:r>
          </a:p>
          <a:p>
            <a:r>
              <a:rPr lang="en-US" sz="2800" dirty="0">
                <a:solidFill>
                  <a:srgbClr val="C00000"/>
                </a:solidFill>
              </a:rPr>
              <a:t>Communist Party banned </a:t>
            </a:r>
          </a:p>
          <a:p>
            <a:r>
              <a:rPr lang="en-US" sz="2800" dirty="0">
                <a:solidFill>
                  <a:srgbClr val="C00000"/>
                </a:solidFill>
              </a:rPr>
              <a:t>Became a crime to  do or say anything that was seen as supporting communism</a:t>
            </a:r>
          </a:p>
          <a:p>
            <a:r>
              <a:rPr lang="en-US" sz="2800" dirty="0">
                <a:solidFill>
                  <a:srgbClr val="C00000"/>
                </a:solidFill>
              </a:rPr>
              <a:t>Newspapers and organizations were banned</a:t>
            </a:r>
          </a:p>
          <a:p>
            <a:r>
              <a:rPr lang="en-US" sz="2800" dirty="0">
                <a:solidFill>
                  <a:srgbClr val="C00000"/>
                </a:solidFill>
              </a:rPr>
              <a:t>People placed under house arrest  and banned</a:t>
            </a:r>
            <a:endParaRPr lang="en-ZA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93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85930-3B2D-4802-B8E8-B9A9C8A81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5642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ANC PROGRAMME OF ACTION</a:t>
            </a:r>
            <a:endParaRPr lang="en-ZA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C126B-1712-4BC6-B470-E5F87A04D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99016"/>
            <a:ext cx="10058400" cy="4453728"/>
          </a:xfrm>
        </p:spPr>
        <p:txBody>
          <a:bodyPr>
            <a:normAutofit/>
          </a:bodyPr>
          <a:lstStyle/>
          <a:p>
            <a:r>
              <a:rPr lang="en-US" sz="2800" dirty="0"/>
              <a:t>ANC Youth league formed in 1949 urged the ANC to take a stronger line</a:t>
            </a:r>
          </a:p>
          <a:p>
            <a:r>
              <a:rPr lang="en-US" sz="2800" dirty="0"/>
              <a:t>ANC adopted a “</a:t>
            </a:r>
            <a:r>
              <a:rPr lang="en-US" sz="2800" dirty="0" err="1"/>
              <a:t>Programme</a:t>
            </a:r>
            <a:r>
              <a:rPr lang="en-US" sz="2800" dirty="0"/>
              <a:t> of Action”  including boycotts,       strikes, and civil disobedience.</a:t>
            </a:r>
          </a:p>
          <a:p>
            <a:r>
              <a:rPr lang="en-US" sz="2800" dirty="0"/>
              <a:t>First major action was a May Day strike on 1  May 1950.</a:t>
            </a:r>
          </a:p>
          <a:p>
            <a:r>
              <a:rPr lang="en-US" sz="2800" dirty="0"/>
              <a:t>Clashes between protestors and police saw 18 protestors killed and led to further  protest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33543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DF056-F3BD-41BC-A0B5-37AC6D79D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98206"/>
            <a:ext cx="10058400" cy="1165123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DETENTION WITHOUT TRIAL</a:t>
            </a:r>
            <a:endParaRPr lang="en-ZA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A253F-74CE-4324-9E1F-96536B23A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0155" y="1877263"/>
            <a:ext cx="5225845" cy="4338141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The government formed the </a:t>
            </a:r>
            <a:r>
              <a:rPr lang="en-US" sz="2800" b="1" dirty="0">
                <a:solidFill>
                  <a:srgbClr val="C00000"/>
                </a:solidFill>
              </a:rPr>
              <a:t>security branch </a:t>
            </a:r>
            <a:r>
              <a:rPr lang="en-US" sz="2800" dirty="0">
                <a:solidFill>
                  <a:srgbClr val="C00000"/>
                </a:solidFill>
              </a:rPr>
              <a:t>of the police</a:t>
            </a:r>
          </a:p>
          <a:p>
            <a:r>
              <a:rPr lang="en-US" sz="2800" dirty="0">
                <a:solidFill>
                  <a:srgbClr val="C00000"/>
                </a:solidFill>
              </a:rPr>
              <a:t>Changes to the Suppression of Communism Act allowed for people to be locked up for 90 days (later 180 days) without being found guilty in a court of any crime.</a:t>
            </a:r>
          </a:p>
          <a:p>
            <a:r>
              <a:rPr lang="en-US" sz="2800" dirty="0">
                <a:solidFill>
                  <a:srgbClr val="C00000"/>
                </a:solidFill>
              </a:rPr>
              <a:t>People were sometimes </a:t>
            </a:r>
            <a:r>
              <a:rPr lang="en-US" sz="2800" b="1" dirty="0">
                <a:solidFill>
                  <a:srgbClr val="C00000"/>
                </a:solidFill>
              </a:rPr>
              <a:t>tortured</a:t>
            </a:r>
            <a:r>
              <a:rPr lang="en-US" sz="2800" dirty="0">
                <a:solidFill>
                  <a:srgbClr val="C00000"/>
                </a:solidFill>
              </a:rPr>
              <a:t> while in detention.</a:t>
            </a:r>
            <a:endParaRPr lang="en-ZA" sz="2800" dirty="0">
              <a:solidFill>
                <a:srgbClr val="C00000"/>
              </a:solidFill>
            </a:endParaRPr>
          </a:p>
        </p:txBody>
      </p:sp>
      <p:pic>
        <p:nvPicPr>
          <p:cNvPr id="2050" name="Picture 2" descr="Detention without trial in John Vorster Square - South African History  Archive (SAHA) — Google Arts &amp;amp; Culture">
            <a:extLst>
              <a:ext uri="{FF2B5EF4-FFF2-40B4-BE49-F238E27FC236}">
                <a16:creationId xmlns:a16="http://schemas.microsoft.com/office/drawing/2014/main" id="{9213F819-663F-4248-B06F-64D841441EA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68" y="1877264"/>
            <a:ext cx="5456903" cy="433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78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A560-E987-46EC-ABCD-787C10781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DEFIANCE CAMPAIGN - 1952</a:t>
            </a:r>
            <a:endParaRPr lang="en-ZA" sz="4000" b="1" dirty="0">
              <a:solidFill>
                <a:srgbClr val="C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23BCB4-CFC0-4CB6-A687-2D950734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Various opposition groups joined forces to  deliberately break apartheid laws</a:t>
            </a:r>
          </a:p>
          <a:p>
            <a:r>
              <a:rPr lang="en-US" sz="2800" dirty="0">
                <a:solidFill>
                  <a:srgbClr val="C00000"/>
                </a:solidFill>
              </a:rPr>
              <a:t>Aim was to have so many people arrested that that the </a:t>
            </a:r>
            <a:r>
              <a:rPr lang="en-US" sz="2800" dirty="0" err="1">
                <a:solidFill>
                  <a:srgbClr val="C00000"/>
                </a:solidFill>
              </a:rPr>
              <a:t>gaols</a:t>
            </a:r>
            <a:r>
              <a:rPr lang="en-US" sz="2800" dirty="0">
                <a:solidFill>
                  <a:srgbClr val="C00000"/>
                </a:solidFill>
              </a:rPr>
              <a:t> would be too full and the courts would not cope.</a:t>
            </a:r>
          </a:p>
          <a:p>
            <a:r>
              <a:rPr lang="en-US" sz="2800" dirty="0">
                <a:solidFill>
                  <a:srgbClr val="C00000"/>
                </a:solidFill>
              </a:rPr>
              <a:t>Lasted 3 months and over 8000 people were arrested.</a:t>
            </a:r>
          </a:p>
          <a:p>
            <a:r>
              <a:rPr lang="en-US" sz="2800" dirty="0">
                <a:solidFill>
                  <a:srgbClr val="C00000"/>
                </a:solidFill>
              </a:rPr>
              <a:t>ANC membership rose from 7000 to 100 000</a:t>
            </a:r>
          </a:p>
          <a:p>
            <a:r>
              <a:rPr lang="en-ZA" sz="2800" dirty="0">
                <a:solidFill>
                  <a:srgbClr val="C00000"/>
                </a:solidFill>
              </a:rPr>
              <a:t>Increased foreign criticism of Apartheid policies</a:t>
            </a:r>
          </a:p>
          <a:p>
            <a:r>
              <a:rPr lang="en-ZA" sz="2800" dirty="0">
                <a:solidFill>
                  <a:srgbClr val="C00000"/>
                </a:solidFill>
              </a:rPr>
              <a:t>UN set up an enquiry into Apartheid</a:t>
            </a:r>
          </a:p>
        </p:txBody>
      </p:sp>
    </p:spTree>
    <p:extLst>
      <p:ext uri="{BB962C8B-B14F-4D97-AF65-F5344CB8AC3E}">
        <p14:creationId xmlns:p14="http://schemas.microsoft.com/office/powerpoint/2010/main" val="394788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fiance Campaign | In flat defiance of white supremacy laws… | Flickr">
            <a:extLst>
              <a:ext uri="{FF2B5EF4-FFF2-40B4-BE49-F238E27FC236}">
                <a16:creationId xmlns:a16="http://schemas.microsoft.com/office/drawing/2014/main" id="{B511617E-3843-4DF7-90A1-CFF7CBD0C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38" y="560438"/>
            <a:ext cx="9280525" cy="5560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73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8550-B9D5-4C93-87F4-15059BC4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DEFIANCE CAMPAIGN – 1952 -  GANDHI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CBD78-51F1-4689-8D62-3F1E4775A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Mahatma Gandhi  organized peaceful resistance  campaigns to gain independence for India in 1947</a:t>
            </a:r>
          </a:p>
          <a:p>
            <a:r>
              <a:rPr lang="en-US" sz="2800" dirty="0">
                <a:solidFill>
                  <a:srgbClr val="C00000"/>
                </a:solidFill>
              </a:rPr>
              <a:t>His philosophy was called </a:t>
            </a:r>
            <a:r>
              <a:rPr lang="en-US" sz="2800" i="1" dirty="0">
                <a:solidFill>
                  <a:srgbClr val="C00000"/>
                </a:solidFill>
              </a:rPr>
              <a:t>satyagraha</a:t>
            </a:r>
          </a:p>
          <a:p>
            <a:r>
              <a:rPr lang="en-ZA" sz="2800" dirty="0">
                <a:solidFill>
                  <a:srgbClr val="C00000"/>
                </a:solidFill>
              </a:rPr>
              <a:t>Gandhi inspired the Defiance campaign.</a:t>
            </a:r>
          </a:p>
          <a:p>
            <a:r>
              <a:rPr lang="en-ZA" sz="2800" dirty="0">
                <a:solidFill>
                  <a:srgbClr val="C00000"/>
                </a:solidFill>
              </a:rPr>
              <a:t>Albert Luthuli  was president of the ANC and was  deprived of his chieftainship and placed under house arrest after the Defiance Campaign, but was also awarded the Nobel Peace Prize</a:t>
            </a:r>
          </a:p>
        </p:txBody>
      </p:sp>
    </p:spTree>
    <p:extLst>
      <p:ext uri="{BB962C8B-B14F-4D97-AF65-F5344CB8AC3E}">
        <p14:creationId xmlns:p14="http://schemas.microsoft.com/office/powerpoint/2010/main" val="229141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{2C87F4B2-41BD-4417-AA4C-CD21FD10939A}tf78829772_win32</Template>
  <TotalTime>204</TotalTime>
  <Words>495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Garamond</vt:lpstr>
      <vt:lpstr>Sagona Book</vt:lpstr>
      <vt:lpstr>Sagona ExtraLight</vt:lpstr>
      <vt:lpstr>SavonVTI</vt:lpstr>
      <vt:lpstr>Repression and non -violent resistance to apartheid</vt:lpstr>
      <vt:lpstr>OUTLINE OF THIS UNIT</vt:lpstr>
      <vt:lpstr>INITIAL PROTESTS</vt:lpstr>
      <vt:lpstr>SUPPRESSION OF COMMUNISM ACT</vt:lpstr>
      <vt:lpstr>ANC PROGRAMME OF ACTION</vt:lpstr>
      <vt:lpstr>DETENTION WITHOUT TRIAL</vt:lpstr>
      <vt:lpstr>DEFIANCE CAMPAIGN - 1952</vt:lpstr>
      <vt:lpstr>PowerPoint Presentation</vt:lpstr>
      <vt:lpstr>DEFIANCE CAMPAIGN – 1952 -  GANDHI</vt:lpstr>
      <vt:lpstr>THE FREEDOM CHARTER</vt:lpstr>
      <vt:lpstr>PowerPoint Presentation</vt:lpstr>
      <vt:lpstr>THE WOMEN’S  MARCH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Repression and non -violent resistance to apartheid</dc:title>
  <dc:creator>Johan Rich</dc:creator>
  <cp:lastModifiedBy>Johan Rich</cp:lastModifiedBy>
  <cp:revision>2</cp:revision>
  <dcterms:created xsi:type="dcterms:W3CDTF">2021-09-15T11:36:48Z</dcterms:created>
  <dcterms:modified xsi:type="dcterms:W3CDTF">2021-09-16T12:12:40Z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