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4" r:id="rId6"/>
    <p:sldId id="277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16" r:id="rId20"/>
    <p:sldId id="317" r:id="rId21"/>
    <p:sldId id="318" r:id="rId22"/>
    <p:sldId id="319" r:id="rId23"/>
    <p:sldId id="320" r:id="rId24"/>
    <p:sldId id="321" r:id="rId25"/>
    <p:sldId id="3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Rich" initials="JR" lastIdx="2" clrIdx="0">
    <p:extLst>
      <p:ext uri="{19B8F6BF-5375-455C-9EA6-DF929625EA0E}">
        <p15:presenceInfo xmlns:p15="http://schemas.microsoft.com/office/powerpoint/2012/main" userId="a3ffb759cc769d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2" d="100"/>
          <a:sy n="52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112" y="850791"/>
            <a:ext cx="3536585" cy="419828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Settlements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m3: urban SETTLEMENTS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U3: Urban Structure and patterns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© j. rich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5F8D3-2892-4AB4-9196-4C739328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02" y="457199"/>
            <a:ext cx="6979885" cy="58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ED28-DDC5-485D-8138-705427DE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Recreation zone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AB8F-7905-4B40-9113-DB800BD17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Parks, zoos, golf courses, sports grounds and botanical gardens provide green zones in the city that serve a healthy purpose for people and the environment</a:t>
            </a:r>
          </a:p>
          <a:p>
            <a:r>
              <a:rPr lang="en-US" sz="2800" dirty="0"/>
              <a:t>Relaxation  and recreation</a:t>
            </a:r>
          </a:p>
          <a:p>
            <a:r>
              <a:rPr lang="en-US" sz="2800" dirty="0"/>
              <a:t>Conservation,  carbon reduction, temperature regulation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05503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0128-A156-475F-B5F0-D56C8696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Factors pushing or pulling people in relation to the CBD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EEE8-44B7-4129-BA24-9D8610FB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Centrifugal forces </a:t>
            </a:r>
            <a:r>
              <a:rPr lang="en-US" sz="2800" dirty="0">
                <a:solidFill>
                  <a:schemeClr val="tx1"/>
                </a:solidFill>
              </a:rPr>
              <a:t> push people away from the city </a:t>
            </a:r>
            <a:r>
              <a:rPr lang="en-US" sz="2800" dirty="0" err="1">
                <a:solidFill>
                  <a:schemeClr val="tx1"/>
                </a:solidFill>
              </a:rPr>
              <a:t>centre</a:t>
            </a:r>
            <a:r>
              <a:rPr lang="en-US" sz="2800" dirty="0">
                <a:solidFill>
                  <a:schemeClr val="tx1"/>
                </a:solidFill>
              </a:rPr>
              <a:t>  and include high land prices, crime and congestion.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Centripetal forces 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pull people towards the city </a:t>
            </a:r>
            <a:r>
              <a:rPr lang="en-US" sz="2800" dirty="0" err="1">
                <a:solidFill>
                  <a:schemeClr val="tx1"/>
                </a:solidFill>
              </a:rPr>
              <a:t>centre</a:t>
            </a:r>
            <a:r>
              <a:rPr lang="en-US" sz="2800" dirty="0">
                <a:solidFill>
                  <a:schemeClr val="tx1"/>
                </a:solidFill>
              </a:rPr>
              <a:t> and include accessibility, convenience,  prestige and historical relevance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Z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0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DDDC-B6EC-409E-9212-DA516382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Factors affecting location of land use zones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5862-B455-4667-917F-BAF091B8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Accessibility to users</a:t>
            </a:r>
          </a:p>
          <a:p>
            <a:r>
              <a:rPr lang="en-US" sz="2800" dirty="0"/>
              <a:t>Land values</a:t>
            </a:r>
          </a:p>
          <a:p>
            <a:r>
              <a:rPr lang="en-US" sz="2800" dirty="0"/>
              <a:t>Special requirements</a:t>
            </a:r>
          </a:p>
          <a:p>
            <a:r>
              <a:rPr lang="en-US" sz="2800" dirty="0"/>
              <a:t>Compatibility</a:t>
            </a:r>
          </a:p>
          <a:p>
            <a:r>
              <a:rPr lang="en-US" sz="2800" dirty="0"/>
              <a:t>Planning and zoning</a:t>
            </a:r>
          </a:p>
          <a:p>
            <a:r>
              <a:rPr lang="en-US" sz="2800" dirty="0"/>
              <a:t>Centrifugal and centripetal forces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33523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B7C6-40A3-4F72-A45E-D4A35889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71948"/>
            <a:ext cx="11029616" cy="914400"/>
          </a:xfrm>
        </p:spPr>
        <p:txBody>
          <a:bodyPr>
            <a:normAutofit/>
          </a:bodyPr>
          <a:lstStyle/>
          <a:p>
            <a:r>
              <a:rPr lang="en-US" sz="4000" dirty="0"/>
              <a:t>Urban profile</a:t>
            </a:r>
            <a:endParaRPr lang="en-ZA" sz="4000" dirty="0"/>
          </a:p>
        </p:txBody>
      </p:sp>
      <p:pic>
        <p:nvPicPr>
          <p:cNvPr id="1028" name="Picture 4" descr="GRADE 12 GEOGRAPHY P 1 STUDY GUIDE FOR PROGRESSED LEARNERS Page 1 of 91 -  PDF Free Download">
            <a:extLst>
              <a:ext uri="{FF2B5EF4-FFF2-40B4-BE49-F238E27FC236}">
                <a16:creationId xmlns:a16="http://schemas.microsoft.com/office/drawing/2014/main" id="{CD49BF17-0850-4E45-AD03-55467AECB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504335"/>
            <a:ext cx="11143776" cy="50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2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A83B-0CA1-4CD5-824E-B9950605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Morphological structure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1BD84-3812-47B6-A42E-D3D07BE45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Morphology </a:t>
            </a:r>
            <a:r>
              <a:rPr lang="en-US" sz="2800" dirty="0">
                <a:solidFill>
                  <a:schemeClr val="tx1"/>
                </a:solidFill>
              </a:rPr>
              <a:t>= shape or pattern  created by a city on the surface of the land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Profile = side view / Morphology = top view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Three aspects: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General shape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Street pattern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Planning</a:t>
            </a:r>
          </a:p>
          <a:p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9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7E1B-619E-424A-90AA-C2C313DD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</a:t>
            </a:r>
            <a:r>
              <a:rPr lang="en-US"/>
              <a:t>of cities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9FE3-DF1D-4DE2-89D2-7F745E12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597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59F6-A00C-481A-95EC-743526D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5187"/>
            <a:ext cx="11029616" cy="943897"/>
          </a:xfrm>
        </p:spPr>
        <p:txBody>
          <a:bodyPr>
            <a:normAutofit/>
          </a:bodyPr>
          <a:lstStyle/>
          <a:p>
            <a:r>
              <a:rPr lang="en-US" sz="4000" dirty="0"/>
              <a:t>Urban hierarchy model</a:t>
            </a:r>
            <a:endParaRPr lang="en-ZA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3110DA-8B3D-4589-B60C-E305F36D1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134" y="1519084"/>
            <a:ext cx="10161639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0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8AA5-2478-4394-BA8A-FF16E7D3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8941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cENTral</a:t>
            </a:r>
            <a:r>
              <a:rPr lang="en-US" sz="4000" dirty="0"/>
              <a:t> places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DBE4-A9B1-487D-B751-9B91A9AF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01097"/>
            <a:ext cx="11029615" cy="457425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Central place = an urban settlement that provides goods and services to surrounding rural areas</a:t>
            </a:r>
          </a:p>
          <a:p>
            <a:r>
              <a:rPr lang="en-US" sz="2800" dirty="0"/>
              <a:t>Not all central places can provide the same range of goods and services</a:t>
            </a:r>
          </a:p>
          <a:p>
            <a:r>
              <a:rPr lang="en-US" sz="2800" dirty="0"/>
              <a:t>Places higher on the urban hierarchy can provide more specialized and a greater range of goods and services than those lower down</a:t>
            </a:r>
          </a:p>
          <a:p>
            <a:r>
              <a:rPr lang="en-ZA" sz="2800" dirty="0"/>
              <a:t>Direct relationship between number of central places and the number of functions offered i.e. the higher in the hierarchy the fewer the central places</a:t>
            </a:r>
          </a:p>
        </p:txBody>
      </p:sp>
    </p:spTree>
    <p:extLst>
      <p:ext uri="{BB962C8B-B14F-4D97-AF65-F5344CB8AC3E}">
        <p14:creationId xmlns:p14="http://schemas.microsoft.com/office/powerpoint/2010/main" val="9023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B09D-E86A-4989-8D0F-373056B1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Threshold population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5598A-0403-413C-AD9B-7C790F2B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Minimum number of people to sustain or make a function profitable</a:t>
            </a:r>
          </a:p>
          <a:p>
            <a:r>
              <a:rPr lang="en-US" sz="2800" dirty="0"/>
              <a:t>More frequently  the function is required the lower the threshold</a:t>
            </a:r>
          </a:p>
          <a:p>
            <a:r>
              <a:rPr lang="en-US" sz="2800" dirty="0"/>
              <a:t>Goods with a low threshold population will have a low sphere of influence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276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3763-3B0E-40C9-8491-740A9EA4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04684"/>
            <a:ext cx="11029616" cy="870155"/>
          </a:xfrm>
        </p:spPr>
        <p:txBody>
          <a:bodyPr>
            <a:normAutofit/>
          </a:bodyPr>
          <a:lstStyle/>
          <a:p>
            <a:r>
              <a:rPr lang="en-US" sz="4000" dirty="0"/>
              <a:t>Sphere of influence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8AEF0-EB90-4A9F-8A3B-2BA04CEB9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474839"/>
            <a:ext cx="4153039" cy="4386212"/>
          </a:xfrm>
        </p:spPr>
        <p:txBody>
          <a:bodyPr>
            <a:normAutofit/>
          </a:bodyPr>
          <a:lstStyle/>
          <a:p>
            <a:r>
              <a:rPr lang="en-US" sz="2800" dirty="0"/>
              <a:t>Area from which a function draws its users or customers.</a:t>
            </a:r>
          </a:p>
          <a:p>
            <a:r>
              <a:rPr lang="en-US" sz="2800" dirty="0"/>
              <a:t>The more often a service or product is required the smaller the sphere of influence</a:t>
            </a:r>
            <a:endParaRPr lang="en-ZA" sz="2800" dirty="0"/>
          </a:p>
        </p:txBody>
      </p:sp>
      <p:pic>
        <p:nvPicPr>
          <p:cNvPr id="1026" name="Picture 2" descr="Sphere of Influence Diagram | Quizlet">
            <a:extLst>
              <a:ext uri="{FF2B5EF4-FFF2-40B4-BE49-F238E27FC236}">
                <a16:creationId xmlns:a16="http://schemas.microsoft.com/office/drawing/2014/main" id="{2822D138-3B0F-4A52-A658-95DF86851D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6" y="1474838"/>
            <a:ext cx="6636773" cy="4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6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2E1C-1C51-4F05-8EB8-FCB344A2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2331"/>
          </a:xfrm>
        </p:spPr>
        <p:txBody>
          <a:bodyPr>
            <a:normAutofit/>
          </a:bodyPr>
          <a:lstStyle/>
          <a:p>
            <a:r>
              <a:rPr lang="en-US" sz="4000" dirty="0"/>
              <a:t>The big picture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E7FBE-A8EA-4AE3-9809-51AE0074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1578077"/>
            <a:ext cx="11661914" cy="4397273"/>
          </a:xfrm>
        </p:spPr>
        <p:txBody>
          <a:bodyPr>
            <a:normAutofit/>
          </a:bodyPr>
          <a:lstStyle/>
          <a:p>
            <a:r>
              <a:rPr lang="en-US" sz="2800" dirty="0"/>
              <a:t>Cities develop for different purposes and reasons, but the land is used in similar ways in all cities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7622154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CE43-8D8F-45A3-B629-9782CE1B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range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85AB-1F84-4FE5-BC46-289E9F5FE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Maximum distance a user or customer is prepared to travel to access a function </a:t>
            </a:r>
          </a:p>
          <a:p>
            <a:r>
              <a:rPr lang="en-US" sz="2800" dirty="0"/>
              <a:t>Lower the threshold the lower the range</a:t>
            </a:r>
            <a:endParaRPr lang="en-ZA" sz="2800" dirty="0"/>
          </a:p>
        </p:txBody>
      </p:sp>
      <p:pic>
        <p:nvPicPr>
          <p:cNvPr id="2050" name="Picture 2" descr="SAGE Reference - Encyclopedia of Geography">
            <a:extLst>
              <a:ext uri="{FF2B5EF4-FFF2-40B4-BE49-F238E27FC236}">
                <a16:creationId xmlns:a16="http://schemas.microsoft.com/office/drawing/2014/main" id="{8F68D0F0-F732-4EF8-840C-A72FC10AA9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90" y="1061884"/>
            <a:ext cx="6253316" cy="5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3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45FA-8078-4FD5-94C6-F756D3F0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Lower and higher order functions</a:t>
            </a:r>
            <a:endParaRPr lang="en-ZA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D355A-75EC-4642-B715-2465D010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453" y="1717990"/>
            <a:ext cx="5194769" cy="672134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Lower order functions and goods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1378A-05AB-4145-87A0-5D9C60C12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3725471"/>
          </a:xfrm>
        </p:spPr>
        <p:txBody>
          <a:bodyPr>
            <a:normAutofit/>
          </a:bodyPr>
          <a:lstStyle/>
          <a:p>
            <a:r>
              <a:rPr lang="en-US" sz="2800" dirty="0"/>
              <a:t>Relatively cheap and easy to access and supply</a:t>
            </a:r>
          </a:p>
          <a:p>
            <a:r>
              <a:rPr lang="en-US" sz="2800" dirty="0"/>
              <a:t>Often used spontaneously</a:t>
            </a:r>
          </a:p>
          <a:p>
            <a:r>
              <a:rPr lang="en-US" sz="2800" dirty="0"/>
              <a:t>Used frequently – almost every day</a:t>
            </a:r>
          </a:p>
          <a:p>
            <a:r>
              <a:rPr lang="en-US" sz="2800" dirty="0"/>
              <a:t>Also called convenience goods</a:t>
            </a:r>
            <a:endParaRPr lang="en-ZA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45E307-F0DC-49DF-9ECA-7E578D023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1717990"/>
            <a:ext cx="5194770" cy="108627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Higher  order functions and goods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10315A-FDD3-4F70-83AC-7E418AAD1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7845" y="2926052"/>
            <a:ext cx="5622963" cy="3504245"/>
          </a:xfrm>
        </p:spPr>
        <p:txBody>
          <a:bodyPr>
            <a:normAutofit/>
          </a:bodyPr>
          <a:lstStyle/>
          <a:p>
            <a:r>
              <a:rPr lang="en-US" sz="2800" dirty="0"/>
              <a:t>More expensive and specialized</a:t>
            </a:r>
          </a:p>
          <a:p>
            <a:r>
              <a:rPr lang="en-US" sz="2800" dirty="0"/>
              <a:t>Usually require some decision-making to acquire</a:t>
            </a:r>
          </a:p>
          <a:p>
            <a:r>
              <a:rPr lang="en-US" sz="2800" dirty="0"/>
              <a:t>Used less often</a:t>
            </a:r>
          </a:p>
          <a:p>
            <a:r>
              <a:rPr lang="en-US" sz="2800" dirty="0"/>
              <a:t>Also called comparative goods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48924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BDDC-BE31-4A5C-9B29-3E2187EA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Lower and higher order </a:t>
            </a:r>
            <a:r>
              <a:rPr lang="en-US" sz="4000" dirty="0" err="1"/>
              <a:t>centres</a:t>
            </a:r>
            <a:endParaRPr lang="en-ZA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FAD88-F71F-4149-8808-CDEBA2184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Lower order </a:t>
            </a:r>
            <a:r>
              <a:rPr lang="en-US" sz="2800" dirty="0" err="1"/>
              <a:t>centres</a:t>
            </a:r>
            <a:r>
              <a:rPr lang="en-US" sz="2800" dirty="0"/>
              <a:t> offer mostly lower order functions</a:t>
            </a:r>
          </a:p>
          <a:p>
            <a:r>
              <a:rPr lang="en-US" sz="2800" dirty="0"/>
              <a:t>Lower order </a:t>
            </a:r>
            <a:r>
              <a:rPr lang="en-US" sz="2800" dirty="0" err="1"/>
              <a:t>centres</a:t>
            </a:r>
            <a:r>
              <a:rPr lang="en-US" sz="2800" dirty="0"/>
              <a:t> may occur close to each other</a:t>
            </a:r>
          </a:p>
          <a:p>
            <a:r>
              <a:rPr lang="en-US" sz="2800" dirty="0"/>
              <a:t>Higher order </a:t>
            </a:r>
            <a:r>
              <a:rPr lang="en-US" sz="2800" dirty="0" err="1"/>
              <a:t>centres</a:t>
            </a:r>
            <a:r>
              <a:rPr lang="en-US" sz="2800" dirty="0"/>
              <a:t> offer higher order functions and tend to be far apart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9622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8E1-7206-4AA5-9F9C-BE1461A7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5188"/>
            <a:ext cx="11029616" cy="825910"/>
          </a:xfrm>
        </p:spPr>
        <p:txBody>
          <a:bodyPr>
            <a:normAutofit/>
          </a:bodyPr>
          <a:lstStyle/>
          <a:p>
            <a:r>
              <a:rPr lang="en-US" sz="4000" dirty="0"/>
              <a:t>Course overview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45431-19BE-44A0-96D6-C685E39F1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554810"/>
              </p:ext>
            </p:extLst>
          </p:nvPr>
        </p:nvGraphicFramePr>
        <p:xfrm>
          <a:off x="339213" y="1533833"/>
          <a:ext cx="11680723" cy="517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503">
                  <a:extLst>
                    <a:ext uri="{9D8B030D-6E8A-4147-A177-3AD203B41FA5}">
                      <a16:colId xmlns:a16="http://schemas.microsoft.com/office/drawing/2014/main" val="4077297782"/>
                    </a:ext>
                  </a:extLst>
                </a:gridCol>
                <a:gridCol w="3956110">
                  <a:extLst>
                    <a:ext uri="{9D8B030D-6E8A-4147-A177-3AD203B41FA5}">
                      <a16:colId xmlns:a16="http://schemas.microsoft.com/office/drawing/2014/main" val="1530424967"/>
                    </a:ext>
                  </a:extLst>
                </a:gridCol>
                <a:gridCol w="3956110">
                  <a:extLst>
                    <a:ext uri="{9D8B030D-6E8A-4147-A177-3AD203B41FA5}">
                      <a16:colId xmlns:a16="http://schemas.microsoft.com/office/drawing/2014/main" val="1517232303"/>
                    </a:ext>
                  </a:extLst>
                </a:gridCol>
              </a:tblGrid>
              <a:tr h="627726">
                <a:tc>
                  <a:txBody>
                    <a:bodyPr/>
                    <a:lstStyle/>
                    <a:p>
                      <a:r>
                        <a:rPr lang="en-US" sz="2000" dirty="0"/>
                        <a:t>Module 1 Nature and types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Module 2 –Rural settlements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Module 3 – Urban settlements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46443"/>
                  </a:ext>
                </a:extLst>
              </a:tr>
              <a:tr h="1547816">
                <a:tc>
                  <a:txBody>
                    <a:bodyPr/>
                    <a:lstStyle/>
                    <a:p>
                      <a:r>
                        <a:rPr lang="en-US" sz="2400" dirty="0"/>
                        <a:t>U1: Key concepts: Settlement, site, situation, rural and urban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U1: Role of site and situation,  classification, function 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U1:  Origin, development and classification of urban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35953"/>
                  </a:ext>
                </a:extLst>
              </a:tr>
              <a:tr h="1083471">
                <a:tc>
                  <a:txBody>
                    <a:bodyPr/>
                    <a:lstStyle/>
                    <a:p>
                      <a:r>
                        <a:rPr lang="en-US" sz="2400" dirty="0"/>
                        <a:t>U2: Classification of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U2: Settlement shapes and land use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U2: Urban hierarchies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89147"/>
                  </a:ext>
                </a:extLst>
              </a:tr>
              <a:tr h="1083471"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U3: Rural settlement issues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U3: Urban structure and patterns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180296"/>
                  </a:ext>
                </a:extLst>
              </a:tr>
              <a:tr h="627726"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U4: Urban settlement issues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W6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0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4023-3C01-423A-A9A4-53107F36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Land use zone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1DD6C-AEC7-41C0-8748-9C6B9305F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Specific area of a city where one particular land use or activity is dominant</a:t>
            </a:r>
          </a:p>
          <a:p>
            <a:r>
              <a:rPr lang="en-US" sz="2800" dirty="0"/>
              <a:t>Layout of  different zones in relation to each other creates a  unique </a:t>
            </a:r>
            <a:r>
              <a:rPr lang="en-US" sz="2800" b="1" dirty="0"/>
              <a:t>urban pattern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9830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2018-285D-4DE0-90CA-579D4708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Central business district (</a:t>
            </a:r>
            <a:r>
              <a:rPr lang="en-US" sz="4000" dirty="0" err="1"/>
              <a:t>Cbd</a:t>
            </a:r>
            <a:r>
              <a:rPr lang="en-US" sz="4000" dirty="0"/>
              <a:t>)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9AB3-72F9-46F9-A5C7-E76BD2453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14842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city </a:t>
            </a:r>
            <a:r>
              <a:rPr lang="en-US" sz="2800" dirty="0" err="1"/>
              <a:t>centre</a:t>
            </a:r>
            <a:endParaRPr lang="en-US" sz="2800" dirty="0"/>
          </a:p>
          <a:p>
            <a:r>
              <a:rPr lang="en-US" sz="2800" dirty="0"/>
              <a:t>High accessibility</a:t>
            </a:r>
          </a:p>
          <a:p>
            <a:r>
              <a:rPr lang="en-US" sz="2800" dirty="0"/>
              <a:t>Demand for land is high so cost of land is high</a:t>
            </a:r>
          </a:p>
          <a:p>
            <a:r>
              <a:rPr lang="en-US" sz="2800" dirty="0"/>
              <a:t>Cost reduced by use of tall, high-rise buildings</a:t>
            </a:r>
          </a:p>
          <a:p>
            <a:r>
              <a:rPr lang="en-US" sz="2800" dirty="0"/>
              <a:t>Commercial heart of city</a:t>
            </a:r>
          </a:p>
          <a:p>
            <a:r>
              <a:rPr lang="en-US" sz="2800" dirty="0"/>
              <a:t>Subject to decay over time</a:t>
            </a:r>
          </a:p>
          <a:p>
            <a:r>
              <a:rPr lang="en-US" sz="2800" dirty="0" err="1"/>
              <a:t>Decentralisation</a:t>
            </a:r>
            <a:r>
              <a:rPr lang="en-US" sz="2800" dirty="0"/>
              <a:t> into outlying business districts (OBDs)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54421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E273-1628-4C25-9F74-1D5516AB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Transition zone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0E48-D80A-43F6-9FF9-FB54E255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Adjacent to CBD</a:t>
            </a:r>
          </a:p>
          <a:p>
            <a:r>
              <a:rPr lang="en-US" sz="2800" dirty="0"/>
              <a:t>Mixed residential, light industrial, and  commercial use</a:t>
            </a:r>
          </a:p>
          <a:p>
            <a:r>
              <a:rPr lang="en-US" sz="2800" dirty="0"/>
              <a:t>Often subject to urban blight  as people move out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0726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1C8F-50D7-434A-B791-F07CC2E6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Residential zones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2B6D5-C4EE-46E4-85AD-27049417C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Vary according to plot size and density. </a:t>
            </a:r>
          </a:p>
          <a:p>
            <a:r>
              <a:rPr lang="en-US" sz="2800" dirty="0"/>
              <a:t>Lower income housing is cheaper and more dense. More apartments.</a:t>
            </a:r>
          </a:p>
          <a:p>
            <a:r>
              <a:rPr lang="en-US" sz="2800" dirty="0"/>
              <a:t>Larger plots and more space is more expensive hence higher income housing.</a:t>
            </a:r>
          </a:p>
          <a:p>
            <a:r>
              <a:rPr lang="en-US" sz="2800" dirty="0"/>
              <a:t>Related amenities linked to income levels e.g. golf course near high income residential, community hall or taxi rank in low income zones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13923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6CA7-FCDB-4B8E-9CC1-13D383E8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Industrial zone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751B-141B-4CB1-ABB0-43166B91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Light industries such as clothing manufacture or spray painters may be located in transition zone or suburbs.</a:t>
            </a:r>
          </a:p>
          <a:p>
            <a:r>
              <a:rPr lang="en-US" sz="2800" dirty="0"/>
              <a:t>Heavy industries will be located on city outskirts or close to </a:t>
            </a:r>
            <a:r>
              <a:rPr lang="en-US" sz="2800" dirty="0" err="1"/>
              <a:t>harbours</a:t>
            </a:r>
            <a:r>
              <a:rPr lang="en-US" sz="2800" dirty="0"/>
              <a:t> or rail connections in specially demarcated zones.</a:t>
            </a:r>
          </a:p>
          <a:p>
            <a:r>
              <a:rPr lang="en-US" sz="2800" dirty="0"/>
              <a:t>A more recent development in cities is dedicated industrial development zones (IDZ) and industrial parks </a:t>
            </a:r>
            <a:r>
              <a:rPr lang="en-US" sz="2800" dirty="0" err="1"/>
              <a:t>wherethe</a:t>
            </a:r>
            <a:r>
              <a:rPr lang="en-US" sz="2800" dirty="0"/>
              <a:t> necessary infrastructure is </a:t>
            </a:r>
            <a:r>
              <a:rPr lang="en-US" sz="2800" dirty="0" err="1"/>
              <a:t>optimised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91952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9037-4596-432C-BD76-73D07DFE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Rural–urban fringe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7482F-7C75-4FD8-B05A-F180B7422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outskirts of the city where the urban growth is infringing on rural land.</a:t>
            </a:r>
          </a:p>
          <a:p>
            <a:r>
              <a:rPr lang="en-US" sz="2800" dirty="0" err="1"/>
              <a:t>Characterised</a:t>
            </a:r>
            <a:r>
              <a:rPr lang="en-US" sz="2800" dirty="0"/>
              <a:t> by mixed land use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404084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purl.org/dc/dcmitype/"/>
    <ds:schemaRef ds:uri="16c05727-aa75-4e4a-9b5f-8a80a116589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{B5C68790-17DD-48B0-A23F-98E5F893B9C8}tf67061901_win32</Template>
  <TotalTime>1047</TotalTime>
  <Words>791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Franklin Gothic Book</vt:lpstr>
      <vt:lpstr>Franklin Gothic Demi</vt:lpstr>
      <vt:lpstr>Gill Sans MT</vt:lpstr>
      <vt:lpstr>Wingdings 2</vt:lpstr>
      <vt:lpstr>DividendVTI</vt:lpstr>
      <vt:lpstr>Settlements m3: urban SETTLEMENTS U3: Urban Structure and patterns</vt:lpstr>
      <vt:lpstr>The big picture</vt:lpstr>
      <vt:lpstr>Course overview</vt:lpstr>
      <vt:lpstr>Land use zone</vt:lpstr>
      <vt:lpstr>Central business district (Cbd)</vt:lpstr>
      <vt:lpstr>Transition zone</vt:lpstr>
      <vt:lpstr>Residential zones</vt:lpstr>
      <vt:lpstr>Industrial zone</vt:lpstr>
      <vt:lpstr>Rural–urban fringe</vt:lpstr>
      <vt:lpstr>Recreation zone</vt:lpstr>
      <vt:lpstr>Factors pushing or pulling people in relation to the CBD</vt:lpstr>
      <vt:lpstr>Factors affecting location of land use zones</vt:lpstr>
      <vt:lpstr>Urban profile</vt:lpstr>
      <vt:lpstr>Morphological structure</vt:lpstr>
      <vt:lpstr>Shape of cities</vt:lpstr>
      <vt:lpstr>Urban hierarchy model</vt:lpstr>
      <vt:lpstr>cENTral places</vt:lpstr>
      <vt:lpstr>Threshold population</vt:lpstr>
      <vt:lpstr>Sphere of influence</vt:lpstr>
      <vt:lpstr>range</vt:lpstr>
      <vt:lpstr>Lower and higher order functions</vt:lpstr>
      <vt:lpstr>Lower and higher order centres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Geomorphology – rivers m1: drainage systems</dc:title>
  <dc:creator>Johan Rich</dc:creator>
  <cp:lastModifiedBy>Johan Rich</cp:lastModifiedBy>
  <cp:revision>30</cp:revision>
  <dcterms:created xsi:type="dcterms:W3CDTF">2021-04-29T09:13:04Z</dcterms:created>
  <dcterms:modified xsi:type="dcterms:W3CDTF">2021-08-23T13:43:23Z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