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74" r:id="rId6"/>
    <p:sldId id="277" r:id="rId7"/>
    <p:sldId id="278" r:id="rId8"/>
    <p:sldId id="316" r:id="rId9"/>
    <p:sldId id="317" r:id="rId10"/>
    <p:sldId id="318" r:id="rId11"/>
    <p:sldId id="319" r:id="rId12"/>
    <p:sldId id="320" r:id="rId13"/>
    <p:sldId id="321" r:id="rId14"/>
    <p:sldId id="32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Rich" initials="JR" lastIdx="2" clrIdx="0">
    <p:extLst>
      <p:ext uri="{19B8F6BF-5375-455C-9EA6-DF929625EA0E}">
        <p15:presenceInfo xmlns:p15="http://schemas.microsoft.com/office/powerpoint/2012/main" userId="a3ffb759cc769d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2112" y="850791"/>
            <a:ext cx="3536585" cy="4198288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Settlements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m3: urban SETTLEMENTS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U2: Urban </a:t>
            </a:r>
            <a:r>
              <a:rPr lang="en-US" sz="3200" dirty="0" err="1">
                <a:solidFill>
                  <a:srgbClr val="FFFFFF"/>
                </a:solidFill>
              </a:rPr>
              <a:t>heirarchies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 lnSpcReduction="10000"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© j. rich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FA13A4-6866-4BD0-856F-B9B261CD6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32" y="457200"/>
            <a:ext cx="7047135" cy="609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245FA-8078-4FD5-94C6-F756D3F02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Lower and higher order functions</a:t>
            </a:r>
            <a:endParaRPr lang="en-ZA" sz="4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6D355A-75EC-4642-B715-2465D0107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453" y="1717990"/>
            <a:ext cx="5194769" cy="672134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Lower order functions and goods</a:t>
            </a:r>
            <a:endParaRPr lang="en-ZA" sz="28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1378A-05AB-4145-87A0-5D9C60C12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3725471"/>
          </a:xfrm>
        </p:spPr>
        <p:txBody>
          <a:bodyPr>
            <a:normAutofit/>
          </a:bodyPr>
          <a:lstStyle/>
          <a:p>
            <a:r>
              <a:rPr lang="en-US" sz="2800" dirty="0"/>
              <a:t>Relatively cheap and easy to access and supply</a:t>
            </a:r>
          </a:p>
          <a:p>
            <a:r>
              <a:rPr lang="en-US" sz="2800" dirty="0"/>
              <a:t>Often used spontaneously</a:t>
            </a:r>
          </a:p>
          <a:p>
            <a:r>
              <a:rPr lang="en-US" sz="2800" dirty="0"/>
              <a:t>Used frequently – almost every day</a:t>
            </a:r>
          </a:p>
          <a:p>
            <a:r>
              <a:rPr lang="en-US" sz="2800" dirty="0"/>
              <a:t>Also called convenience goods</a:t>
            </a:r>
            <a:endParaRPr lang="en-ZA" sz="28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45E307-F0DC-49DF-9ECA-7E578D023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6039" y="1717990"/>
            <a:ext cx="5194770" cy="1086275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Higher  order functions and goods</a:t>
            </a:r>
            <a:endParaRPr lang="en-ZA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F10315A-FDD3-4F70-83AC-7E418AAD16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87845" y="2926052"/>
            <a:ext cx="5622963" cy="3504245"/>
          </a:xfrm>
        </p:spPr>
        <p:txBody>
          <a:bodyPr>
            <a:normAutofit/>
          </a:bodyPr>
          <a:lstStyle/>
          <a:p>
            <a:r>
              <a:rPr lang="en-US" sz="2800" dirty="0"/>
              <a:t>More expensive and specialized</a:t>
            </a:r>
          </a:p>
          <a:p>
            <a:r>
              <a:rPr lang="en-US" sz="2800" dirty="0"/>
              <a:t>Usually require some decision-making to acquire</a:t>
            </a:r>
          </a:p>
          <a:p>
            <a:r>
              <a:rPr lang="en-US" sz="2800" dirty="0"/>
              <a:t>Used less often</a:t>
            </a:r>
          </a:p>
          <a:p>
            <a:r>
              <a:rPr lang="en-US" sz="2800" dirty="0"/>
              <a:t>Also called comparative goods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489240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BDDC-BE31-4A5C-9B29-3E2187EAA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Lower and higher order </a:t>
            </a:r>
            <a:r>
              <a:rPr lang="en-US" sz="4000" dirty="0" err="1"/>
              <a:t>centres</a:t>
            </a:r>
            <a:endParaRPr lang="en-ZA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8FAD88-F71F-4149-8808-CDEBA2184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Lower order </a:t>
            </a:r>
            <a:r>
              <a:rPr lang="en-US" sz="2800" dirty="0" err="1"/>
              <a:t>centres</a:t>
            </a:r>
            <a:r>
              <a:rPr lang="en-US" sz="2800" dirty="0"/>
              <a:t> offer mostly lower order functions</a:t>
            </a:r>
          </a:p>
          <a:p>
            <a:r>
              <a:rPr lang="en-US" sz="2800" dirty="0"/>
              <a:t>Lower order </a:t>
            </a:r>
            <a:r>
              <a:rPr lang="en-US" sz="2800" dirty="0" err="1"/>
              <a:t>centres</a:t>
            </a:r>
            <a:r>
              <a:rPr lang="en-US" sz="2800" dirty="0"/>
              <a:t> may occur close to each other</a:t>
            </a:r>
          </a:p>
          <a:p>
            <a:r>
              <a:rPr lang="en-US" sz="2800" dirty="0"/>
              <a:t>Higher order </a:t>
            </a:r>
            <a:r>
              <a:rPr lang="en-US" sz="2800" dirty="0" err="1"/>
              <a:t>centres</a:t>
            </a:r>
            <a:r>
              <a:rPr lang="en-US" sz="2800" dirty="0"/>
              <a:t> offer higher order functions and tend to be far apart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79622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2E1C-1C51-4F05-8EB8-FCB344A2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2331"/>
          </a:xfrm>
        </p:spPr>
        <p:txBody>
          <a:bodyPr>
            <a:normAutofit/>
          </a:bodyPr>
          <a:lstStyle/>
          <a:p>
            <a:r>
              <a:rPr lang="en-US" sz="4000" dirty="0"/>
              <a:t>The big picture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E7FBE-A8EA-4AE3-9809-51AE0074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4" y="1578077"/>
            <a:ext cx="11661914" cy="4397273"/>
          </a:xfrm>
        </p:spPr>
        <p:txBody>
          <a:bodyPr>
            <a:normAutofit/>
          </a:bodyPr>
          <a:lstStyle/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7622154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F8E1-7206-4AA5-9F9C-BE1461A74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75188"/>
            <a:ext cx="11029616" cy="825910"/>
          </a:xfrm>
        </p:spPr>
        <p:txBody>
          <a:bodyPr>
            <a:normAutofit/>
          </a:bodyPr>
          <a:lstStyle/>
          <a:p>
            <a:r>
              <a:rPr lang="en-US" sz="4000" dirty="0"/>
              <a:t>Course overview</a:t>
            </a:r>
            <a:endParaRPr lang="en-ZA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045431-19BE-44A0-96D6-C685E39F1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490926"/>
              </p:ext>
            </p:extLst>
          </p:nvPr>
        </p:nvGraphicFramePr>
        <p:xfrm>
          <a:off x="339213" y="1533833"/>
          <a:ext cx="11680723" cy="5172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503">
                  <a:extLst>
                    <a:ext uri="{9D8B030D-6E8A-4147-A177-3AD203B41FA5}">
                      <a16:colId xmlns:a16="http://schemas.microsoft.com/office/drawing/2014/main" val="4077297782"/>
                    </a:ext>
                  </a:extLst>
                </a:gridCol>
                <a:gridCol w="3956110">
                  <a:extLst>
                    <a:ext uri="{9D8B030D-6E8A-4147-A177-3AD203B41FA5}">
                      <a16:colId xmlns:a16="http://schemas.microsoft.com/office/drawing/2014/main" val="1530424967"/>
                    </a:ext>
                  </a:extLst>
                </a:gridCol>
                <a:gridCol w="3956110">
                  <a:extLst>
                    <a:ext uri="{9D8B030D-6E8A-4147-A177-3AD203B41FA5}">
                      <a16:colId xmlns:a16="http://schemas.microsoft.com/office/drawing/2014/main" val="1517232303"/>
                    </a:ext>
                  </a:extLst>
                </a:gridCol>
              </a:tblGrid>
              <a:tr h="627726">
                <a:tc>
                  <a:txBody>
                    <a:bodyPr/>
                    <a:lstStyle/>
                    <a:p>
                      <a:r>
                        <a:rPr lang="en-US" sz="2000" dirty="0"/>
                        <a:t>Module 1 Nature and types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Module 2 –Rural settlements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Module 3 – Urban settlements</a:t>
                      </a:r>
                      <a:endParaRPr lang="en-Z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46443"/>
                  </a:ext>
                </a:extLst>
              </a:tr>
              <a:tr h="1547816">
                <a:tc>
                  <a:txBody>
                    <a:bodyPr/>
                    <a:lstStyle/>
                    <a:p>
                      <a:r>
                        <a:rPr lang="en-US" sz="2400" dirty="0"/>
                        <a:t>U1: Key concepts: Settlement, site, situation, rural and urban settlements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U1: Role of site and situation,  classification, function 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W2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U1:  Origin, development and classification of urban settlements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35953"/>
                  </a:ext>
                </a:extLst>
              </a:tr>
              <a:tr h="1083471">
                <a:tc>
                  <a:txBody>
                    <a:bodyPr/>
                    <a:lstStyle/>
                    <a:p>
                      <a:r>
                        <a:rPr lang="en-US" sz="2400" dirty="0"/>
                        <a:t>U2: Classification of settlements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U2: Settlement shapes and land use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W2</a:t>
                      </a: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U2: Urban hierarchies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289147"/>
                  </a:ext>
                </a:extLst>
              </a:tr>
              <a:tr h="1083471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U3: Rural settlement issues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U3: Urban structure and patterns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80296"/>
                  </a:ext>
                </a:extLst>
              </a:tr>
              <a:tr h="627726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U4: Urban settlement issues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 W6</a:t>
                      </a:r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0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8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1EA-E554-4217-9894-CFC9DBCBD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r>
              <a:rPr lang="en-US" sz="4000" dirty="0"/>
              <a:t>Urban hierarchy concept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6147-86B9-416C-9ABE-CF0AE91E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62539"/>
            <a:ext cx="11029615" cy="4212811"/>
          </a:xfrm>
        </p:spPr>
        <p:txBody>
          <a:bodyPr>
            <a:normAutofit/>
          </a:bodyPr>
          <a:lstStyle/>
          <a:p>
            <a:r>
              <a:rPr lang="en-US" sz="2800" dirty="0"/>
              <a:t>A way of ordering or ranking urban settlements according to their complexity and range of functions</a:t>
            </a:r>
          </a:p>
          <a:p>
            <a:r>
              <a:rPr lang="en-US" sz="2800" dirty="0"/>
              <a:t>Generally the larger an urban settlement is the more functions it has and vice versa</a:t>
            </a:r>
          </a:p>
          <a:p>
            <a:r>
              <a:rPr lang="en-US" sz="2800" dirty="0"/>
              <a:t>Functions are ranked and weighted or scored and this yields a complexity score for each urban settlement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29001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59F6-A00C-481A-95EC-743526DE6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75187"/>
            <a:ext cx="11029616" cy="943897"/>
          </a:xfrm>
        </p:spPr>
        <p:txBody>
          <a:bodyPr>
            <a:normAutofit/>
          </a:bodyPr>
          <a:lstStyle/>
          <a:p>
            <a:r>
              <a:rPr lang="en-US" sz="4000" dirty="0"/>
              <a:t>Urban hierarchy model</a:t>
            </a:r>
            <a:endParaRPr lang="en-ZA" sz="4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3110DA-8B3D-4589-B60C-E305F36D10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7134" y="1519084"/>
            <a:ext cx="10161639" cy="514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10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8AA5-2478-4394-BA8A-FF16E7D3F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98941"/>
          </a:xfrm>
        </p:spPr>
        <p:txBody>
          <a:bodyPr>
            <a:normAutofit fontScale="90000"/>
          </a:bodyPr>
          <a:lstStyle/>
          <a:p>
            <a:r>
              <a:rPr lang="en-US" sz="4000" dirty="0" err="1"/>
              <a:t>cENTral</a:t>
            </a:r>
            <a:r>
              <a:rPr lang="en-US" sz="4000" dirty="0"/>
              <a:t> places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ADBE4-A9B1-487D-B751-9B91A9AFF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01097"/>
            <a:ext cx="11029615" cy="457425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Central place = an urban settlement that provides goods and services to surrounding rural areas</a:t>
            </a:r>
          </a:p>
          <a:p>
            <a:r>
              <a:rPr lang="en-US" sz="2800" dirty="0"/>
              <a:t>Not all central places can provide the same range of goods and services</a:t>
            </a:r>
          </a:p>
          <a:p>
            <a:r>
              <a:rPr lang="en-US" sz="2800" dirty="0"/>
              <a:t>Places higher on the urban hierarchy can provide more specialized and a greater range of goods and services than those lower down</a:t>
            </a:r>
          </a:p>
          <a:p>
            <a:r>
              <a:rPr lang="en-ZA" sz="2800" dirty="0"/>
              <a:t>Direct relationship between number of central places and the number of functions offered i.e. the higher in the hierarchy the fewer the central places</a:t>
            </a:r>
          </a:p>
        </p:txBody>
      </p:sp>
    </p:spTree>
    <p:extLst>
      <p:ext uri="{BB962C8B-B14F-4D97-AF65-F5344CB8AC3E}">
        <p14:creationId xmlns:p14="http://schemas.microsoft.com/office/powerpoint/2010/main" val="90235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FB09D-E86A-4989-8D0F-373056B1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Threshold population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5598A-0403-413C-AD9B-7C790F2BD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Minimum number of people to sustain or make a function profitable</a:t>
            </a:r>
          </a:p>
          <a:p>
            <a:r>
              <a:rPr lang="en-US" sz="2800" dirty="0"/>
              <a:t>More frequently  the function is required the lower the threshold</a:t>
            </a:r>
          </a:p>
          <a:p>
            <a:r>
              <a:rPr lang="en-US" sz="2800" dirty="0"/>
              <a:t>Goods with a low threshold population will have a low sphere of influence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72769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13763-3B0E-40C9-8491-740A9EA4F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604684"/>
            <a:ext cx="11029616" cy="870155"/>
          </a:xfrm>
        </p:spPr>
        <p:txBody>
          <a:bodyPr>
            <a:normAutofit/>
          </a:bodyPr>
          <a:lstStyle/>
          <a:p>
            <a:r>
              <a:rPr lang="en-US" sz="4000" dirty="0"/>
              <a:t>Sphere of influence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8AEF0-EB90-4A9F-8A3B-2BA04CEB9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1474839"/>
            <a:ext cx="4153039" cy="4386212"/>
          </a:xfrm>
        </p:spPr>
        <p:txBody>
          <a:bodyPr>
            <a:normAutofit/>
          </a:bodyPr>
          <a:lstStyle/>
          <a:p>
            <a:r>
              <a:rPr lang="en-US" sz="2800" dirty="0"/>
              <a:t>Area from which a function draws its users or customers.</a:t>
            </a:r>
          </a:p>
          <a:p>
            <a:r>
              <a:rPr lang="en-US" sz="2800" dirty="0"/>
              <a:t>The more often a service or product is required the smaller the sphere of influence</a:t>
            </a:r>
            <a:endParaRPr lang="en-ZA" sz="2800" dirty="0"/>
          </a:p>
        </p:txBody>
      </p:sp>
      <p:pic>
        <p:nvPicPr>
          <p:cNvPr id="1026" name="Picture 2" descr="Sphere of Influence Diagram | Quizlet">
            <a:extLst>
              <a:ext uri="{FF2B5EF4-FFF2-40B4-BE49-F238E27FC236}">
                <a16:creationId xmlns:a16="http://schemas.microsoft.com/office/drawing/2014/main" id="{2822D138-3B0F-4A52-A658-95DF86851DC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916" y="1474838"/>
            <a:ext cx="6636773" cy="477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96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CE43-8D8F-45A3-B629-9782CE1B4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range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85AB-1F84-4FE5-BC46-289E9F5FE7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Maximum distance a user or customer is prepared to travel to access a function </a:t>
            </a:r>
          </a:p>
          <a:p>
            <a:r>
              <a:rPr lang="en-US" sz="2800" dirty="0"/>
              <a:t>Lower the threshold the lower the range</a:t>
            </a:r>
            <a:endParaRPr lang="en-ZA" sz="2800" dirty="0"/>
          </a:p>
        </p:txBody>
      </p:sp>
      <p:pic>
        <p:nvPicPr>
          <p:cNvPr id="2050" name="Picture 2" descr="SAGE Reference - Encyclopedia of Geography">
            <a:extLst>
              <a:ext uri="{FF2B5EF4-FFF2-40B4-BE49-F238E27FC236}">
                <a16:creationId xmlns:a16="http://schemas.microsoft.com/office/drawing/2014/main" id="{8F68D0F0-F732-4EF8-840C-A72FC10AA91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890" y="1061884"/>
            <a:ext cx="6253316" cy="539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83180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http://schemas.openxmlformats.org/package/2006/metadata/core-properties"/>
    <ds:schemaRef ds:uri="http://purl.org/dc/dcmitype/"/>
    <ds:schemaRef ds:uri="16c05727-aa75-4e4a-9b5f-8a80a1165891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{B5C68790-17DD-48B0-A23F-98E5F893B9C8}tf67061901_win32</Template>
  <TotalTime>698</TotalTime>
  <Words>424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Franklin Gothic Book</vt:lpstr>
      <vt:lpstr>Franklin Gothic Demi</vt:lpstr>
      <vt:lpstr>Gill Sans MT</vt:lpstr>
      <vt:lpstr>Wingdings 2</vt:lpstr>
      <vt:lpstr>DividendVTI</vt:lpstr>
      <vt:lpstr>Settlements m3: urban SETTLEMENTS U2: Urban heirarchies</vt:lpstr>
      <vt:lpstr>The big picture</vt:lpstr>
      <vt:lpstr>Course overview</vt:lpstr>
      <vt:lpstr>Urban hierarchy concept</vt:lpstr>
      <vt:lpstr>Urban hierarchy model</vt:lpstr>
      <vt:lpstr>cENTral places</vt:lpstr>
      <vt:lpstr>Threshold population</vt:lpstr>
      <vt:lpstr>Sphere of influence</vt:lpstr>
      <vt:lpstr>range</vt:lpstr>
      <vt:lpstr>Lower and higher order functions</vt:lpstr>
      <vt:lpstr>Lower and higher order centres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Geomorphology – rivers m1: drainage systems</dc:title>
  <dc:creator>Johan Rich</dc:creator>
  <cp:lastModifiedBy>Johan Rich</cp:lastModifiedBy>
  <cp:revision>29</cp:revision>
  <dcterms:created xsi:type="dcterms:W3CDTF">2021-04-29T09:13:04Z</dcterms:created>
  <dcterms:modified xsi:type="dcterms:W3CDTF">2021-08-19T09:55:49Z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