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73" r:id="rId5"/>
    <p:sldId id="274" r:id="rId6"/>
    <p:sldId id="277" r:id="rId7"/>
    <p:sldId id="278" r:id="rId8"/>
    <p:sldId id="301" r:id="rId9"/>
    <p:sldId id="302" r:id="rId10"/>
    <p:sldId id="304" r:id="rId11"/>
    <p:sldId id="303" r:id="rId12"/>
    <p:sldId id="305" r:id="rId13"/>
    <p:sldId id="309" r:id="rId14"/>
    <p:sldId id="306" r:id="rId15"/>
    <p:sldId id="307" r:id="rId16"/>
    <p:sldId id="310" r:id="rId17"/>
    <p:sldId id="311" r:id="rId18"/>
    <p:sldId id="313" r:id="rId19"/>
    <p:sldId id="312" r:id="rId20"/>
    <p:sldId id="314" r:id="rId21"/>
    <p:sldId id="31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an Rich" initials="JR" lastIdx="2" clrIdx="0">
    <p:extLst>
      <p:ext uri="{19B8F6BF-5375-455C-9EA6-DF929625EA0E}">
        <p15:presenceInfo xmlns:p15="http://schemas.microsoft.com/office/powerpoint/2012/main" userId="a3ffb759cc769d2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52" d="100"/>
          <a:sy n="52" d="100"/>
        </p:scale>
        <p:origin x="73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8/5/2021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8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8/5/2021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0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8/5/2021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2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8/5/2021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8/5/2021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5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8/5/2021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6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8/5/2021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9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8/5/2021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8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8/5/2021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5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8/5/2021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082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2112" y="850791"/>
            <a:ext cx="3536585" cy="4198288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Settlements</a:t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m2: RURAL SETTLEMENTS</a:t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U3: rural settlement issues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2723" y="5545331"/>
            <a:ext cx="3202016" cy="649222"/>
          </a:xfrm>
          <a:noFill/>
        </p:spPr>
        <p:txBody>
          <a:bodyPr anchor="ctr">
            <a:normAutofit lnSpcReduction="10000"/>
          </a:bodyPr>
          <a:lstStyle/>
          <a:p>
            <a:r>
              <a:rPr lang="en-US" sz="1800" dirty="0">
                <a:solidFill>
                  <a:srgbClr val="FFFFFF">
                    <a:alpha val="75000"/>
                  </a:srgbClr>
                </a:solidFill>
              </a:rPr>
              <a:t>Geography grade 12 © j. rich 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FA13A4-6866-4BD0-856F-B9B261CD6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32" y="457200"/>
            <a:ext cx="7047135" cy="609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03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1D72E-F48F-4336-ABBE-B3E57C7D1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Additional causes of rural depopulation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396F1-DF1E-458B-9E0D-94C13FCC5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Increasing mechanization in primary industries = less </a:t>
            </a:r>
            <a:r>
              <a:rPr lang="en-US" sz="2800" dirty="0" err="1"/>
              <a:t>labour</a:t>
            </a:r>
            <a:r>
              <a:rPr lang="en-US" sz="2800" dirty="0"/>
              <a:t> required.</a:t>
            </a:r>
          </a:p>
          <a:p>
            <a:r>
              <a:rPr lang="en-US" sz="2800" dirty="0"/>
              <a:t>Changes in transport routes or systems e.g. rail routes closing, highways rerouting and by passing small towns, road routes becoming quicker – less need for stopovers</a:t>
            </a:r>
          </a:p>
          <a:p>
            <a:r>
              <a:rPr lang="en-US" sz="2800" dirty="0"/>
              <a:t>Changes in resource needs and supply e.g. mines close down,  sheep farming replaced by game farming etc.</a:t>
            </a:r>
          </a:p>
          <a:p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1295368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32927-3E90-4661-A9B5-C222FECB3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87431"/>
          </a:xfrm>
        </p:spPr>
        <p:txBody>
          <a:bodyPr>
            <a:normAutofit/>
          </a:bodyPr>
          <a:lstStyle/>
          <a:p>
            <a:r>
              <a:rPr lang="en-US" sz="4000" dirty="0"/>
              <a:t>Questions about causes of migration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1F7B9-F0CB-49A1-933A-155BF3F1F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Are all the possible factors equally powerful? Which operate most strongly in which areas and  groups?</a:t>
            </a:r>
          </a:p>
          <a:p>
            <a:r>
              <a:rPr lang="en-US" sz="2800" dirty="0"/>
              <a:t>What would be the value of knowing why people are moving from or to a particular area?</a:t>
            </a:r>
          </a:p>
          <a:p>
            <a:r>
              <a:rPr lang="en-US" sz="2800" dirty="0"/>
              <a:t>How would researchers be able to determine which factors play the biggest role?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1088104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32F69-C128-4F78-A90A-65D346234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610808" cy="846425"/>
          </a:xfrm>
        </p:spPr>
        <p:txBody>
          <a:bodyPr>
            <a:noAutofit/>
          </a:bodyPr>
          <a:lstStyle/>
          <a:p>
            <a:r>
              <a:rPr lang="en-US" sz="4000" dirty="0"/>
              <a:t>RURAL-URBAN MIGRATION – WHO MOVES first? 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0763A-0FF1-4E77-9406-EBAA9D0FC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Younger, economically active people</a:t>
            </a:r>
          </a:p>
          <a:p>
            <a:r>
              <a:rPr lang="en-US" sz="2800" dirty="0"/>
              <a:t>Most skilled and educated</a:t>
            </a:r>
          </a:p>
          <a:p>
            <a:r>
              <a:rPr lang="en-US" sz="2800" dirty="0"/>
              <a:t>More males than females</a:t>
            </a:r>
          </a:p>
          <a:p>
            <a:r>
              <a:rPr lang="en-US" sz="2800" dirty="0"/>
              <a:t>Those with few community ties or without land ownership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3071972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4CA5F-26D2-4EE6-9574-808196853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Effects or impact of rural urban migration on rural areas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4B390-F82C-44B1-A8CF-040D0EDD6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740309"/>
            <a:ext cx="11029615" cy="5014451"/>
          </a:xfrm>
        </p:spPr>
        <p:txBody>
          <a:bodyPr>
            <a:normAutofit/>
          </a:bodyPr>
          <a:lstStyle/>
          <a:p>
            <a:r>
              <a:rPr lang="en-US" sz="2800" dirty="0"/>
              <a:t>Population reduced -  shrinking markets</a:t>
            </a:r>
          </a:p>
          <a:p>
            <a:r>
              <a:rPr lang="en-US" sz="2800" dirty="0"/>
              <a:t>Population imbalance – very old and very young left behind – poverty and social problems</a:t>
            </a:r>
          </a:p>
          <a:p>
            <a:r>
              <a:rPr lang="en-US" sz="2800" dirty="0" err="1"/>
              <a:t>Braindrain</a:t>
            </a:r>
            <a:r>
              <a:rPr lang="en-US" sz="2800" dirty="0"/>
              <a:t> – most able leave and are not replaced</a:t>
            </a:r>
          </a:p>
          <a:p>
            <a:r>
              <a:rPr lang="en-US" sz="2800" dirty="0"/>
              <a:t>Services and supplies are reduced, disrupted or removed</a:t>
            </a:r>
          </a:p>
          <a:p>
            <a:r>
              <a:rPr lang="en-US" sz="2800" dirty="0"/>
              <a:t>School drop outs increase</a:t>
            </a:r>
          </a:p>
          <a:p>
            <a:r>
              <a:rPr lang="en-US" sz="2800" dirty="0"/>
              <a:t>Family stability is disrupted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675047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E4BEA-0A55-40D3-94C9-E9981E0FD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Effects or impact of rural urban migration on urban / host areas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A4BF9-0C59-439D-B538-C9B99DFA2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Pressure on services</a:t>
            </a:r>
          </a:p>
          <a:p>
            <a:r>
              <a:rPr lang="en-US" sz="2800" dirty="0"/>
              <a:t>Over exploitation of vulnerable workers</a:t>
            </a:r>
          </a:p>
          <a:p>
            <a:r>
              <a:rPr lang="en-US" sz="2800" dirty="0"/>
              <a:t>Poor integration</a:t>
            </a:r>
          </a:p>
          <a:p>
            <a:r>
              <a:rPr lang="en-US" sz="2800" dirty="0"/>
              <a:t>Homelessness</a:t>
            </a:r>
          </a:p>
          <a:p>
            <a:r>
              <a:rPr lang="en-US" sz="2800" dirty="0"/>
              <a:t>Crime increases</a:t>
            </a:r>
          </a:p>
          <a:p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2174139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4FF0A-4A2A-4F32-AEB4-9E78AC40C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30942"/>
            <a:ext cx="11029616" cy="840658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Strategies to address rural depopulation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22B9B-0E80-4705-8211-103FB363D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371600"/>
            <a:ext cx="11029615" cy="54864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Meeting basic needs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/>
              <a:t>Upgrading infrastructure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/>
              <a:t> Multipurpose buildings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/>
              <a:t>Social </a:t>
            </a:r>
            <a:r>
              <a:rPr lang="en-US" sz="2400" dirty="0" err="1"/>
              <a:t>programmes</a:t>
            </a:r>
            <a:endParaRPr lang="en-US" sz="2400" dirty="0"/>
          </a:p>
          <a:p>
            <a:r>
              <a:rPr lang="en-US" sz="2800" dirty="0"/>
              <a:t>Creating new  enterprises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/>
              <a:t>Agave  factory in Graaff-Reinet; brewery, hotel school and flying school in Port Alfred, arts school in Lady Grey</a:t>
            </a:r>
          </a:p>
          <a:p>
            <a:r>
              <a:rPr lang="en-US" sz="2800" dirty="0"/>
              <a:t>Tourism and special events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/>
              <a:t>Ecotourism, adventure tourism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/>
              <a:t>Festivals – Oyster festival in Knysna; Biltong festival in Somerset East</a:t>
            </a:r>
          </a:p>
          <a:p>
            <a:r>
              <a:rPr lang="en-US" sz="2800" dirty="0"/>
              <a:t>Promote urban-rural migration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/>
              <a:t>Holiday homes,  dormitory townships e.g. </a:t>
            </a:r>
            <a:r>
              <a:rPr lang="en-US" sz="2400" dirty="0" err="1"/>
              <a:t>Kidds</a:t>
            </a:r>
            <a:r>
              <a:rPr lang="en-US" sz="2400" dirty="0"/>
              <a:t> Beach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4055123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18A4B-E0F4-41C2-9520-B875FE521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45690"/>
            <a:ext cx="11029616" cy="796413"/>
          </a:xfrm>
        </p:spPr>
        <p:txBody>
          <a:bodyPr>
            <a:normAutofit/>
          </a:bodyPr>
          <a:lstStyle/>
          <a:p>
            <a:r>
              <a:rPr lang="en-US" sz="4000" dirty="0"/>
              <a:t>Social justice problems in rural areas</a:t>
            </a:r>
            <a:endParaRPr lang="en-ZA" sz="4000" dirty="0"/>
          </a:p>
        </p:txBody>
      </p:sp>
      <p:pic>
        <p:nvPicPr>
          <p:cNvPr id="1026" name="Picture 2" descr="GRADE 12 TOPIC SETTLEMENT GEOGRAPHY Rural Settlements Issues">
            <a:extLst>
              <a:ext uri="{FF2B5EF4-FFF2-40B4-BE49-F238E27FC236}">
                <a16:creationId xmlns:a16="http://schemas.microsoft.com/office/drawing/2014/main" id="{FA77EBAE-2C62-4E42-A6CE-DCD7A38EC5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05" y="1342103"/>
            <a:ext cx="11029615" cy="539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388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754A2-3585-4FF5-8C98-E82E52077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Land reform </a:t>
            </a:r>
            <a:r>
              <a:rPr lang="en-US" sz="4000" dirty="0" err="1"/>
              <a:t>programmes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1C166-4D84-4AC4-91C1-865D3B025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Land tenure </a:t>
            </a:r>
            <a:r>
              <a:rPr lang="en-US" sz="2800" dirty="0">
                <a:solidFill>
                  <a:schemeClr val="tx1"/>
                </a:solidFill>
              </a:rPr>
              <a:t> legal protection for rights of occupants who do not own land; prevent evictions.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Land restitution </a:t>
            </a:r>
            <a:r>
              <a:rPr lang="en-US" sz="2800" dirty="0">
                <a:solidFill>
                  <a:schemeClr val="tx1"/>
                </a:solidFill>
              </a:rPr>
              <a:t>Returning land that was taken away from people under Apartheid</a:t>
            </a:r>
          </a:p>
          <a:p>
            <a:r>
              <a:rPr lang="en-US" sz="2800" dirty="0">
                <a:solidFill>
                  <a:srgbClr val="FF0000"/>
                </a:solidFill>
              </a:rPr>
              <a:t>Land redistribution </a:t>
            </a:r>
            <a:r>
              <a:rPr lang="en-US" sz="2800" dirty="0">
                <a:solidFill>
                  <a:schemeClr val="tx1"/>
                </a:solidFill>
              </a:rPr>
              <a:t>Reallocate 30% of  agricultural land to  other race groups over 15 years</a:t>
            </a:r>
            <a:endParaRPr lang="en-ZA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402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A404E-741C-41C0-9EE7-DF8180E55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16194"/>
            <a:ext cx="11029616" cy="811161"/>
          </a:xfrm>
        </p:spPr>
        <p:txBody>
          <a:bodyPr>
            <a:normAutofit/>
          </a:bodyPr>
          <a:lstStyle/>
          <a:p>
            <a:r>
              <a:rPr lang="en-US" sz="4000" dirty="0"/>
              <a:t>Critique of land reform </a:t>
            </a:r>
            <a:r>
              <a:rPr lang="en-US" sz="4000" dirty="0" err="1"/>
              <a:t>programmes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DAEE1-056A-419D-BCA5-872706964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179871"/>
            <a:ext cx="11029615" cy="5678129"/>
          </a:xfrm>
        </p:spPr>
        <p:txBody>
          <a:bodyPr>
            <a:normAutofit/>
          </a:bodyPr>
          <a:lstStyle/>
          <a:p>
            <a:r>
              <a:rPr lang="en-US" sz="2800" dirty="0"/>
              <a:t>Process is too slow</a:t>
            </a:r>
          </a:p>
          <a:p>
            <a:r>
              <a:rPr lang="en-US" sz="2800" dirty="0"/>
              <a:t>Re-allocated land not being used  productively or not at all</a:t>
            </a:r>
          </a:p>
          <a:p>
            <a:r>
              <a:rPr lang="en-US" sz="2800" dirty="0"/>
              <a:t>Redistribution </a:t>
            </a:r>
            <a:r>
              <a:rPr lang="en-US" sz="2800" dirty="0" err="1"/>
              <a:t>hs</a:t>
            </a:r>
            <a:r>
              <a:rPr lang="en-US" sz="2800" dirty="0"/>
              <a:t> not stimulated economic development</a:t>
            </a:r>
          </a:p>
          <a:p>
            <a:r>
              <a:rPr lang="en-US" sz="2800" dirty="0"/>
              <a:t>Shift from subsistence to commercial agriculture has not happened in many cases</a:t>
            </a:r>
          </a:p>
          <a:p>
            <a:r>
              <a:rPr lang="en-US" sz="2800" dirty="0"/>
              <a:t>Beneficiaries often have no agricultural knowledge or expertise</a:t>
            </a:r>
          </a:p>
          <a:p>
            <a:r>
              <a:rPr lang="en-US" sz="2800" dirty="0"/>
              <a:t>Not enough or no support to beneficiaries</a:t>
            </a:r>
          </a:p>
          <a:p>
            <a:r>
              <a:rPr lang="en-US" sz="2800" dirty="0"/>
              <a:t>Disagreements between government and traditional leaders</a:t>
            </a:r>
          </a:p>
          <a:p>
            <a:r>
              <a:rPr lang="en-US" sz="2800" dirty="0"/>
              <a:t>Some beneficiaries do not occupy the land received 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648450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92E1C-1C51-4F05-8EB8-FCB344A27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2331"/>
          </a:xfrm>
        </p:spPr>
        <p:txBody>
          <a:bodyPr>
            <a:normAutofit/>
          </a:bodyPr>
          <a:lstStyle/>
          <a:p>
            <a:r>
              <a:rPr lang="en-US" sz="4000" dirty="0"/>
              <a:t>The big picture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E7FBE-A8EA-4AE3-9809-51AE00740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44" y="1578077"/>
            <a:ext cx="11661914" cy="4397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Around the world more and more people are moving into cities and  the population of rural areas is declining . This can result in potential threats such as food insecurity. Less than 1 in 3 South Africans live in rural areas.</a:t>
            </a:r>
          </a:p>
          <a:p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37622154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2F8E1-7206-4AA5-9F9C-BE1461A74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75188"/>
            <a:ext cx="11029616" cy="825910"/>
          </a:xfrm>
        </p:spPr>
        <p:txBody>
          <a:bodyPr>
            <a:normAutofit/>
          </a:bodyPr>
          <a:lstStyle/>
          <a:p>
            <a:r>
              <a:rPr lang="en-US" sz="4000" dirty="0"/>
              <a:t>Course overview</a:t>
            </a:r>
            <a:endParaRPr lang="en-ZA" sz="40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3045431-19BE-44A0-96D6-C685E39F1A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6260171"/>
              </p:ext>
            </p:extLst>
          </p:nvPr>
        </p:nvGraphicFramePr>
        <p:xfrm>
          <a:off x="339213" y="1533833"/>
          <a:ext cx="11680723" cy="5172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8503">
                  <a:extLst>
                    <a:ext uri="{9D8B030D-6E8A-4147-A177-3AD203B41FA5}">
                      <a16:colId xmlns:a16="http://schemas.microsoft.com/office/drawing/2014/main" val="4077297782"/>
                    </a:ext>
                  </a:extLst>
                </a:gridCol>
                <a:gridCol w="3956110">
                  <a:extLst>
                    <a:ext uri="{9D8B030D-6E8A-4147-A177-3AD203B41FA5}">
                      <a16:colId xmlns:a16="http://schemas.microsoft.com/office/drawing/2014/main" val="1530424967"/>
                    </a:ext>
                  </a:extLst>
                </a:gridCol>
                <a:gridCol w="3956110">
                  <a:extLst>
                    <a:ext uri="{9D8B030D-6E8A-4147-A177-3AD203B41FA5}">
                      <a16:colId xmlns:a16="http://schemas.microsoft.com/office/drawing/2014/main" val="1517232303"/>
                    </a:ext>
                  </a:extLst>
                </a:gridCol>
              </a:tblGrid>
              <a:tr h="627726">
                <a:tc>
                  <a:txBody>
                    <a:bodyPr/>
                    <a:lstStyle/>
                    <a:p>
                      <a:r>
                        <a:rPr lang="en-US" sz="2000" dirty="0"/>
                        <a:t>Module 1 Nature and types</a:t>
                      </a:r>
                      <a:endParaRPr lang="en-Z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Module 2 –Rural settlements</a:t>
                      </a:r>
                      <a:endParaRPr lang="en-Z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Module 3 – Urban settlements</a:t>
                      </a:r>
                      <a:endParaRPr lang="en-Z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6346443"/>
                  </a:ext>
                </a:extLst>
              </a:tr>
              <a:tr h="1547816">
                <a:tc>
                  <a:txBody>
                    <a:bodyPr/>
                    <a:lstStyle/>
                    <a:p>
                      <a:r>
                        <a:rPr lang="en-US" sz="2400" dirty="0"/>
                        <a:t>U1: Key concepts: Settlement, site, situation, rural and urban settlements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W1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U1: Role of site and situation,  classification, function 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W2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U1:  Origin, development and classification of urban settlements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W5</a:t>
                      </a:r>
                      <a:endParaRPr lang="en-Z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935953"/>
                  </a:ext>
                </a:extLst>
              </a:tr>
              <a:tr h="1083471">
                <a:tc>
                  <a:txBody>
                    <a:bodyPr/>
                    <a:lstStyle/>
                    <a:p>
                      <a:r>
                        <a:rPr lang="en-US" sz="2400" dirty="0"/>
                        <a:t>U2: Classification of settlements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W1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U2: Settlement shapes and land use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W2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U2: Urban hierarchies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 W5</a:t>
                      </a:r>
                      <a:endParaRPr lang="en-Z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289147"/>
                  </a:ext>
                </a:extLst>
              </a:tr>
              <a:tr h="1083471">
                <a:tc>
                  <a:txBody>
                    <a:bodyPr/>
                    <a:lstStyle/>
                    <a:p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U3: Rural settlement issues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W3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U3: Urban structure and patterns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W5</a:t>
                      </a:r>
                      <a:endParaRPr lang="en-Z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1180296"/>
                  </a:ext>
                </a:extLst>
              </a:tr>
              <a:tr h="627726">
                <a:tc>
                  <a:txBody>
                    <a:bodyPr/>
                    <a:lstStyle/>
                    <a:p>
                      <a:endParaRPr lang="en-Z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U4: Urban settlement issues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 W6</a:t>
                      </a:r>
                      <a:endParaRPr lang="en-Z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702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187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1EA-E554-4217-9894-CFC9DBCBD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82087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Major challenges facing rural settlements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16147-86B9-416C-9ABE-CF0AE91E6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762539"/>
            <a:ext cx="11029615" cy="4212811"/>
          </a:xfrm>
        </p:spPr>
        <p:txBody>
          <a:bodyPr>
            <a:normAutofit/>
          </a:bodyPr>
          <a:lstStyle/>
          <a:p>
            <a:r>
              <a:rPr lang="en-US" sz="2800" dirty="0"/>
              <a:t>Migration to urban areas</a:t>
            </a:r>
          </a:p>
          <a:p>
            <a:r>
              <a:rPr lang="en-US" sz="2800" dirty="0"/>
              <a:t>Decline of rural settlements</a:t>
            </a:r>
          </a:p>
          <a:p>
            <a:r>
              <a:rPr lang="en-US" sz="2800" dirty="0"/>
              <a:t>Social justice issues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329001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0C4C6-943A-4520-A2D1-AEC4A7701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28438"/>
          </a:xfrm>
        </p:spPr>
        <p:txBody>
          <a:bodyPr>
            <a:normAutofit/>
          </a:bodyPr>
          <a:lstStyle/>
          <a:p>
            <a:r>
              <a:rPr lang="en-US" sz="4000" dirty="0"/>
              <a:t>RURAL – URBAN migration</a:t>
            </a:r>
            <a:endParaRPr lang="en-ZA" sz="4000" dirty="0"/>
          </a:p>
        </p:txBody>
      </p:sp>
      <p:pic>
        <p:nvPicPr>
          <p:cNvPr id="1026" name="Picture 2" descr="Infographic: South Africa&amp;#39;s rural and urban population from 1960 to 2016 - South  Africa Gateway">
            <a:extLst>
              <a:ext uri="{FF2B5EF4-FFF2-40B4-BE49-F238E27FC236}">
                <a16:creationId xmlns:a16="http://schemas.microsoft.com/office/drawing/2014/main" id="{04EB8BC0-B003-4116-8E5B-1487BA0C58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64" y="1607574"/>
            <a:ext cx="10829143" cy="489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519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BF5E5-57CD-4299-A047-49D296E2E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02179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RURAL- URBAN MIGRATION: Where do people go?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332C4-A99F-4A0A-98ED-760545F83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769806"/>
            <a:ext cx="11029615" cy="4205544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Many move from farms or villages to central place country towns</a:t>
            </a:r>
          </a:p>
          <a:p>
            <a:r>
              <a:rPr lang="en-US" sz="2800" dirty="0"/>
              <a:t>The population of these towns grows faster than infrastructure and services = decline in quality of life  and slums e.g. Queenstown, Fort Beaufort, </a:t>
            </a:r>
            <a:r>
              <a:rPr lang="en-US" sz="2800" dirty="0" err="1"/>
              <a:t>Qonce</a:t>
            </a:r>
            <a:r>
              <a:rPr lang="en-US" sz="2800" dirty="0"/>
              <a:t>, </a:t>
            </a:r>
            <a:r>
              <a:rPr lang="en-US" sz="2800" dirty="0" err="1"/>
              <a:t>Cuwa</a:t>
            </a:r>
            <a:r>
              <a:rPr lang="en-US" sz="2800" dirty="0"/>
              <a:t>.</a:t>
            </a:r>
          </a:p>
          <a:p>
            <a:r>
              <a:rPr lang="en-US" sz="2800" dirty="0"/>
              <a:t>Many move to large cities and metropolitan areas – informal settlements and urbanization problems increase</a:t>
            </a:r>
          </a:p>
          <a:p>
            <a:r>
              <a:rPr lang="en-US" sz="2800" dirty="0"/>
              <a:t>Closer to cities  growth of settlements on rural-urban fringe e.g. Newlands, Ducats, Cove Ridge.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3946476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4B3F0-A7B5-45D4-96FB-9923AE6CF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04684"/>
            <a:ext cx="11029616" cy="884903"/>
          </a:xfrm>
        </p:spPr>
        <p:txBody>
          <a:bodyPr>
            <a:normAutofit/>
          </a:bodyPr>
          <a:lstStyle/>
          <a:p>
            <a:r>
              <a:rPr lang="en-US" sz="4000" dirty="0"/>
              <a:t>economic lure of rural-urban migration</a:t>
            </a:r>
            <a:endParaRPr lang="en-ZA" sz="4000" dirty="0"/>
          </a:p>
        </p:txBody>
      </p:sp>
      <p:pic>
        <p:nvPicPr>
          <p:cNvPr id="2050" name="Picture 2" descr="Rural migrants better off in cities - The Mail &amp;amp; Guardian">
            <a:extLst>
              <a:ext uri="{FF2B5EF4-FFF2-40B4-BE49-F238E27FC236}">
                <a16:creationId xmlns:a16="http://schemas.microsoft.com/office/drawing/2014/main" id="{EB48160A-9E6D-4B38-AE5E-5D4107EA32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2" y="1637071"/>
            <a:ext cx="10922550" cy="522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270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D1C12-79A3-4DC3-8CF3-E69B467A0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471948"/>
            <a:ext cx="11029616" cy="884904"/>
          </a:xfrm>
        </p:spPr>
        <p:txBody>
          <a:bodyPr>
            <a:normAutofit/>
          </a:bodyPr>
          <a:lstStyle/>
          <a:p>
            <a:r>
              <a:rPr lang="en-US" sz="4000" dirty="0"/>
              <a:t>Reasons for rural-urban migration</a:t>
            </a:r>
            <a:endParaRPr lang="en-ZA" sz="4000" dirty="0"/>
          </a:p>
        </p:txBody>
      </p:sp>
      <p:pic>
        <p:nvPicPr>
          <p:cNvPr id="3074" name="Picture 2" descr="Grade 9 Rural-Urban Migration - John Lanser |Library |Formative">
            <a:extLst>
              <a:ext uri="{FF2B5EF4-FFF2-40B4-BE49-F238E27FC236}">
                <a16:creationId xmlns:a16="http://schemas.microsoft.com/office/drawing/2014/main" id="{984896F4-75E0-442E-A9E5-30BD15095C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65" y="1356853"/>
            <a:ext cx="10618837" cy="550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160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90E39-8FB2-4EC0-9AC0-3AA183006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72683"/>
          </a:xfrm>
        </p:spPr>
        <p:txBody>
          <a:bodyPr>
            <a:normAutofit/>
          </a:bodyPr>
          <a:lstStyle/>
          <a:p>
            <a:r>
              <a:rPr lang="en-US" sz="4000" dirty="0"/>
              <a:t>Reasons for rural-urban migration</a:t>
            </a:r>
            <a:endParaRPr lang="en-ZA" sz="4000" dirty="0"/>
          </a:p>
        </p:txBody>
      </p:sp>
      <p:pic>
        <p:nvPicPr>
          <p:cNvPr id="4098" name="Picture 2" descr="Causes and consequences of rural-urban migration: A study of migrant street  vendors in Dhaka city | Semantic Scholar">
            <a:extLst>
              <a:ext uri="{FF2B5EF4-FFF2-40B4-BE49-F238E27FC236}">
                <a16:creationId xmlns:a16="http://schemas.microsoft.com/office/drawing/2014/main" id="{0E08218F-6D26-4212-B531-D5FF7B1D53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44" y="1474839"/>
            <a:ext cx="10486103" cy="514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1561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5255AC-12AC-4323-AA35-9BAC798B66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D2D995-20F0-4C14-BF62-1248AB4B484D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71af3243-3dd4-4a8d-8c0d-dd76da1f02a5"/>
    <ds:schemaRef ds:uri="http://schemas.openxmlformats.org/package/2006/metadata/core-properties"/>
    <ds:schemaRef ds:uri="http://purl.org/dc/dcmitype/"/>
    <ds:schemaRef ds:uri="16c05727-aa75-4e4a-9b5f-8a80a1165891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B3242A4-1E6A-4E02-809C-4A24066EC0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{B5C68790-17DD-48B0-A23F-98E5F893B9C8}tf67061901_win32</Template>
  <TotalTime>625</TotalTime>
  <Words>705</Words>
  <Application>Microsoft Office PowerPoint</Application>
  <PresentationFormat>Widescreen</PresentationFormat>
  <Paragraphs>82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Franklin Gothic Book</vt:lpstr>
      <vt:lpstr>Franklin Gothic Demi</vt:lpstr>
      <vt:lpstr>Gill Sans MT</vt:lpstr>
      <vt:lpstr>Wingdings 2</vt:lpstr>
      <vt:lpstr>DividendVTI</vt:lpstr>
      <vt:lpstr>Settlements m2: RURAL SETTLEMENTS U3: rural settlement issues</vt:lpstr>
      <vt:lpstr>The big picture</vt:lpstr>
      <vt:lpstr>Course overview</vt:lpstr>
      <vt:lpstr>Major challenges facing rural settlements</vt:lpstr>
      <vt:lpstr>RURAL – URBAN migration</vt:lpstr>
      <vt:lpstr>RURAL- URBAN MIGRATION: Where do people go?</vt:lpstr>
      <vt:lpstr>economic lure of rural-urban migration</vt:lpstr>
      <vt:lpstr>Reasons for rural-urban migration</vt:lpstr>
      <vt:lpstr>Reasons for rural-urban migration</vt:lpstr>
      <vt:lpstr>Additional causes of rural depopulation</vt:lpstr>
      <vt:lpstr>Questions about causes of migration</vt:lpstr>
      <vt:lpstr>RURAL-URBAN MIGRATION – WHO MOVES first? </vt:lpstr>
      <vt:lpstr>Effects or impact of rural urban migration on rural areas</vt:lpstr>
      <vt:lpstr>Effects or impact of rural urban migration on urban / host areas</vt:lpstr>
      <vt:lpstr>Strategies to address rural depopulation</vt:lpstr>
      <vt:lpstr>Social justice problems in rural areas</vt:lpstr>
      <vt:lpstr>Land reform programmes</vt:lpstr>
      <vt:lpstr>Critique of land reform programmes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Geomorphology – rivers m1: drainage systems</dc:title>
  <dc:creator>Johan Rich</dc:creator>
  <cp:lastModifiedBy>Johan Rich</cp:lastModifiedBy>
  <cp:revision>27</cp:revision>
  <dcterms:created xsi:type="dcterms:W3CDTF">2021-04-29T09:13:04Z</dcterms:created>
  <dcterms:modified xsi:type="dcterms:W3CDTF">2021-08-05T09:55:46Z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