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74" r:id="rId6"/>
    <p:sldId id="277" r:id="rId7"/>
    <p:sldId id="278" r:id="rId8"/>
    <p:sldId id="288" r:id="rId9"/>
    <p:sldId id="294" r:id="rId10"/>
    <p:sldId id="295" r:id="rId11"/>
    <p:sldId id="296" r:id="rId12"/>
    <p:sldId id="297" r:id="rId13"/>
    <p:sldId id="298" r:id="rId14"/>
    <p:sldId id="299" r:id="rId15"/>
    <p:sldId id="30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 Rich" initials="JR" lastIdx="2" clrIdx="0">
    <p:extLst>
      <p:ext uri="{19B8F6BF-5375-455C-9EA6-DF929625EA0E}">
        <p15:presenceInfo xmlns:p15="http://schemas.microsoft.com/office/powerpoint/2012/main" userId="a3ffb759cc769d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52" d="100"/>
          <a:sy n="52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02T05:39:10.177" idx="1">
    <p:pos x="1931" y="1544"/>
    <p:text>Wet point = a settlement developed around a source of water usually when there is not much surface water around.</p:text>
    <p:extLst>
      <p:ext uri="{C676402C-5697-4E1C-873F-D02D1690AC5C}">
        <p15:threadingInfo xmlns:p15="http://schemas.microsoft.com/office/powerpoint/2012/main" timeZoneBias="-120"/>
      </p:ext>
    </p:extLst>
  </p:cm>
  <p:cm authorId="1" dt="2021-08-02T05:40:29.891" idx="2">
    <p:pos x="4126" y="1543"/>
    <p:text>Dry point = A settlement on high ground above the flood line in anarea that is subject to flooding or damp.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8/2/2021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8/2/2021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8/2/2021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8/2/2021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2112" y="850791"/>
            <a:ext cx="3536585" cy="4198288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Settlements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m2: RURAL SETTLEMENTS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U2: settlement shapes and rural land use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545331"/>
            <a:ext cx="3202016" cy="649222"/>
          </a:xfrm>
          <a:noFill/>
        </p:spPr>
        <p:txBody>
          <a:bodyPr anchor="ctr">
            <a:normAutofit lnSpcReduction="10000"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Geography grade 12 © j. rich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FA13A4-6866-4BD0-856F-B9B261CD6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432" y="457200"/>
            <a:ext cx="7047135" cy="609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E3426-F536-4839-9FA6-A142966AB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Cross shaped and t- shaped settlements</a:t>
            </a:r>
            <a:endParaRPr lang="en-Z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FA921D4-9928-42FB-A2DA-B9784ABBA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These occur around junctions of roads or other transport routes</a:t>
            </a:r>
          </a:p>
          <a:p>
            <a:r>
              <a:rPr lang="en-US" sz="2800" dirty="0"/>
              <a:t>As the settlement grows and develops other roads become more important and the settlement may become star shaped and eventually lose its geometric shape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812913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77164-A610-471F-97EE-43FAA2080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Land use in rural settlements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6E5AA-3458-4472-9829-173763FFB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Most rural settlements started out as farming settlements</a:t>
            </a:r>
          </a:p>
          <a:p>
            <a:r>
              <a:rPr lang="en-US" sz="2800" dirty="0"/>
              <a:t>Simple farms are often subsistence farms with a varied range of mixed farming whereas commercial farms focus mostly on a single crop</a:t>
            </a:r>
          </a:p>
          <a:p>
            <a:r>
              <a:rPr lang="en-US" sz="2800" dirty="0"/>
              <a:t>On subsistence farms there is still some specialization of land use with some areas devoted to livestock, poultry, vegetables and field crops.</a:t>
            </a:r>
          </a:p>
          <a:p>
            <a:r>
              <a:rPr lang="en-US" sz="2800" dirty="0"/>
              <a:t>Dwellings and storehouses /workshops may be separated.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840211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EB1ED-1B96-4FAE-923B-4AC62E85E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Competition for land in rural areas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BEFB3-1CB7-410F-B0E7-07042CD12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Different primary activities (e.g. mining and farming) may compete for land or resources such as water.</a:t>
            </a:r>
          </a:p>
          <a:p>
            <a:r>
              <a:rPr lang="en-US" sz="2800" dirty="0"/>
              <a:t>Urban growth may place pressure on adjoining rural settlements as the boundaries become blurred in the </a:t>
            </a:r>
            <a:r>
              <a:rPr lang="en-US" sz="2800" dirty="0">
                <a:solidFill>
                  <a:srgbClr val="FF0000"/>
                </a:solidFill>
              </a:rPr>
              <a:t>rural-urban fringe.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66323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2E1C-1C51-4F05-8EB8-FCB344A27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2331"/>
          </a:xfrm>
        </p:spPr>
        <p:txBody>
          <a:bodyPr>
            <a:normAutofit/>
          </a:bodyPr>
          <a:lstStyle/>
          <a:p>
            <a:r>
              <a:rPr lang="en-US" sz="4000" dirty="0"/>
              <a:t>The big picture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E7FBE-A8EA-4AE3-9809-51AE0074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4" y="1578077"/>
            <a:ext cx="11661914" cy="4397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way in which a rural settlement originated and its function or purpose has a significant effect on the way the settlement is laid out and on the way in which people use the land.</a:t>
            </a:r>
          </a:p>
          <a:p>
            <a:pPr marL="0" indent="0">
              <a:buNone/>
            </a:pPr>
            <a:r>
              <a:rPr lang="en-US" sz="2800" dirty="0"/>
              <a:t>As the settlement grows and develops its original shape and the patterns of land use can either limit or strengthen future growth.</a:t>
            </a:r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7622154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F8E1-7206-4AA5-9F9C-BE1461A74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75188"/>
            <a:ext cx="11029616" cy="825910"/>
          </a:xfrm>
        </p:spPr>
        <p:txBody>
          <a:bodyPr>
            <a:normAutofit/>
          </a:bodyPr>
          <a:lstStyle/>
          <a:p>
            <a:r>
              <a:rPr lang="en-US" sz="4000" dirty="0"/>
              <a:t>Course overview</a:t>
            </a:r>
            <a:endParaRPr lang="en-ZA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045431-19BE-44A0-96D6-C685E39F1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510081"/>
              </p:ext>
            </p:extLst>
          </p:nvPr>
        </p:nvGraphicFramePr>
        <p:xfrm>
          <a:off x="339213" y="1533833"/>
          <a:ext cx="11680723" cy="5172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503">
                  <a:extLst>
                    <a:ext uri="{9D8B030D-6E8A-4147-A177-3AD203B41FA5}">
                      <a16:colId xmlns:a16="http://schemas.microsoft.com/office/drawing/2014/main" val="4077297782"/>
                    </a:ext>
                  </a:extLst>
                </a:gridCol>
                <a:gridCol w="3956110">
                  <a:extLst>
                    <a:ext uri="{9D8B030D-6E8A-4147-A177-3AD203B41FA5}">
                      <a16:colId xmlns:a16="http://schemas.microsoft.com/office/drawing/2014/main" val="1530424967"/>
                    </a:ext>
                  </a:extLst>
                </a:gridCol>
                <a:gridCol w="3956110">
                  <a:extLst>
                    <a:ext uri="{9D8B030D-6E8A-4147-A177-3AD203B41FA5}">
                      <a16:colId xmlns:a16="http://schemas.microsoft.com/office/drawing/2014/main" val="1517232303"/>
                    </a:ext>
                  </a:extLst>
                </a:gridCol>
              </a:tblGrid>
              <a:tr h="627726">
                <a:tc>
                  <a:txBody>
                    <a:bodyPr/>
                    <a:lstStyle/>
                    <a:p>
                      <a:r>
                        <a:rPr lang="en-US" sz="2000" dirty="0"/>
                        <a:t>Module 1 Nature and types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Module 2 –Rural settlements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Module 3 – Urban settlements</a:t>
                      </a:r>
                      <a:endParaRPr lang="en-Z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46443"/>
                  </a:ext>
                </a:extLst>
              </a:tr>
              <a:tr h="1547816">
                <a:tc>
                  <a:txBody>
                    <a:bodyPr/>
                    <a:lstStyle/>
                    <a:p>
                      <a:r>
                        <a:rPr lang="en-US" sz="2400" dirty="0"/>
                        <a:t>U1: Key concepts: Settlement, site, situation, rural and urban settlements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W1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U1: Role of site and situation,  classification, function 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W2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U1:  Origin, development and classification of urban settlements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W5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935953"/>
                  </a:ext>
                </a:extLst>
              </a:tr>
              <a:tr h="1083471">
                <a:tc>
                  <a:txBody>
                    <a:bodyPr/>
                    <a:lstStyle/>
                    <a:p>
                      <a:r>
                        <a:rPr lang="en-US" sz="2400" dirty="0"/>
                        <a:t>U2: Classification of settlements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W1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U2: Settlement shapes and land use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W2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U2: Urban hierarchies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 W5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289147"/>
                  </a:ext>
                </a:extLst>
              </a:tr>
              <a:tr h="1083471"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U3: Rural settlement issues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U3: Urban structure and patterns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W5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80296"/>
                  </a:ext>
                </a:extLst>
              </a:tr>
              <a:tr h="627726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U4: Urban settlement issues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 W6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0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8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1EA-E554-4217-9894-CFC9DBCBD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087"/>
          </a:xfrm>
        </p:spPr>
        <p:txBody>
          <a:bodyPr>
            <a:normAutofit/>
          </a:bodyPr>
          <a:lstStyle/>
          <a:p>
            <a:r>
              <a:rPr lang="en-US" sz="4000" dirty="0"/>
              <a:t>Settlement shape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16147-86B9-416C-9ABE-CF0AE91E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62539"/>
            <a:ext cx="11029615" cy="4212811"/>
          </a:xfrm>
        </p:spPr>
        <p:txBody>
          <a:bodyPr>
            <a:normAutofit/>
          </a:bodyPr>
          <a:lstStyle/>
          <a:p>
            <a:r>
              <a:rPr lang="en-US" sz="2800" dirty="0"/>
              <a:t>The way buildings and structures are arranged in a nucleated rural settlement</a:t>
            </a:r>
          </a:p>
          <a:p>
            <a:r>
              <a:rPr lang="en-US" sz="2800" dirty="0"/>
              <a:t>Most clearly seen from above</a:t>
            </a:r>
          </a:p>
          <a:p>
            <a:r>
              <a:rPr lang="en-US" sz="2800" dirty="0"/>
              <a:t>Most common shapes are; round, linear, cross and T-shaped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29001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9D0A4-4D7D-4650-B79A-365E4CD1E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501446"/>
            <a:ext cx="11029616" cy="973394"/>
          </a:xfrm>
        </p:spPr>
        <p:txBody>
          <a:bodyPr>
            <a:normAutofit/>
          </a:bodyPr>
          <a:lstStyle/>
          <a:p>
            <a:r>
              <a:rPr lang="en-US" sz="4000" dirty="0"/>
              <a:t>Round settlements</a:t>
            </a:r>
            <a:endParaRPr lang="en-ZA" sz="40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CCD254A-877C-40D7-AD80-169C56F8925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45044" y="1769806"/>
            <a:ext cx="5530645" cy="5043948"/>
          </a:xfrm>
          <a:prstGeom prst="rect">
            <a:avLst/>
          </a:prstGeom>
        </p:spPr>
      </p:pic>
      <p:pic>
        <p:nvPicPr>
          <p:cNvPr id="1026" name="Picture 2" descr="Circular Settlement High Resolution Stock Photography and Images - Alamy">
            <a:extLst>
              <a:ext uri="{FF2B5EF4-FFF2-40B4-BE49-F238E27FC236}">
                <a16:creationId xmlns:a16="http://schemas.microsoft.com/office/drawing/2014/main" id="{3742023A-E475-4246-B2EA-50B98852F0A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00"/>
          <a:stretch/>
        </p:blipFill>
        <p:spPr bwMode="auto">
          <a:xfrm>
            <a:off x="737419" y="1976284"/>
            <a:ext cx="5358581" cy="463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143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CE533-9944-4C37-825E-EACC4D7FF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7431"/>
          </a:xfrm>
        </p:spPr>
        <p:txBody>
          <a:bodyPr>
            <a:normAutofit/>
          </a:bodyPr>
          <a:lstStyle/>
          <a:p>
            <a:r>
              <a:rPr lang="en-US" sz="4000" dirty="0"/>
              <a:t>Round (circular) settlements</a:t>
            </a:r>
            <a:endParaRPr lang="en-Z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0895B4-BD47-42F4-8A7D-9C19AA382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89586"/>
            <a:ext cx="11029615" cy="5368414"/>
          </a:xfrm>
        </p:spPr>
        <p:txBody>
          <a:bodyPr>
            <a:noAutofit/>
          </a:bodyPr>
          <a:lstStyle/>
          <a:p>
            <a:r>
              <a:rPr lang="en-US" sz="2000" dirty="0"/>
              <a:t>May have formed </a:t>
            </a:r>
            <a:r>
              <a:rPr lang="en-US" sz="2200" dirty="0"/>
              <a:t>around</a:t>
            </a:r>
            <a:r>
              <a:rPr lang="en-US" sz="2000" dirty="0"/>
              <a:t> a physical feature e.g. hill or lake.</a:t>
            </a:r>
          </a:p>
          <a:p>
            <a:r>
              <a:rPr lang="en-US" sz="2000" dirty="0"/>
              <a:t>Could be a  </a:t>
            </a:r>
            <a:r>
              <a:rPr lang="en-US" sz="2000" dirty="0">
                <a:solidFill>
                  <a:srgbClr val="FF0000"/>
                </a:solidFill>
              </a:rPr>
              <a:t>wet point </a:t>
            </a:r>
            <a:r>
              <a:rPr lang="en-US" sz="2000" dirty="0">
                <a:solidFill>
                  <a:schemeClr val="tx1"/>
                </a:solidFill>
              </a:rPr>
              <a:t> in an arid region or a  </a:t>
            </a:r>
            <a:r>
              <a:rPr lang="en-US" sz="2000" dirty="0">
                <a:solidFill>
                  <a:srgbClr val="FF0000"/>
                </a:solidFill>
              </a:rPr>
              <a:t>dry point  </a:t>
            </a:r>
            <a:r>
              <a:rPr lang="en-US" sz="2000" dirty="0">
                <a:solidFill>
                  <a:schemeClr val="tx1"/>
                </a:solidFill>
              </a:rPr>
              <a:t>on a flood plain or a marshy region</a:t>
            </a:r>
            <a:endParaRPr lang="en-US" sz="2000" dirty="0"/>
          </a:p>
          <a:p>
            <a:r>
              <a:rPr lang="en-US" sz="2000" dirty="0"/>
              <a:t>May have developed around a central focal point e.g. castle, church, market or village green.</a:t>
            </a:r>
          </a:p>
          <a:p>
            <a:r>
              <a:rPr lang="en-US" sz="2000" dirty="0"/>
              <a:t>Central buildings / homestead from a ring around the central feature and fields radiate out  </a:t>
            </a:r>
          </a:p>
          <a:p>
            <a:r>
              <a:rPr lang="en-ZA" sz="2000" dirty="0"/>
              <a:t>3 typical patterns of expansion: spiral;  concentric circles; wagon wheel</a:t>
            </a:r>
          </a:p>
          <a:p>
            <a:r>
              <a:rPr lang="en-ZA" sz="2000" dirty="0"/>
              <a:t>Historically common in Europe and many cities today retain elements of their rural origins</a:t>
            </a:r>
          </a:p>
          <a:p>
            <a:r>
              <a:rPr lang="en-ZA" sz="2000" dirty="0"/>
              <a:t>Local examples:  Graaff--Reinet, (</a:t>
            </a:r>
            <a:r>
              <a:rPr lang="en-ZA" sz="2000" dirty="0" err="1"/>
              <a:t>Moederkerk</a:t>
            </a:r>
            <a:r>
              <a:rPr lang="en-ZA" sz="2000" dirty="0"/>
              <a:t>) Queenstown (Hexagon,)  Stellenbosch (De Akker)</a:t>
            </a:r>
          </a:p>
          <a:p>
            <a:r>
              <a:rPr lang="en-ZA" sz="2000" dirty="0"/>
              <a:t>International examples: Hanover, Hanoi (around lakes) ; Edinburgh (around a high point); Chester (around a Roman fort)</a:t>
            </a:r>
          </a:p>
        </p:txBody>
      </p:sp>
    </p:spTree>
    <p:extLst>
      <p:ext uri="{BB962C8B-B14F-4D97-AF65-F5344CB8AC3E}">
        <p14:creationId xmlns:p14="http://schemas.microsoft.com/office/powerpoint/2010/main" val="48070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96059-6C69-44D9-9A89-7F907F079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431020"/>
            <a:ext cx="11029616" cy="1029070"/>
          </a:xfrm>
        </p:spPr>
        <p:txBody>
          <a:bodyPr>
            <a:normAutofit/>
          </a:bodyPr>
          <a:lstStyle/>
          <a:p>
            <a:r>
              <a:rPr lang="en-US" sz="4000" dirty="0"/>
              <a:t>LINEAR SETTLEMENTS</a:t>
            </a:r>
            <a:endParaRPr lang="en-ZA" sz="4000" dirty="0"/>
          </a:p>
        </p:txBody>
      </p:sp>
      <p:pic>
        <p:nvPicPr>
          <p:cNvPr id="1026" name="Picture 2" descr="Settlements 3: Settlement Patterns - Teleskola">
            <a:extLst>
              <a:ext uri="{FF2B5EF4-FFF2-40B4-BE49-F238E27FC236}">
                <a16:creationId xmlns:a16="http://schemas.microsoft.com/office/drawing/2014/main" id="{BF50685A-057D-44CB-9C0D-DEC437BD1F5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4" y="2304066"/>
            <a:ext cx="5514975" cy="425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ttlement Revision Diagram | Quizlet">
            <a:extLst>
              <a:ext uri="{FF2B5EF4-FFF2-40B4-BE49-F238E27FC236}">
                <a16:creationId xmlns:a16="http://schemas.microsoft.com/office/drawing/2014/main" id="{0269F435-1C3C-4936-B48C-398742A7A41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88"/>
          <a:stretch/>
        </p:blipFill>
        <p:spPr bwMode="auto">
          <a:xfrm>
            <a:off x="6095999" y="2168014"/>
            <a:ext cx="5514810" cy="425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009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8A9D-FC7E-4BB0-A9D9-835C4B688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471948"/>
            <a:ext cx="11029616" cy="840658"/>
          </a:xfrm>
        </p:spPr>
        <p:txBody>
          <a:bodyPr>
            <a:normAutofit/>
          </a:bodyPr>
          <a:lstStyle/>
          <a:p>
            <a:r>
              <a:rPr lang="en-US" sz="4000" dirty="0"/>
              <a:t>LINEAR SETTLEMENTS</a:t>
            </a:r>
            <a:endParaRPr lang="en-Z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0164CF-5F28-4C99-BB70-1A8A7CBA6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Buildings develop in a line</a:t>
            </a:r>
          </a:p>
          <a:p>
            <a:r>
              <a:rPr lang="en-US" sz="2800" dirty="0"/>
              <a:t>May be determined by physical landscape e.g. a river, narrow valley, coastline or ridge.</a:t>
            </a:r>
          </a:p>
          <a:p>
            <a:r>
              <a:rPr lang="en-US" sz="2800" dirty="0"/>
              <a:t>May be along a man made feature such as a road or railway line.</a:t>
            </a:r>
          </a:p>
          <a:p>
            <a:r>
              <a:rPr lang="en-US" sz="2800" dirty="0"/>
              <a:t>Along a road homesteads may typically be close to the road with fields further back but along a river fields may be on the river banks with homesteads further back. Why?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0310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79895-0870-4004-8098-B7FECE139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Cross shaped and t- shaped settlements</a:t>
            </a:r>
            <a:endParaRPr lang="en-ZA" sz="40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BBFC948-0881-4FD9-8F0A-463F52F1497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9268" y="2227263"/>
            <a:ext cx="4966732" cy="4158789"/>
          </a:xfrm>
          <a:prstGeom prst="rect">
            <a:avLst/>
          </a:prstGeom>
        </p:spPr>
      </p:pic>
      <p:pic>
        <p:nvPicPr>
          <p:cNvPr id="1030" name="Picture 6" descr="Factors affecting the location of Settlements">
            <a:extLst>
              <a:ext uri="{FF2B5EF4-FFF2-40B4-BE49-F238E27FC236}">
                <a16:creationId xmlns:a16="http://schemas.microsoft.com/office/drawing/2014/main" id="{19304E02-448F-4D61-A991-A171DE66F94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787" y="2094271"/>
            <a:ext cx="5092021" cy="429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14448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71af3243-3dd4-4a8d-8c0d-dd76da1f02a5"/>
    <ds:schemaRef ds:uri="http://schemas.openxmlformats.org/package/2006/metadata/core-properties"/>
    <ds:schemaRef ds:uri="http://purl.org/dc/dcmitype/"/>
    <ds:schemaRef ds:uri="16c05727-aa75-4e4a-9b5f-8a80a1165891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{B5C68790-17DD-48B0-A23F-98E5F893B9C8}tf67061901_win32</Template>
  <TotalTime>500</TotalTime>
  <Words>599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Franklin Gothic Book</vt:lpstr>
      <vt:lpstr>Franklin Gothic Demi</vt:lpstr>
      <vt:lpstr>Gill Sans MT</vt:lpstr>
      <vt:lpstr>Wingdings 2</vt:lpstr>
      <vt:lpstr>DividendVTI</vt:lpstr>
      <vt:lpstr>Settlements m2: RURAL SETTLEMENTS U2: settlement shapes and rural land use</vt:lpstr>
      <vt:lpstr>The big picture</vt:lpstr>
      <vt:lpstr>Course overview</vt:lpstr>
      <vt:lpstr>Settlement shape</vt:lpstr>
      <vt:lpstr>Round settlements</vt:lpstr>
      <vt:lpstr>Round (circular) settlements</vt:lpstr>
      <vt:lpstr>LINEAR SETTLEMENTS</vt:lpstr>
      <vt:lpstr>LINEAR SETTLEMENTS</vt:lpstr>
      <vt:lpstr>Cross shaped and t- shaped settlements</vt:lpstr>
      <vt:lpstr>Cross shaped and t- shaped settlements</vt:lpstr>
      <vt:lpstr>Land use in rural settlements</vt:lpstr>
      <vt:lpstr>Competition for land in rural areas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Geomorphology – rivers m1: drainage systems</dc:title>
  <dc:creator>Johan Rich</dc:creator>
  <cp:lastModifiedBy>Johan Rich</cp:lastModifiedBy>
  <cp:revision>25</cp:revision>
  <dcterms:created xsi:type="dcterms:W3CDTF">2021-04-29T09:13:04Z</dcterms:created>
  <dcterms:modified xsi:type="dcterms:W3CDTF">2021-08-02T09:57:04Z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