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73" r:id="rId5"/>
    <p:sldId id="274" r:id="rId6"/>
    <p:sldId id="277" r:id="rId7"/>
    <p:sldId id="278" r:id="rId8"/>
    <p:sldId id="284" r:id="rId9"/>
    <p:sldId id="285" r:id="rId10"/>
    <p:sldId id="286" r:id="rId11"/>
    <p:sldId id="28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19" autoAdjust="0"/>
  </p:normalViewPr>
  <p:slideViewPr>
    <p:cSldViewPr snapToGrid="0">
      <p:cViewPr varScale="1">
        <p:scale>
          <a:sx n="52" d="100"/>
          <a:sy n="52" d="100"/>
        </p:scale>
        <p:origin x="7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7/27/2021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8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7/27/2021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7/27/2021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2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7/27/2021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7/27/2021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5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7/27/2021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6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7/27/2021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9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7/27/2021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7/27/2021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7/27/2021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42D4960A-896E-4F6B-BF65-B4662AC9DE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684944A-8803-462C-84C5-4576C56A7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457199"/>
            <a:ext cx="3618827" cy="48224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02112" y="850791"/>
            <a:ext cx="3536585" cy="4198288"/>
          </a:xfrm>
        </p:spPr>
        <p:txBody>
          <a:bodyPr anchor="ctr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Settlements</a:t>
            </a: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m1: nature and types</a:t>
            </a:r>
            <a:br>
              <a:rPr lang="en-US" sz="3600" dirty="0">
                <a:solidFill>
                  <a:srgbClr val="FFFFFF"/>
                </a:solidFill>
              </a:rPr>
            </a:br>
            <a:endParaRPr lang="en-US" sz="3600" dirty="0">
              <a:solidFill>
                <a:srgbClr val="FFFFFF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07F3B49-8C20-42F5-831D-59306D05F6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5367338"/>
            <a:ext cx="3618828" cy="989513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72723" y="5545331"/>
            <a:ext cx="3202016" cy="649222"/>
          </a:xfrm>
          <a:noFill/>
        </p:spPr>
        <p:txBody>
          <a:bodyPr anchor="ctr">
            <a:normAutofit lnSpcReduction="10000"/>
          </a:bodyPr>
          <a:lstStyle/>
          <a:p>
            <a:r>
              <a:rPr lang="en-US" sz="1800" dirty="0">
                <a:solidFill>
                  <a:srgbClr val="FFFFFF">
                    <a:alpha val="75000"/>
                  </a:srgbClr>
                </a:solidFill>
              </a:rPr>
              <a:t>Geography grade 12 © j. rich 2021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312348-1249-42B4-96D2-80DE2AD22F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302" y="457199"/>
            <a:ext cx="7295507" cy="6046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003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92E1C-1C51-4F05-8EB8-FCB344A27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42331"/>
          </a:xfrm>
        </p:spPr>
        <p:txBody>
          <a:bodyPr>
            <a:normAutofit/>
          </a:bodyPr>
          <a:lstStyle/>
          <a:p>
            <a:r>
              <a:rPr lang="en-US" sz="4000" dirty="0"/>
              <a:t>The big picture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E7FBE-A8EA-4AE3-9809-51AE00740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044" y="2340864"/>
            <a:ext cx="11661914" cy="3634486"/>
          </a:xfrm>
        </p:spPr>
        <p:txBody>
          <a:bodyPr>
            <a:normAutofit/>
          </a:bodyPr>
          <a:lstStyle/>
          <a:p>
            <a:r>
              <a:rPr lang="en-US" sz="2800" dirty="0"/>
              <a:t>Geography is the study of the earth as the home of people – Yu Fu Tuan</a:t>
            </a:r>
          </a:p>
          <a:p>
            <a:r>
              <a:rPr lang="en-US" sz="2800" dirty="0"/>
              <a:t>Where  people make their “homes”, how and why</a:t>
            </a:r>
          </a:p>
          <a:p>
            <a:r>
              <a:rPr lang="en-US" sz="2800" dirty="0"/>
              <a:t>Every type of human settlement has distinct advantages and challenges and how we manage those</a:t>
            </a:r>
          </a:p>
          <a:p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762215489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2F8E1-7206-4AA5-9F9C-BE1461A74D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Course overview</a:t>
            </a:r>
            <a:endParaRPr lang="en-ZA" sz="40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3045431-19BE-44A0-96D6-C685E39F1A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5774995"/>
              </p:ext>
            </p:extLst>
          </p:nvPr>
        </p:nvGraphicFramePr>
        <p:xfrm>
          <a:off x="755374" y="2341563"/>
          <a:ext cx="10855268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2190">
                  <a:extLst>
                    <a:ext uri="{9D8B030D-6E8A-4147-A177-3AD203B41FA5}">
                      <a16:colId xmlns:a16="http://schemas.microsoft.com/office/drawing/2014/main" val="4077297782"/>
                    </a:ext>
                  </a:extLst>
                </a:gridCol>
                <a:gridCol w="3676539">
                  <a:extLst>
                    <a:ext uri="{9D8B030D-6E8A-4147-A177-3AD203B41FA5}">
                      <a16:colId xmlns:a16="http://schemas.microsoft.com/office/drawing/2014/main" val="1530424967"/>
                    </a:ext>
                  </a:extLst>
                </a:gridCol>
                <a:gridCol w="3676539">
                  <a:extLst>
                    <a:ext uri="{9D8B030D-6E8A-4147-A177-3AD203B41FA5}">
                      <a16:colId xmlns:a16="http://schemas.microsoft.com/office/drawing/2014/main" val="1517232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Module 1 Nature and types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Module 2 –Rural settlements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Module 3 – Urban settlements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6346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U1: Key concepts: Settlement, site, situation, rural and urban settlements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U1: Role of site and situation,  classification, function 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W2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U1:  Origin, development and classification of urban settlements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W5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935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U2: Classification of settlements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W1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U2: Settlement shapes and land use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W3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U2: Urban hierarchies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W5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289147"/>
                  </a:ext>
                </a:extLst>
              </a:tr>
              <a:tr h="611064">
                <a:tc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U3: Rural settlement issues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U3: Urban structure and patterns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W5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1802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U4: Urban settlement issues </a:t>
                      </a: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W6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702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87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1EA-E554-4217-9894-CFC9DBCBD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82087"/>
          </a:xfrm>
        </p:spPr>
        <p:txBody>
          <a:bodyPr>
            <a:normAutofit/>
          </a:bodyPr>
          <a:lstStyle/>
          <a:p>
            <a:r>
              <a:rPr lang="en-US" sz="4000" dirty="0"/>
              <a:t>THE CONCEPT OF SETTLEMENT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D16147-86B9-416C-9ABE-CF0AE91E67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762539"/>
            <a:ext cx="11029615" cy="4212811"/>
          </a:xfrm>
        </p:spPr>
        <p:txBody>
          <a:bodyPr>
            <a:normAutofit/>
          </a:bodyPr>
          <a:lstStyle/>
          <a:p>
            <a:r>
              <a:rPr lang="en-US" sz="2800" dirty="0"/>
              <a:t>A settlement is any place where people live</a:t>
            </a:r>
          </a:p>
          <a:p>
            <a:r>
              <a:rPr lang="en-US" sz="2800" dirty="0"/>
              <a:t>Comprises: structures  (e.g. buildings) and systems (e.g. transport networks)</a:t>
            </a:r>
          </a:p>
          <a:p>
            <a:r>
              <a:rPr lang="en-US" sz="2800" dirty="0"/>
              <a:t>All settlements have functions that affect what people there do and how land is used. The greater the variety of functions the more complex the settlement is.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290016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80247-2FF0-43F8-8F9A-B38721D34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25199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site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1D0ED-E8D6-44CD-AAA0-BE19380F6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592826"/>
            <a:ext cx="11029615" cy="52651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/>
              <a:t>The physical space  (actual ground) that a settlement occupies</a:t>
            </a:r>
          </a:p>
          <a:p>
            <a:pPr marL="0" indent="0">
              <a:buNone/>
            </a:pPr>
            <a:r>
              <a:rPr lang="en-US" sz="2800" dirty="0"/>
              <a:t>Influenced by a range of factors e.g.</a:t>
            </a:r>
          </a:p>
          <a:p>
            <a:r>
              <a:rPr lang="en-US" sz="2800" dirty="0"/>
              <a:t>Availability of fresh water</a:t>
            </a:r>
          </a:p>
          <a:p>
            <a:r>
              <a:rPr lang="en-US" sz="2800" dirty="0"/>
              <a:t>Aspect</a:t>
            </a:r>
          </a:p>
          <a:p>
            <a:r>
              <a:rPr lang="en-US" sz="2800" dirty="0"/>
              <a:t>Energy sources</a:t>
            </a:r>
          </a:p>
          <a:p>
            <a:r>
              <a:rPr lang="en-US" sz="2800" dirty="0"/>
              <a:t>Fertility</a:t>
            </a:r>
          </a:p>
          <a:p>
            <a:r>
              <a:rPr lang="en-US" sz="2800" dirty="0"/>
              <a:t>Drainage</a:t>
            </a:r>
          </a:p>
          <a:p>
            <a:r>
              <a:rPr lang="en-US" sz="2800" dirty="0"/>
              <a:t>Transport</a:t>
            </a:r>
          </a:p>
          <a:p>
            <a:r>
              <a:rPr lang="en-US" sz="2800" dirty="0" err="1"/>
              <a:t>Defence</a:t>
            </a:r>
            <a:endParaRPr lang="en-US" sz="2800" dirty="0"/>
          </a:p>
          <a:p>
            <a:r>
              <a:rPr lang="en-US" sz="2800" dirty="0"/>
              <a:t>Micro-climate</a:t>
            </a:r>
          </a:p>
          <a:p>
            <a:pPr marL="0" indent="0">
              <a:buNone/>
            </a:pP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452578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D26C2-7D15-4B34-9EF5-CE3D11832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57934"/>
          </a:xfrm>
        </p:spPr>
        <p:txBody>
          <a:bodyPr>
            <a:normAutofit/>
          </a:bodyPr>
          <a:lstStyle/>
          <a:p>
            <a:r>
              <a:rPr lang="en-US" sz="4000" dirty="0"/>
              <a:t>Situation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345ED-66B6-4D65-8376-B333C5729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relationship between a settlement and its surrounding environment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237238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ADF05-4D88-4C9C-B2D4-4C4E7335B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757934"/>
          </a:xfrm>
        </p:spPr>
        <p:txBody>
          <a:bodyPr>
            <a:normAutofit/>
          </a:bodyPr>
          <a:lstStyle/>
          <a:p>
            <a:r>
              <a:rPr lang="en-US" sz="4000" dirty="0"/>
              <a:t>function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40AB9-1F6D-4337-A0C0-62966ADBB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460090"/>
            <a:ext cx="11029615" cy="4515260"/>
          </a:xfrm>
        </p:spPr>
        <p:txBody>
          <a:bodyPr>
            <a:normAutofit/>
          </a:bodyPr>
          <a:lstStyle/>
          <a:p>
            <a:r>
              <a:rPr lang="en-US" sz="2800" dirty="0"/>
              <a:t>Function refers to the purpose of a settlement.</a:t>
            </a:r>
          </a:p>
          <a:p>
            <a:r>
              <a:rPr lang="en-US" sz="2800" b="1" dirty="0"/>
              <a:t>Range of functions</a:t>
            </a:r>
            <a:r>
              <a:rPr lang="en-US" sz="2800" dirty="0"/>
              <a:t>: How many different functions are seen</a:t>
            </a:r>
          </a:p>
          <a:p>
            <a:r>
              <a:rPr lang="en-US" sz="2800" dirty="0"/>
              <a:t>Rural settlements may be </a:t>
            </a:r>
            <a:r>
              <a:rPr lang="en-US" sz="2800" dirty="0" err="1">
                <a:solidFill>
                  <a:srgbClr val="FF0000"/>
                </a:solidFill>
              </a:rPr>
              <a:t>unifunctional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urban settlements are </a:t>
            </a:r>
            <a:r>
              <a:rPr lang="en-US" sz="2800" dirty="0">
                <a:solidFill>
                  <a:srgbClr val="FF0000"/>
                </a:solidFill>
              </a:rPr>
              <a:t>multifunctional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Type and level of function:</a:t>
            </a:r>
          </a:p>
          <a:p>
            <a:pPr marL="0" indent="0">
              <a:buNone/>
            </a:pPr>
            <a:endParaRPr lang="en-ZA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1E7622F-C64B-47F6-9C23-209F00C186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1192925"/>
              </p:ext>
            </p:extLst>
          </p:nvPr>
        </p:nvGraphicFramePr>
        <p:xfrm>
          <a:off x="866057" y="4889736"/>
          <a:ext cx="1045988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4971">
                  <a:extLst>
                    <a:ext uri="{9D8B030D-6E8A-4147-A177-3AD203B41FA5}">
                      <a16:colId xmlns:a16="http://schemas.microsoft.com/office/drawing/2014/main" val="4272311929"/>
                    </a:ext>
                  </a:extLst>
                </a:gridCol>
                <a:gridCol w="2614971">
                  <a:extLst>
                    <a:ext uri="{9D8B030D-6E8A-4147-A177-3AD203B41FA5}">
                      <a16:colId xmlns:a16="http://schemas.microsoft.com/office/drawing/2014/main" val="302788437"/>
                    </a:ext>
                  </a:extLst>
                </a:gridCol>
                <a:gridCol w="2614971">
                  <a:extLst>
                    <a:ext uri="{9D8B030D-6E8A-4147-A177-3AD203B41FA5}">
                      <a16:colId xmlns:a16="http://schemas.microsoft.com/office/drawing/2014/main" val="2779078611"/>
                    </a:ext>
                  </a:extLst>
                </a:gridCol>
                <a:gridCol w="2614971">
                  <a:extLst>
                    <a:ext uri="{9D8B030D-6E8A-4147-A177-3AD203B41FA5}">
                      <a16:colId xmlns:a16="http://schemas.microsoft.com/office/drawing/2014/main" val="18448580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Primary (extraction)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Secondary (processing)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Tertiary (services)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Quarternary</a:t>
                      </a:r>
                      <a:r>
                        <a:rPr lang="en-US" dirty="0"/>
                        <a:t> (research and innovation)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9050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Farming</a:t>
                      </a:r>
                    </a:p>
                    <a:p>
                      <a:r>
                        <a:rPr lang="en-US" dirty="0"/>
                        <a:t>Fishing</a:t>
                      </a:r>
                    </a:p>
                    <a:p>
                      <a:r>
                        <a:rPr lang="en-US" dirty="0"/>
                        <a:t>Forestry</a:t>
                      </a:r>
                    </a:p>
                    <a:p>
                      <a:r>
                        <a:rPr lang="en-US" dirty="0"/>
                        <a:t>Mining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Manufacture</a:t>
                      </a:r>
                    </a:p>
                    <a:p>
                      <a:r>
                        <a:rPr lang="en-US" dirty="0"/>
                        <a:t>Assembly</a:t>
                      </a:r>
                    </a:p>
                    <a:p>
                      <a:r>
                        <a:rPr lang="en-US" dirty="0"/>
                        <a:t>Packaging</a:t>
                      </a:r>
                    </a:p>
                    <a:p>
                      <a:r>
                        <a:rPr lang="en-US" dirty="0"/>
                        <a:t>Construction</a:t>
                      </a:r>
                      <a:endParaRPr lang="en-Z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Education</a:t>
                      </a:r>
                    </a:p>
                    <a:p>
                      <a:r>
                        <a:rPr lang="en-US" dirty="0"/>
                        <a:t>Health</a:t>
                      </a:r>
                    </a:p>
                    <a:p>
                      <a:r>
                        <a:rPr lang="en-US" dirty="0"/>
                        <a:t>Finance</a:t>
                      </a:r>
                    </a:p>
                    <a:p>
                      <a:r>
                        <a:rPr lang="en-US" dirty="0"/>
                        <a:t>transport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IT</a:t>
                      </a:r>
                    </a:p>
                    <a:p>
                      <a:r>
                        <a:rPr lang="en-US" dirty="0"/>
                        <a:t>Medical research</a:t>
                      </a:r>
                    </a:p>
                    <a:p>
                      <a:r>
                        <a:rPr lang="en-US" dirty="0"/>
                        <a:t>Trend analysis</a:t>
                      </a:r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513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7086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B001B-555E-4492-9FC6-F356F8EA3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802179"/>
          </a:xfrm>
        </p:spPr>
        <p:txBody>
          <a:bodyPr>
            <a:normAutofit/>
          </a:bodyPr>
          <a:lstStyle/>
          <a:p>
            <a:r>
              <a:rPr lang="en-US" sz="4000" dirty="0"/>
              <a:t>Classification of settlements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F1386A-BF0C-40B4-8B53-F49846990F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340864"/>
            <a:ext cx="11453492" cy="3634486"/>
          </a:xfrm>
        </p:spPr>
        <p:txBody>
          <a:bodyPr>
            <a:normAutofit/>
          </a:bodyPr>
          <a:lstStyle/>
          <a:p>
            <a:r>
              <a:rPr lang="en-US" sz="2800" dirty="0"/>
              <a:t>SIZE</a:t>
            </a:r>
          </a:p>
          <a:p>
            <a:pPr marL="0" indent="0">
              <a:buNone/>
            </a:pPr>
            <a:r>
              <a:rPr lang="en-US" sz="2400" dirty="0"/>
              <a:t>farmstead – hamlet – village – town – city – metropolis – conurbation - megalopolis</a:t>
            </a:r>
          </a:p>
          <a:p>
            <a:r>
              <a:rPr lang="en-US" sz="2800" dirty="0"/>
              <a:t>COMPLEXITY</a:t>
            </a:r>
          </a:p>
          <a:p>
            <a:r>
              <a:rPr lang="en-US" sz="2800" dirty="0"/>
              <a:t>PATTERN			- Nucleated = closely clustered structures</a:t>
            </a:r>
          </a:p>
          <a:p>
            <a:pPr marL="0" indent="0">
              <a:buNone/>
            </a:pPr>
            <a:r>
              <a:rPr lang="en-US" sz="2800" dirty="0"/>
              <a:t>						- Dispersed = structures spread out 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89356742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5255AC-12AC-4323-AA35-9BAC798B66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D2D995-20F0-4C14-BF62-1248AB4B484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{B5C68790-17DD-48B0-A23F-98E5F893B9C8}tf67061901_win32</Template>
  <TotalTime>313</TotalTime>
  <Words>371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Franklin Gothic Book</vt:lpstr>
      <vt:lpstr>Franklin Gothic Demi</vt:lpstr>
      <vt:lpstr>Gill Sans MT</vt:lpstr>
      <vt:lpstr>Wingdings 2</vt:lpstr>
      <vt:lpstr>DividendVTI</vt:lpstr>
      <vt:lpstr>Settlements m1: nature and types </vt:lpstr>
      <vt:lpstr>The big picture</vt:lpstr>
      <vt:lpstr>Course overview</vt:lpstr>
      <vt:lpstr>THE CONCEPT OF SETTLEMENT</vt:lpstr>
      <vt:lpstr>site</vt:lpstr>
      <vt:lpstr>Situation</vt:lpstr>
      <vt:lpstr>function</vt:lpstr>
      <vt:lpstr>Classification of settlements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Geomorphology – rivers m1: drainage systems</dc:title>
  <dc:creator>Johan Rich</dc:creator>
  <cp:lastModifiedBy>Johan Rich</cp:lastModifiedBy>
  <cp:revision>19</cp:revision>
  <dcterms:created xsi:type="dcterms:W3CDTF">2021-04-29T09:13:04Z</dcterms:created>
  <dcterms:modified xsi:type="dcterms:W3CDTF">2021-07-27T09:59:30Z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