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1"/>
  </p:notesMasterIdLst>
  <p:handoutMasterIdLst>
    <p:handoutMasterId r:id="rId12"/>
  </p:handoutMasterIdLst>
  <p:sldIdLst>
    <p:sldId id="348" r:id="rId2"/>
    <p:sldId id="393" r:id="rId3"/>
    <p:sldId id="407" r:id="rId4"/>
    <p:sldId id="408" r:id="rId5"/>
    <p:sldId id="409" r:id="rId6"/>
    <p:sldId id="410" r:id="rId7"/>
    <p:sldId id="411" r:id="rId8"/>
    <p:sldId id="412" r:id="rId9"/>
    <p:sldId id="414" r:id="rId10"/>
  </p:sldIdLst>
  <p:sldSz cx="12192000" cy="6858000"/>
  <p:notesSz cx="6858000" cy="994568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F16"/>
    <a:srgbClr val="1181AE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7" autoAdjust="0"/>
    <p:restoredTop sz="82746" autoAdjust="0"/>
  </p:normalViewPr>
  <p:slideViewPr>
    <p:cSldViewPr>
      <p:cViewPr varScale="1">
        <p:scale>
          <a:sx n="59" d="100"/>
          <a:sy n="59" d="100"/>
        </p:scale>
        <p:origin x="10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95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/>
              <a:t>Percentage Urbanised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963564450277052E-2"/>
          <c:y val="0.13910253261626829"/>
          <c:w val="0.9301475466608341"/>
          <c:h val="0.722323411037655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Sheet1!$A$3:$A$8</c:f>
              <c:numCache>
                <c:formatCode>General</c:formatCode>
                <c:ptCount val="6"/>
                <c:pt idx="0">
                  <c:v>1900</c:v>
                </c:pt>
                <c:pt idx="1">
                  <c:v>1925</c:v>
                </c:pt>
                <c:pt idx="2">
                  <c:v>1950</c:v>
                </c:pt>
                <c:pt idx="3">
                  <c:v>1975</c:v>
                </c:pt>
                <c:pt idx="4">
                  <c:v>2000</c:v>
                </c:pt>
                <c:pt idx="5">
                  <c:v>2025</c:v>
                </c:pt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  <c:pt idx="0">
                  <c:v>4</c:v>
                </c:pt>
                <c:pt idx="1">
                  <c:v>10</c:v>
                </c:pt>
                <c:pt idx="2">
                  <c:v>16</c:v>
                </c:pt>
                <c:pt idx="3">
                  <c:v>27</c:v>
                </c:pt>
                <c:pt idx="4">
                  <c:v>37</c:v>
                </c:pt>
                <c:pt idx="5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6D-4864-ACFA-7846BEBD8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734040"/>
        <c:axId val="426734368"/>
      </c:lineChart>
      <c:catAx>
        <c:axId val="42673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26734368"/>
        <c:crosses val="autoZero"/>
        <c:auto val="1"/>
        <c:lblAlgn val="ctr"/>
        <c:lblOffset val="100"/>
        <c:noMultiLvlLbl val="0"/>
      </c:catAx>
      <c:valAx>
        <c:axId val="42673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2673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D058-9647-498D-80EE-CE627AFC868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E2FA5-B3E2-4FD0-82DC-30615C5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5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SlideModel.com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‹#›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0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3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9" r:id="rId10"/>
    <p:sldLayoutId id="2147483760" r:id="rId11"/>
    <p:sldLayoutId id="2147483761" r:id="rId12"/>
    <p:sldLayoutId id="2147483762" r:id="rId13"/>
    <p:sldLayoutId id="2147483765" r:id="rId14"/>
    <p:sldLayoutId id="2147483768" r:id="rId15"/>
  </p:sldLayoutIdLst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8" y="4800600"/>
            <a:ext cx="6856412" cy="15569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445" y="5030974"/>
            <a:ext cx="10293225" cy="193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4799" b="1" kern="0" cap="all" dirty="0"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Settlements (2) </a:t>
            </a:r>
            <a:r>
              <a:rPr lang="en-US" sz="4799" b="1" kern="0" cap="all" dirty="0" err="1"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urbanisation</a:t>
            </a:r>
            <a:endParaRPr lang="en-US" sz="4799" b="1" kern="0" cap="all" dirty="0">
              <a:solidFill>
                <a:prstClr val="whit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 defTabSz="914126"/>
            <a:r>
              <a:rPr lang="en-US" sz="3599" b="1" kern="0" cap="all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Grade 8 geography – </a:t>
            </a:r>
            <a:r>
              <a:rPr lang="en-US" sz="3599" b="1" kern="0" cap="all" dirty="0" err="1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mr</a:t>
            </a:r>
            <a:r>
              <a:rPr lang="en-US" sz="3599" b="1" kern="0" cap="all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 rich</a:t>
            </a:r>
          </a:p>
          <a:p>
            <a:pPr defTabSz="914126"/>
            <a:endParaRPr lang="en-US" sz="3599" b="1" cap="all" dirty="0">
              <a:solidFill>
                <a:schemeClr val="accent4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8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5C85-84C5-4862-AF9C-1278A3D2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O</a:t>
            </a:r>
            <a:r>
              <a:rPr lang="en-ZA" sz="4400" b="1" dirty="0"/>
              <a:t>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F042-F489-47FD-8D84-72677F8DF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8426"/>
            <a:ext cx="11811000" cy="54449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this unit you will learn about the following big ideas:</a:t>
            </a:r>
          </a:p>
          <a:p>
            <a:pPr marL="742950" indent="-742950">
              <a:buAutoNum type="arabicPeriod"/>
            </a:pPr>
            <a:r>
              <a:rPr lang="en-US" b="1" dirty="0"/>
              <a:t>Land use zones </a:t>
            </a:r>
            <a:r>
              <a:rPr lang="en-US" dirty="0"/>
              <a:t>– how people use land in cities</a:t>
            </a:r>
          </a:p>
          <a:p>
            <a:pPr marL="742950" indent="-742950">
              <a:buAutoNum type="arabicPeriod"/>
            </a:pPr>
            <a:r>
              <a:rPr lang="en-US" dirty="0"/>
              <a:t>How to identify land use from aerial photographs and maps</a:t>
            </a:r>
          </a:p>
          <a:p>
            <a:pPr marL="742950" indent="-742950">
              <a:buAutoNum type="arabicPeriod"/>
            </a:pPr>
            <a:r>
              <a:rPr lang="en-US" b="1" dirty="0" err="1"/>
              <a:t>Urbanisation</a:t>
            </a:r>
            <a:r>
              <a:rPr lang="en-US" b="1" dirty="0"/>
              <a:t> – </a:t>
            </a:r>
            <a:r>
              <a:rPr lang="en-US" dirty="0"/>
              <a:t>how cities are growing</a:t>
            </a:r>
          </a:p>
          <a:p>
            <a:pPr marL="742950" indent="-742950">
              <a:buAutoNum type="arabicPeriod"/>
            </a:pPr>
            <a:r>
              <a:rPr lang="en-US" dirty="0"/>
              <a:t>How to read information from a graph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dirty="0"/>
              <a:t>How apartheid affected the shape of cities in South Africa</a:t>
            </a:r>
          </a:p>
          <a:p>
            <a:pPr marL="742950" indent="-742950">
              <a:buAutoNum type="arabicPeriod"/>
            </a:pPr>
            <a:r>
              <a:rPr lang="en-US" dirty="0"/>
              <a:t>Some challenges and advantages of cities</a:t>
            </a:r>
          </a:p>
          <a:p>
            <a:pPr marL="742950" indent="-742950">
              <a:buAutoNum type="arabicPeriod"/>
            </a:pPr>
            <a:r>
              <a:rPr lang="en-US" dirty="0"/>
              <a:t>How to use the PMI tool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47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F4C1-31ED-4761-93CC-35E9CB69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376294"/>
            <a:ext cx="10972801" cy="711081"/>
          </a:xfrm>
        </p:spPr>
        <p:txBody>
          <a:bodyPr>
            <a:noAutofit/>
          </a:bodyPr>
          <a:lstStyle/>
          <a:p>
            <a:r>
              <a:rPr lang="en-US" sz="4400" dirty="0"/>
              <a:t>IDENTIFYING LAND USE ON AERIAL PHOTOGRAPHS AND MAPS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7C1E1-387C-43C0-AB41-D1E7F6FAE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46235"/>
            <a:ext cx="10972801" cy="52117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Complete the exercise from </a:t>
            </a:r>
            <a:r>
              <a:rPr lang="en-US" dirty="0" err="1"/>
              <a:t>Ranby</a:t>
            </a:r>
            <a:r>
              <a:rPr lang="en-US" dirty="0"/>
              <a:t>, </a:t>
            </a:r>
            <a:r>
              <a:rPr lang="en-US" dirty="0" err="1"/>
              <a:t>Johanesson</a:t>
            </a:r>
            <a:r>
              <a:rPr lang="en-US" dirty="0"/>
              <a:t> and Monteith pp68 -69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195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8960-4DEC-469D-8094-BAAFF7D6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URBANISATION</a:t>
            </a:r>
            <a:endParaRPr lang="en-ZA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9A425-0F28-4297-91D2-4FCE74D02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When people move to built up areas so that the proportion of people eventually living in towns and cities is more than those living in the countryside we call this </a:t>
            </a:r>
            <a:r>
              <a:rPr lang="en-US" b="1" dirty="0"/>
              <a:t>urbanization.</a:t>
            </a:r>
          </a:p>
          <a:p>
            <a:pPr marL="0" indent="0">
              <a:buNone/>
            </a:pPr>
            <a:r>
              <a:rPr lang="en-US" dirty="0"/>
              <a:t>Some countries such as those in Europe have been urbanized for a long time, but the trend towards cities growing is greatest at the moment in Africa.</a:t>
            </a:r>
          </a:p>
          <a:p>
            <a:pPr marL="0" indent="0">
              <a:buNone/>
            </a:pPr>
            <a:r>
              <a:rPr lang="en-US" dirty="0"/>
              <a:t>Cities like Lagos, Kinshasa and Cairo have over 6 million inhabitants and others like Johannesburg and Addis Ababa are catching up on them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73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6A7C-3B21-4889-ACF9-0DE0E92D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438043"/>
            <a:ext cx="10972801" cy="711081"/>
          </a:xfrm>
        </p:spPr>
        <p:txBody>
          <a:bodyPr>
            <a:noAutofit/>
          </a:bodyPr>
          <a:lstStyle/>
          <a:p>
            <a:r>
              <a:rPr lang="en-US" sz="4400" b="1" dirty="0"/>
              <a:t>URBANISATION IN AFRICA</a:t>
            </a:r>
            <a:endParaRPr lang="en-ZA" sz="4400" b="1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8548EA3-27B8-4436-A951-F2B2514BB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867771"/>
              </p:ext>
            </p:extLst>
          </p:nvPr>
        </p:nvGraphicFramePr>
        <p:xfrm>
          <a:off x="609600" y="1138238"/>
          <a:ext cx="10972800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32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2837-D99A-4EDD-83F4-8CED17D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URBANISATION IN AFRICA</a:t>
            </a:r>
            <a:endParaRPr lang="en-ZA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E8522-807B-41FE-AC1A-5125ACCF8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Between which years was the period of greatest urbanization in Africa?</a:t>
            </a:r>
          </a:p>
          <a:p>
            <a:r>
              <a:rPr lang="en-US" dirty="0"/>
              <a:t>What percentage of Africa was urbanized in 2000?</a:t>
            </a:r>
          </a:p>
          <a:p>
            <a:r>
              <a:rPr lang="en-US" dirty="0"/>
              <a:t>Roughly when will more than half the people in Africa be living in cities?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781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6C9EF-D26A-4603-AB4E-169BA844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THE INFLUENCE OF APARTHEID ON CITIES</a:t>
            </a:r>
            <a:endParaRPr lang="en-ZA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5935-41D7-4335-8A76-9803A5A72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85722"/>
            <a:ext cx="10972801" cy="4987739"/>
          </a:xfrm>
        </p:spPr>
        <p:txBody>
          <a:bodyPr/>
          <a:lstStyle/>
          <a:p>
            <a:r>
              <a:rPr lang="en-US" dirty="0"/>
              <a:t>Apartheid was aimed at keeping different race groups apart</a:t>
            </a:r>
          </a:p>
          <a:p>
            <a:r>
              <a:rPr lang="en-US" dirty="0"/>
              <a:t>Group Areas Act was the law that forced people to live in assigned areas</a:t>
            </a:r>
          </a:p>
          <a:p>
            <a:r>
              <a:rPr lang="en-US" dirty="0"/>
              <a:t>Group areas were usually separated by some sort of physical or land use barrier</a:t>
            </a:r>
          </a:p>
          <a:p>
            <a:r>
              <a:rPr lang="en-US" dirty="0"/>
              <a:t>Transport links between group areas for </a:t>
            </a:r>
            <a:r>
              <a:rPr lang="en-US" dirty="0" err="1"/>
              <a:t>labour</a:t>
            </a:r>
            <a:endParaRPr lang="en-US" dirty="0"/>
          </a:p>
          <a:p>
            <a:r>
              <a:rPr lang="en-US" dirty="0"/>
              <a:t>Created artificial growth patterns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07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D0EA-5EB6-4BCE-A505-AFD4CF22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DE BONO’S PMI TOOL</a:t>
            </a:r>
            <a:endParaRPr lang="en-ZA" sz="4400" b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3B6DF50-11DE-476A-9BDC-4FFA0BA7DB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488353"/>
              </p:ext>
            </p:extLst>
          </p:nvPr>
        </p:nvGraphicFramePr>
        <p:xfrm>
          <a:off x="609600" y="1138238"/>
          <a:ext cx="10972797" cy="176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9">
                  <a:extLst>
                    <a:ext uri="{9D8B030D-6E8A-4147-A177-3AD203B41FA5}">
                      <a16:colId xmlns:a16="http://schemas.microsoft.com/office/drawing/2014/main" val="418453709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3279336017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3730186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PLUS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MINUS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INTERESTING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85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059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7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AF3D-5668-420E-A971-DA31B5BC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ADVANTAGES OF CITIES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7AF4C-1B34-4C69-A577-8130ED205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PMI tool to list as many plus factors, minus factors and interesting factors as possible about cities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5587985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14580</TotalTime>
  <Words>316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7_Office Theme</vt:lpstr>
      <vt:lpstr>PowerPoint Presentation</vt:lpstr>
      <vt:lpstr>OVERVIEW</vt:lpstr>
      <vt:lpstr>IDENTIFYING LAND USE ON AERIAL PHOTOGRAPHS AND MAPS</vt:lpstr>
      <vt:lpstr>URBANISATION</vt:lpstr>
      <vt:lpstr>URBANISATION IN AFRICA</vt:lpstr>
      <vt:lpstr>URBANISATION IN AFRICA</vt:lpstr>
      <vt:lpstr>THE INFLUENCE OF APARTHEID ON CITIES</vt:lpstr>
      <vt:lpstr>DE BONO’S PMI TOOL</vt:lpstr>
      <vt:lpstr>CHALLENGES AND ADVANTAGES OF CITIES</vt:lpstr>
    </vt:vector>
  </TitlesOfParts>
  <Manager>SlideModel</Manager>
  <Company>SlideModel</Company>
  <LinksUpToDate>false</LinksUpToDate>
  <SharedDoc>false</SharedDoc>
  <HyperlinkBase>http://slidemodel.com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Free PowerPoint Templates</dc:title>
  <dc:subject>Template</dc:subject>
  <dc:creator>SlideModel</dc:creator>
  <cp:keywords>PowerPoint, Free PowerPoint Templates, SlideModel, Presentations, Designs, Clipart</cp:keywords>
  <dc:description>Download This FREE PowerPoint Templates at http://slidemodel.com</dc:description>
  <cp:lastModifiedBy>Johan Rich</cp:lastModifiedBy>
  <cp:revision>198</cp:revision>
  <cp:lastPrinted>2020-07-30T07:14:07Z</cp:lastPrinted>
  <dcterms:created xsi:type="dcterms:W3CDTF">2013-09-12T13:05:01Z</dcterms:created>
  <dcterms:modified xsi:type="dcterms:W3CDTF">2020-08-19T19:46:17Z</dcterms:modified>
  <cp:category>Presentations, Business Presentations, Free PowerPoint Templates</cp:category>
  <cp:contentStatus>Template</cp:contentStatus>
</cp:coreProperties>
</file>