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3" r:id="rId5"/>
    <p:sldId id="277" r:id="rId6"/>
    <p:sldId id="294" r:id="rId7"/>
    <p:sldId id="288" r:id="rId8"/>
    <p:sldId id="295" r:id="rId9"/>
    <p:sldId id="296" r:id="rId10"/>
    <p:sldId id="297" r:id="rId11"/>
    <p:sldId id="29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52" d="100"/>
          <a:sy n="52" d="100"/>
        </p:scale>
        <p:origin x="7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2112" y="850791"/>
            <a:ext cx="3536585" cy="4198288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Geomorphology – rivers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m2: FLUVIAL PROCESSES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U4: RIVER capture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545331"/>
            <a:ext cx="3202016" cy="649222"/>
          </a:xfrm>
          <a:noFill/>
        </p:spPr>
        <p:txBody>
          <a:bodyPr anchor="ctr">
            <a:normAutofit lnSpcReduction="10000"/>
          </a:bodyPr>
          <a:lstStyle/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Geography grade 12 © j. rich 2021</a:t>
            </a:r>
          </a:p>
        </p:txBody>
      </p:sp>
      <p:pic>
        <p:nvPicPr>
          <p:cNvPr id="1026" name="Picture 2" descr="River Basin Basics | International Rivers">
            <a:extLst>
              <a:ext uri="{FF2B5EF4-FFF2-40B4-BE49-F238E27FC236}">
                <a16:creationId xmlns:a16="http://schemas.microsoft.com/office/drawing/2014/main" id="{F2EA555C-2888-45AA-B621-861990CBD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70" y="318052"/>
            <a:ext cx="6937697" cy="626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F8E1-7206-4AA5-9F9C-BE1461A74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Course overview</a:t>
            </a:r>
            <a:endParaRPr lang="en-ZA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045431-19BE-44A0-96D6-C685E39F1A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140485"/>
              </p:ext>
            </p:extLst>
          </p:nvPr>
        </p:nvGraphicFramePr>
        <p:xfrm>
          <a:off x="789709" y="2341563"/>
          <a:ext cx="10820933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855">
                  <a:extLst>
                    <a:ext uri="{9D8B030D-6E8A-4147-A177-3AD203B41FA5}">
                      <a16:colId xmlns:a16="http://schemas.microsoft.com/office/drawing/2014/main" val="4077297782"/>
                    </a:ext>
                  </a:extLst>
                </a:gridCol>
                <a:gridCol w="3676539">
                  <a:extLst>
                    <a:ext uri="{9D8B030D-6E8A-4147-A177-3AD203B41FA5}">
                      <a16:colId xmlns:a16="http://schemas.microsoft.com/office/drawing/2014/main" val="1530424967"/>
                    </a:ext>
                  </a:extLst>
                </a:gridCol>
                <a:gridCol w="3676539">
                  <a:extLst>
                    <a:ext uri="{9D8B030D-6E8A-4147-A177-3AD203B41FA5}">
                      <a16:colId xmlns:a16="http://schemas.microsoft.com/office/drawing/2014/main" val="1517232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Module 1 Drainage systems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Module 2 –Fluvial processes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Module 3 – Catchment and river management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34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U1: Importance of studying rivers</a:t>
                      </a:r>
                    </a:p>
                    <a:p>
                      <a:r>
                        <a:rPr lang="en-US" dirty="0"/>
                        <a:t>Defining a stream</a:t>
                      </a:r>
                    </a:p>
                    <a:p>
                      <a:r>
                        <a:rPr lang="en-US" dirty="0"/>
                        <a:t>Key concepts</a:t>
                      </a:r>
                    </a:p>
                    <a:p>
                      <a:r>
                        <a:rPr lang="en-US" dirty="0"/>
                        <a:t>Types of rivers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U1: River profiles</a:t>
                      </a:r>
                    </a:p>
                    <a:p>
                      <a:r>
                        <a:rPr lang="en-US" dirty="0"/>
                        <a:t>Stages of a river</a:t>
                      </a:r>
                    </a:p>
                    <a:p>
                      <a:r>
                        <a:rPr lang="en-US" dirty="0"/>
                        <a:t>River grading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U1:  Importance of managing drainage basins and catchment areas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W8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93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U2: Drainage patterns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Drainage density 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W2</a:t>
                      </a:r>
                      <a:endParaRPr lang="en-Z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U2: Fluvial landforms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U2: Human impact on drainage basins and catchment areas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W8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28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U3: Stream order and density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River discharge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Laminar and turbulent flow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W3</a:t>
                      </a:r>
                      <a:endParaRPr lang="en-Z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U3: River rejuvenation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U3: Case study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W9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80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U4: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River capture</a:t>
                      </a:r>
                      <a:endParaRPr lang="en-ZA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ZA" dirty="0"/>
                        <a:t>U5: Superimposed and antecedent drainage patterns  </a:t>
                      </a:r>
                      <a:r>
                        <a:rPr lang="en-ZA" dirty="0">
                          <a:solidFill>
                            <a:srgbClr val="FF0000"/>
                          </a:solidFill>
                        </a:rPr>
                        <a:t>W7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U4: Test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W9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0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8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17259-AD9F-44E7-A2FB-225E28DBE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7934"/>
          </a:xfrm>
        </p:spPr>
        <p:txBody>
          <a:bodyPr>
            <a:normAutofit/>
          </a:bodyPr>
          <a:lstStyle/>
          <a:p>
            <a:r>
              <a:rPr lang="en-ZA" sz="4000" dirty="0"/>
              <a:t>LEARNING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BA25E-FEF8-49F6-BB2D-0F4BF8CA2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66568"/>
            <a:ext cx="11029615" cy="5191432"/>
          </a:xfrm>
        </p:spPr>
        <p:txBody>
          <a:bodyPr>
            <a:normAutofit fontScale="62500" lnSpcReduction="20000"/>
          </a:bodyPr>
          <a:lstStyle/>
          <a:p>
            <a:r>
              <a:rPr lang="en-ZA" sz="4500" dirty="0"/>
              <a:t>In this lesson you will learn  about two forms of river capture, what causes them, and how they present.</a:t>
            </a:r>
          </a:p>
          <a:p>
            <a:r>
              <a:rPr lang="en-ZA" sz="4500" dirty="0"/>
              <a:t>Key terminology you will need to master from this unit is: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4500" dirty="0"/>
              <a:t>	</a:t>
            </a:r>
            <a:r>
              <a:rPr lang="en-ZA" sz="4500" b="1" dirty="0"/>
              <a:t>river capture								stream piracy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4500" b="1" dirty="0"/>
              <a:t>   abstraction									headward erosion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4500" b="1" dirty="0"/>
              <a:t>   headwaters									elbow of capture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4500" b="1" dirty="0"/>
              <a:t>   wind gap									      knickpoint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4500" b="1" dirty="0"/>
              <a:t>   captor  stream								captured stream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4500" b="1" dirty="0"/>
              <a:t>   misfit stream</a:t>
            </a:r>
          </a:p>
          <a:p>
            <a:pPr marL="450000" lvl="1" indent="0">
              <a:buNone/>
            </a:pPr>
            <a:r>
              <a:rPr lang="en-ZA" sz="4500" b="1" dirty="0"/>
              <a:t>           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4804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C9836-3D15-43E9-8655-D66A19A51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8438"/>
          </a:xfrm>
        </p:spPr>
        <p:txBody>
          <a:bodyPr>
            <a:normAutofit/>
          </a:bodyPr>
          <a:lstStyle/>
          <a:p>
            <a:r>
              <a:rPr lang="en-ZA" sz="4000" b="1" dirty="0"/>
              <a:t>What is river “capture”?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3B05F-BC01-418D-B7EB-D560A93A6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Adjacent rivers are separated by </a:t>
            </a:r>
            <a:r>
              <a:rPr lang="en-US" sz="2800" b="1" dirty="0"/>
              <a:t>watersheds</a:t>
            </a:r>
            <a:r>
              <a:rPr lang="en-US" sz="2800" dirty="0"/>
              <a:t> of rock</a:t>
            </a:r>
          </a:p>
          <a:p>
            <a:r>
              <a:rPr lang="en-US" sz="2800" dirty="0"/>
              <a:t>If watershed is eroded through one river connects with and diverts another</a:t>
            </a:r>
          </a:p>
          <a:p>
            <a:r>
              <a:rPr lang="en-US" sz="2800" dirty="0"/>
              <a:t>This is </a:t>
            </a:r>
            <a:r>
              <a:rPr lang="en-US" sz="2800" b="1" dirty="0"/>
              <a:t>river capture </a:t>
            </a:r>
            <a:r>
              <a:rPr lang="en-US" sz="2800" dirty="0"/>
              <a:t>or </a:t>
            </a:r>
            <a:r>
              <a:rPr lang="en-US" sz="2800" b="1" dirty="0"/>
              <a:t>stream piracy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77680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A0F63-8CC9-41DF-B955-3563047DC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84192"/>
          </a:xfrm>
        </p:spPr>
        <p:txBody>
          <a:bodyPr>
            <a:noAutofit/>
          </a:bodyPr>
          <a:lstStyle/>
          <a:p>
            <a:r>
              <a:rPr lang="en-ZA" sz="4000" dirty="0"/>
              <a:t>HEADWARD EROSION</a:t>
            </a:r>
          </a:p>
        </p:txBody>
      </p:sp>
      <p:pic>
        <p:nvPicPr>
          <p:cNvPr id="4" name="Picture 2" descr="Natural Disasters Topic 7 Drainage Basins &amp; Mass Wasting)">
            <a:extLst>
              <a:ext uri="{FF2B5EF4-FFF2-40B4-BE49-F238E27FC236}">
                <a16:creationId xmlns:a16="http://schemas.microsoft.com/office/drawing/2014/main" id="{9F65B68E-CD86-4A2B-B83A-859AF09BDF6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640" y="1489587"/>
            <a:ext cx="9866670" cy="53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921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B9B22-826C-4419-A406-60F178D17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722621"/>
          </a:xfrm>
        </p:spPr>
        <p:txBody>
          <a:bodyPr>
            <a:normAutofit/>
          </a:bodyPr>
          <a:lstStyle/>
          <a:p>
            <a:r>
              <a:rPr lang="en-ZA" sz="4000" dirty="0"/>
              <a:t>ABSTRACTION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5C316B-566C-4D37-A28C-FDB484DCBD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5219" y="1717991"/>
            <a:ext cx="4226781" cy="5140010"/>
          </a:xfrm>
        </p:spPr>
        <p:txBody>
          <a:bodyPr>
            <a:normAutofit fontScale="55000" lnSpcReduction="20000"/>
          </a:bodyPr>
          <a:lstStyle/>
          <a:p>
            <a:pPr marL="36900" indent="0">
              <a:buNone/>
            </a:pPr>
            <a:endParaRPr lang="en-ZA" sz="2800" dirty="0"/>
          </a:p>
          <a:p>
            <a:pPr marL="36900" indent="0">
              <a:buNone/>
            </a:pPr>
            <a:endParaRPr lang="en-ZA" sz="2800" dirty="0"/>
          </a:p>
          <a:p>
            <a:pPr marL="36900" indent="0">
              <a:buNone/>
            </a:pPr>
            <a:endParaRPr lang="en-ZA" sz="2400" dirty="0"/>
          </a:p>
          <a:p>
            <a:pPr marL="36900" indent="0">
              <a:buNone/>
            </a:pPr>
            <a:r>
              <a:rPr lang="en-ZA" sz="4500" dirty="0"/>
              <a:t>When there are streams on opposite sides of a </a:t>
            </a:r>
            <a:r>
              <a:rPr lang="en-ZA" sz="4500" b="1" dirty="0"/>
              <a:t>watershed</a:t>
            </a:r>
            <a:r>
              <a:rPr lang="en-ZA" sz="4500" dirty="0"/>
              <a:t> and one of the streams is more </a:t>
            </a:r>
            <a:r>
              <a:rPr lang="en-ZA" sz="4500" b="1" dirty="0" err="1"/>
              <a:t>overgraded</a:t>
            </a:r>
            <a:r>
              <a:rPr lang="en-ZA" sz="4500" dirty="0"/>
              <a:t> than the other, it will erode backward (headward) and capture the less graded stream.</a:t>
            </a:r>
          </a:p>
          <a:p>
            <a:pPr marL="36900" indent="0">
              <a:buNone/>
            </a:pPr>
            <a:r>
              <a:rPr lang="en-ZA" sz="4500" dirty="0"/>
              <a:t>In the example alongside Beaverdam Creek is tending towards capturing the Shenandoah River</a:t>
            </a:r>
          </a:p>
          <a:p>
            <a:pPr marL="36900" indent="0">
              <a:buNone/>
            </a:pPr>
            <a:endParaRPr lang="en-ZA" sz="2800" dirty="0"/>
          </a:p>
          <a:p>
            <a:pPr marL="36900" indent="0">
              <a:buNone/>
            </a:pPr>
            <a:endParaRPr lang="en-ZA" dirty="0"/>
          </a:p>
          <a:p>
            <a:pPr marL="36900" indent="0">
              <a:buNone/>
            </a:pPr>
            <a:endParaRPr lang="en-ZA" dirty="0"/>
          </a:p>
          <a:p>
            <a:pPr marL="36900" indent="0">
              <a:buNone/>
            </a:pPr>
            <a:endParaRPr lang="en-ZA" dirty="0"/>
          </a:p>
          <a:p>
            <a:pPr marL="36900" indent="0">
              <a:buNone/>
            </a:pPr>
            <a:endParaRPr lang="en-ZA" dirty="0"/>
          </a:p>
          <a:p>
            <a:pPr marL="36900" indent="0">
              <a:buNone/>
            </a:pPr>
            <a:endParaRPr lang="en-ZA" dirty="0"/>
          </a:p>
          <a:p>
            <a:pPr marL="36900" indent="0">
              <a:buNone/>
            </a:pPr>
            <a:endParaRPr lang="en-ZA" dirty="0"/>
          </a:p>
          <a:p>
            <a:pPr marL="36900" indent="0">
              <a:buNone/>
            </a:pP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BB0D9-153F-4D27-8ECA-D68853A86D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endParaRPr lang="en-ZA"/>
          </a:p>
        </p:txBody>
      </p:sp>
      <p:pic>
        <p:nvPicPr>
          <p:cNvPr id="5" name="Picture 8" descr="Structural Features">
            <a:extLst>
              <a:ext uri="{FF2B5EF4-FFF2-40B4-BE49-F238E27FC236}">
                <a16:creationId xmlns:a16="http://schemas.microsoft.com/office/drawing/2014/main" id="{AEF77E3D-9176-43B8-8A72-00861A8AE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204" y="1717990"/>
            <a:ext cx="7169426" cy="491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232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41C111A-1032-474B-9CD1-600D0F15B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3186"/>
          </a:xfrm>
        </p:spPr>
        <p:txBody>
          <a:bodyPr>
            <a:normAutofit/>
          </a:bodyPr>
          <a:lstStyle/>
          <a:p>
            <a:r>
              <a:rPr lang="en-US" sz="4000" dirty="0"/>
              <a:t>RIVER CAPTURE TERMS</a:t>
            </a:r>
            <a:endParaRPr lang="en-ZA" sz="4000" dirty="0"/>
          </a:p>
        </p:txBody>
      </p:sp>
      <p:pic>
        <p:nvPicPr>
          <p:cNvPr id="1026" name="Picture 2" descr="GRAEME COLLEGE G12 Geography River Capture">
            <a:extLst>
              <a:ext uri="{FF2B5EF4-FFF2-40B4-BE49-F238E27FC236}">
                <a16:creationId xmlns:a16="http://schemas.microsoft.com/office/drawing/2014/main" id="{C6F77234-51F1-400D-885A-4CE4A92A36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271" y="1445342"/>
            <a:ext cx="7816646" cy="525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565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39772-C203-404C-A87E-1B43F7BAC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1173"/>
          </a:xfrm>
        </p:spPr>
        <p:txBody>
          <a:bodyPr>
            <a:normAutofit/>
          </a:bodyPr>
          <a:lstStyle/>
          <a:p>
            <a:r>
              <a:rPr lang="en-ZA" sz="4000" dirty="0"/>
              <a:t>POSSIBLE CAUSES OF STREAM PIRACY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1253E-BC1C-4834-934A-6D852872E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79524"/>
            <a:ext cx="11029615" cy="4291780"/>
          </a:xfrm>
        </p:spPr>
        <p:txBody>
          <a:bodyPr>
            <a:normAutofit fontScale="92500" lnSpcReduction="20000"/>
          </a:bodyPr>
          <a:lstStyle/>
          <a:p>
            <a:r>
              <a:rPr lang="en-ZA" sz="3600" dirty="0"/>
              <a:t>1. </a:t>
            </a:r>
            <a:r>
              <a:rPr lang="en-ZA" sz="3300" dirty="0">
                <a:solidFill>
                  <a:srgbClr val="FF0000"/>
                </a:solidFill>
              </a:rPr>
              <a:t>Greater volume </a:t>
            </a:r>
            <a:r>
              <a:rPr lang="en-ZA" sz="3300" dirty="0"/>
              <a:t>in the capturing stream due to increased rainfall or climate change</a:t>
            </a:r>
          </a:p>
          <a:p>
            <a:r>
              <a:rPr lang="en-ZA" sz="3300" dirty="0"/>
              <a:t>2. Unequal </a:t>
            </a:r>
            <a:r>
              <a:rPr lang="en-ZA" sz="3300" dirty="0">
                <a:solidFill>
                  <a:srgbClr val="FF0000"/>
                </a:solidFill>
              </a:rPr>
              <a:t>rock resistance </a:t>
            </a:r>
            <a:r>
              <a:rPr lang="en-ZA" sz="3300" dirty="0"/>
              <a:t>– one side of the watershed has harder rock than the other and the river where the rock is softer will erode more quickly</a:t>
            </a:r>
          </a:p>
          <a:p>
            <a:r>
              <a:rPr lang="en-ZA" sz="3300" dirty="0"/>
              <a:t>3. </a:t>
            </a:r>
            <a:r>
              <a:rPr lang="en-ZA" sz="3300" dirty="0">
                <a:solidFill>
                  <a:srgbClr val="FF0000"/>
                </a:solidFill>
              </a:rPr>
              <a:t>Human intervention </a:t>
            </a:r>
            <a:r>
              <a:rPr lang="en-ZA" sz="3300" dirty="0"/>
              <a:t>e.g. dams</a:t>
            </a:r>
          </a:p>
          <a:p>
            <a:r>
              <a:rPr lang="en-ZA" sz="3300" dirty="0"/>
              <a:t>4. </a:t>
            </a:r>
            <a:r>
              <a:rPr lang="en-ZA" sz="3300" dirty="0">
                <a:solidFill>
                  <a:srgbClr val="FF0000"/>
                </a:solidFill>
              </a:rPr>
              <a:t>Geological activity </a:t>
            </a:r>
            <a:r>
              <a:rPr lang="en-ZA" sz="3300" dirty="0"/>
              <a:t>such as earthquakes can alter river flow or volume</a:t>
            </a:r>
          </a:p>
          <a:p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95241662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{B5C68790-17DD-48B0-A23F-98E5F893B9C8}tf67061901_win32</Template>
  <TotalTime>1200</TotalTime>
  <Words>404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Franklin Gothic Book</vt:lpstr>
      <vt:lpstr>Franklin Gothic Demi</vt:lpstr>
      <vt:lpstr>Gill Sans MT</vt:lpstr>
      <vt:lpstr>Wingdings</vt:lpstr>
      <vt:lpstr>Wingdings 2</vt:lpstr>
      <vt:lpstr>DividendVTI</vt:lpstr>
      <vt:lpstr>Geomorphology – rivers m2: FLUVIAL PROCESSES U4: RIVER capture</vt:lpstr>
      <vt:lpstr>Course overview</vt:lpstr>
      <vt:lpstr>LEARNING OVERVIEW</vt:lpstr>
      <vt:lpstr>What is river “capture”?</vt:lpstr>
      <vt:lpstr>HEADWARD EROSION</vt:lpstr>
      <vt:lpstr>ABSTRACTION</vt:lpstr>
      <vt:lpstr>RIVER CAPTURE TERMS</vt:lpstr>
      <vt:lpstr>POSSIBLE CAUSES OF STREAM PIRACY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Geomorphology – rivers m1: drainage systems</dc:title>
  <dc:creator>Johan Rich</dc:creator>
  <cp:lastModifiedBy>Johan Rich</cp:lastModifiedBy>
  <cp:revision>59</cp:revision>
  <dcterms:created xsi:type="dcterms:W3CDTF">2021-04-29T09:13:04Z</dcterms:created>
  <dcterms:modified xsi:type="dcterms:W3CDTF">2021-06-11T08:56:39Z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