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7" r:id="rId6"/>
    <p:sldId id="278" r:id="rId7"/>
    <p:sldId id="275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112" y="850791"/>
            <a:ext cx="3536585" cy="419828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Geomorphology – rivers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m2: FLUVIAL PROCESSES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U2: FLUVIAL LAND FORMS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© j. rich 2021</a:t>
            </a:r>
          </a:p>
        </p:txBody>
      </p:sp>
      <p:pic>
        <p:nvPicPr>
          <p:cNvPr id="1026" name="Picture 2" descr="River Basin Basics | International Rivers">
            <a:extLst>
              <a:ext uri="{FF2B5EF4-FFF2-40B4-BE49-F238E27FC236}">
                <a16:creationId xmlns:a16="http://schemas.microsoft.com/office/drawing/2014/main" id="{F2EA555C-2888-45AA-B621-861990CB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318052"/>
            <a:ext cx="6937697" cy="62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C601-451F-490E-8B7F-96EBBBEF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63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Floodplain and natural levee</a:t>
            </a:r>
            <a:endParaRPr lang="en-ZA" sz="4000" dirty="0"/>
          </a:p>
        </p:txBody>
      </p:sp>
      <p:pic>
        <p:nvPicPr>
          <p:cNvPr id="3074" name="Picture 2" descr="Meanders and floodplains">
            <a:extLst>
              <a:ext uri="{FF2B5EF4-FFF2-40B4-BE49-F238E27FC236}">
                <a16:creationId xmlns:a16="http://schemas.microsoft.com/office/drawing/2014/main" id="{02302CC7-51EC-45CE-9AB3-D468936579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r="998"/>
          <a:stretch/>
        </p:blipFill>
        <p:spPr bwMode="auto">
          <a:xfrm>
            <a:off x="1245704" y="1338470"/>
            <a:ext cx="10058400" cy="53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74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59CC-3CD8-4F96-A4D5-66369C05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Braided stream</a:t>
            </a:r>
            <a:endParaRPr lang="en-ZA" sz="4000" dirty="0"/>
          </a:p>
        </p:txBody>
      </p:sp>
      <p:pic>
        <p:nvPicPr>
          <p:cNvPr id="4098" name="Picture 2" descr="Pin on Braided Stream">
            <a:extLst>
              <a:ext uri="{FF2B5EF4-FFF2-40B4-BE49-F238E27FC236}">
                <a16:creationId xmlns:a16="http://schemas.microsoft.com/office/drawing/2014/main" id="{5F0E8A68-FF00-4459-BF29-F2E1C572AA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855304"/>
            <a:ext cx="5064233" cy="44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ver Landforms - The British Geographer">
            <a:extLst>
              <a:ext uri="{FF2B5EF4-FFF2-40B4-BE49-F238E27FC236}">
                <a16:creationId xmlns:a16="http://schemas.microsoft.com/office/drawing/2014/main" id="{57E12995-A5BB-41EC-870F-776A0EA50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3" y="1550504"/>
            <a:ext cx="6188765" cy="48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2416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D7F5A7-CEA1-4CA9-800A-F8095698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delta</a:t>
            </a:r>
            <a:endParaRPr lang="en-ZA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7D198-BDAD-4C0C-A56B-FC6BAE2B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River enters a larger body of water and deposits its load</a:t>
            </a:r>
          </a:p>
          <a:p>
            <a:r>
              <a:rPr lang="en-US" sz="2800" dirty="0"/>
              <a:t>No strong current to wash deposition away</a:t>
            </a:r>
          </a:p>
          <a:p>
            <a:r>
              <a:rPr lang="en-US" sz="2800" dirty="0"/>
              <a:t>Blockages lead to </a:t>
            </a:r>
            <a:r>
              <a:rPr lang="en-US" sz="2800" b="1" dirty="0"/>
              <a:t>distributaries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543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62A5-CA72-4004-AB39-BE84D3EB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Types of delta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D538-EB5D-44A7-B612-E1397981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ARCUATE</a:t>
            </a:r>
          </a:p>
          <a:p>
            <a:r>
              <a:rPr lang="en-US" sz="2800" b="1" dirty="0"/>
              <a:t>BIRD’S FOOT</a:t>
            </a:r>
          </a:p>
          <a:p>
            <a:r>
              <a:rPr lang="en-US" sz="2800" b="1" dirty="0"/>
              <a:t>ESTUARINE</a:t>
            </a:r>
          </a:p>
          <a:p>
            <a:r>
              <a:rPr lang="en-US" sz="2800" b="1" dirty="0"/>
              <a:t>CUSPATE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81089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8E1-7206-4AA5-9F9C-BE1461A7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Course overview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45431-19BE-44A0-96D6-C685E39F1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544847"/>
              </p:ext>
            </p:extLst>
          </p:nvPr>
        </p:nvGraphicFramePr>
        <p:xfrm>
          <a:off x="789709" y="2341563"/>
          <a:ext cx="1082093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855">
                  <a:extLst>
                    <a:ext uri="{9D8B030D-6E8A-4147-A177-3AD203B41FA5}">
                      <a16:colId xmlns:a16="http://schemas.microsoft.com/office/drawing/2014/main" val="4077297782"/>
                    </a:ext>
                  </a:extLst>
                </a:gridCol>
                <a:gridCol w="3676539">
                  <a:extLst>
                    <a:ext uri="{9D8B030D-6E8A-4147-A177-3AD203B41FA5}">
                      <a16:colId xmlns:a16="http://schemas.microsoft.com/office/drawing/2014/main" val="1530424967"/>
                    </a:ext>
                  </a:extLst>
                </a:gridCol>
                <a:gridCol w="3676539">
                  <a:extLst>
                    <a:ext uri="{9D8B030D-6E8A-4147-A177-3AD203B41FA5}">
                      <a16:colId xmlns:a16="http://schemas.microsoft.com/office/drawing/2014/main" val="151723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Module 1 Drainage systems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2 –Fluvial processes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3 – Catchment and river management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4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U1: Importance of studying rivers</a:t>
                      </a:r>
                    </a:p>
                    <a:p>
                      <a:r>
                        <a:rPr lang="en-US" dirty="0"/>
                        <a:t>Defining a stream</a:t>
                      </a:r>
                    </a:p>
                    <a:p>
                      <a:r>
                        <a:rPr lang="en-US" dirty="0"/>
                        <a:t>Key concepts</a:t>
                      </a:r>
                    </a:p>
                    <a:p>
                      <a:r>
                        <a:rPr lang="en-US" dirty="0"/>
                        <a:t>Types of rivers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U1: River profiles</a:t>
                      </a:r>
                    </a:p>
                    <a:p>
                      <a:r>
                        <a:rPr lang="en-US" dirty="0"/>
                        <a:t>Stages of a river</a:t>
                      </a:r>
                    </a:p>
                    <a:p>
                      <a:r>
                        <a:rPr lang="en-US" dirty="0"/>
                        <a:t>River grading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U1:  Importance of managing drainage basins and catchment areas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3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U2: Drainage patterns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Drainage density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U2: Fluvial landforms W5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U2: Human impact on drainage basins and catchment areas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8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U3: Stream order and density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River discharge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Laminar and turbulent flow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W3</a:t>
                      </a:r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U3: River rejuvenation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U3: Case study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8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U4: River capture</a:t>
                      </a:r>
                      <a:endParaRPr lang="en-ZA" dirty="0"/>
                    </a:p>
                    <a:p>
                      <a:r>
                        <a:rPr lang="en-ZA" dirty="0"/>
                        <a:t>Superimposed and antecedent drainage patterns  </a:t>
                      </a:r>
                      <a:r>
                        <a:rPr lang="en-ZA" dirty="0">
                          <a:solidFill>
                            <a:srgbClr val="FF0000"/>
                          </a:solidFill>
                        </a:rPr>
                        <a:t>W7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U4: Test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1EA-E554-4217-9894-CFC9DBCB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2087"/>
          </a:xfrm>
        </p:spPr>
        <p:txBody>
          <a:bodyPr>
            <a:normAutofit/>
          </a:bodyPr>
          <a:lstStyle/>
          <a:p>
            <a:r>
              <a:rPr lang="en-US" sz="4000" dirty="0"/>
              <a:t>The big questions In this unit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6147-86B9-416C-9ABE-CF0AE91E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2539"/>
            <a:ext cx="11029615" cy="4212811"/>
          </a:xfrm>
        </p:spPr>
        <p:txBody>
          <a:bodyPr>
            <a:normAutofit/>
          </a:bodyPr>
          <a:lstStyle/>
          <a:p>
            <a:r>
              <a:rPr lang="en-US" sz="2800" dirty="0"/>
              <a:t>How do streams impact on and change the appearance of the earth’s surface.</a:t>
            </a:r>
          </a:p>
          <a:p>
            <a:r>
              <a:rPr lang="en-US" sz="2800" dirty="0"/>
              <a:t>How are a range of land forms created through erosion and deposition by rivers</a:t>
            </a:r>
          </a:p>
        </p:txBody>
      </p:sp>
    </p:spTree>
    <p:extLst>
      <p:ext uri="{BB962C8B-B14F-4D97-AF65-F5344CB8AC3E}">
        <p14:creationId xmlns:p14="http://schemas.microsoft.com/office/powerpoint/2010/main" val="32900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5AC6-869C-41CA-A712-ED1A63FF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FACTORS THAT AFFECT RIVER IMPACT AND ENERGY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FE1B-F9B5-4B35-93B7-32E16BFA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b="1" dirty="0"/>
              <a:t>VELOCITY	</a:t>
            </a:r>
            <a:r>
              <a:rPr lang="en-ZA" sz="2800" dirty="0"/>
              <a:t>Faster = more erosion; slower = more deposition</a:t>
            </a:r>
          </a:p>
          <a:p>
            <a:pPr marL="0" indent="0">
              <a:buNone/>
            </a:pPr>
            <a:r>
              <a:rPr lang="en-ZA" sz="2800" b="1" dirty="0"/>
              <a:t>VOLUME		</a:t>
            </a:r>
            <a:r>
              <a:rPr lang="en-ZA" sz="2800" dirty="0"/>
              <a:t>Greater volume  = greater impact</a:t>
            </a:r>
          </a:p>
          <a:p>
            <a:pPr marL="0" indent="0">
              <a:buNone/>
            </a:pPr>
            <a:r>
              <a:rPr lang="en-ZA" sz="2800" b="1" dirty="0"/>
              <a:t>GRADIENT	</a:t>
            </a:r>
            <a:r>
              <a:rPr lang="en-ZA" sz="2800" dirty="0"/>
              <a:t>Steeper = more erosion; flatter = more deposition</a:t>
            </a:r>
            <a:endParaRPr lang="en-ZA" sz="2800" b="1" dirty="0"/>
          </a:p>
          <a:p>
            <a:pPr marL="0" indent="0">
              <a:buNone/>
            </a:pPr>
            <a:r>
              <a:rPr lang="en-ZA" sz="2800" b="1" dirty="0"/>
              <a:t>FRICTION	</a:t>
            </a:r>
            <a:r>
              <a:rPr lang="en-ZA" sz="2800" dirty="0"/>
              <a:t>More friction more energy loss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07390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1E23-54A1-4D77-B0F6-16E7BF7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waterfalls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FC9F-20BE-48C5-894F-4C0F78F5E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Forms when stream crosses hard, resistant rock then reaches softer rock</a:t>
            </a: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065B98-E623-446F-B807-A840309C2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0470" y="1166191"/>
            <a:ext cx="5700505" cy="55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3D88-7469-4F2F-90EB-EA70BB4D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rapids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B3FA5-7573-41FD-906A-3608C15EB9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Formed by alternating layers of hard and soft rock.</a:t>
            </a:r>
          </a:p>
          <a:p>
            <a:r>
              <a:rPr lang="en-US" sz="2800" dirty="0"/>
              <a:t>Important for health of the stream by aerating the water</a:t>
            </a:r>
          </a:p>
          <a:p>
            <a:r>
              <a:rPr lang="en-US" sz="2800" dirty="0"/>
              <a:t>Tourism value</a:t>
            </a:r>
            <a:endParaRPr lang="en-ZA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BFF9C9-339A-4024-8344-2CC56A54B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5960" y="1166191"/>
            <a:ext cx="5806078" cy="5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5EDB-B77E-49FA-BEFF-FD8AE92B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meanders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22894-5143-436B-9780-1C41EB666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071398" cy="3633047"/>
          </a:xfrm>
        </p:spPr>
        <p:txBody>
          <a:bodyPr>
            <a:normAutofit/>
          </a:bodyPr>
          <a:lstStyle/>
          <a:p>
            <a:r>
              <a:rPr lang="en-US" sz="2800" dirty="0"/>
              <a:t>In lower course slower flow causes river to wind around obstacles</a:t>
            </a:r>
          </a:p>
          <a:p>
            <a:r>
              <a:rPr lang="en-US" sz="2800" dirty="0"/>
              <a:t>Deposits on slower moving inner side and </a:t>
            </a:r>
            <a:r>
              <a:rPr lang="en-US" sz="2800" dirty="0" err="1"/>
              <a:t>erods</a:t>
            </a:r>
            <a:r>
              <a:rPr lang="en-US" sz="2800" dirty="0"/>
              <a:t> more on faster flowing outer side</a:t>
            </a:r>
            <a:endParaRPr lang="en-ZA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5D728-6468-40B2-B7E6-7E67CF7CDF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2591" y="1404730"/>
            <a:ext cx="4958216" cy="47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6511-C18D-4411-8D67-1C39E845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meanders</a:t>
            </a:r>
            <a:endParaRPr lang="en-ZA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C5EECF-292F-4033-981D-E6B7EC1F4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817" y="1717991"/>
            <a:ext cx="5565913" cy="4694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50504D-CD00-400C-A172-635EDF1349BD}"/>
              </a:ext>
            </a:extLst>
          </p:cNvPr>
          <p:cNvSpPr txBox="1"/>
          <p:nvPr/>
        </p:nvSpPr>
        <p:spPr>
          <a:xfrm>
            <a:off x="9992139" y="5660995"/>
            <a:ext cx="46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</a:t>
            </a:r>
            <a:endParaRPr lang="en-ZA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Meanders">
            <a:extLst>
              <a:ext uri="{FF2B5EF4-FFF2-40B4-BE49-F238E27FC236}">
                <a16:creationId xmlns:a16="http://schemas.microsoft.com/office/drawing/2014/main" id="{A7F3F97B-F2A5-4BB2-8879-38F02FF5E7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8" y="1717990"/>
            <a:ext cx="5565913" cy="46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6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21DA98-87E0-47DF-B082-A25A90B6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Oxbow lake</a:t>
            </a:r>
            <a:endParaRPr lang="en-ZA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43423-BAE7-4286-B934-1C25C4ECB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7235" y="2228003"/>
            <a:ext cx="4083573" cy="3801735"/>
          </a:xfrm>
        </p:spPr>
        <p:txBody>
          <a:bodyPr>
            <a:normAutofit/>
          </a:bodyPr>
          <a:lstStyle/>
          <a:p>
            <a:r>
              <a:rPr lang="en-US" sz="2800" dirty="0"/>
              <a:t>Forms when a meander is cut off during a flood and a new channel is formed</a:t>
            </a:r>
          </a:p>
          <a:p>
            <a:r>
              <a:rPr lang="en-US" sz="2800" dirty="0"/>
              <a:t>Can become wetlands and are ecologically important</a:t>
            </a:r>
            <a:endParaRPr lang="en-ZA" sz="2800" dirty="0"/>
          </a:p>
        </p:txBody>
      </p:sp>
      <p:pic>
        <p:nvPicPr>
          <p:cNvPr id="2050" name="Picture 2" descr="Formation of a meader and ox-bow lake | Teaching geography, Oxbow,  Geography themes">
            <a:extLst>
              <a:ext uri="{FF2B5EF4-FFF2-40B4-BE49-F238E27FC236}">
                <a16:creationId xmlns:a16="http://schemas.microsoft.com/office/drawing/2014/main" id="{12495EED-F845-49DF-9148-138175A8BC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717990"/>
            <a:ext cx="6522140" cy="48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689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{B5C68790-17DD-48B0-A23F-98E5F893B9C8}tf67061901_win32</Template>
  <TotalTime>1017</TotalTime>
  <Words>341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Geomorphology – rivers m2: FLUVIAL PROCESSES U2: FLUVIAL LAND FORMS</vt:lpstr>
      <vt:lpstr>Course overview</vt:lpstr>
      <vt:lpstr>The big questions In this unit</vt:lpstr>
      <vt:lpstr>FACTORS THAT AFFECT RIVER IMPACT AND ENERGY</vt:lpstr>
      <vt:lpstr>waterfalls</vt:lpstr>
      <vt:lpstr>rapids</vt:lpstr>
      <vt:lpstr>meanders</vt:lpstr>
      <vt:lpstr>meanders</vt:lpstr>
      <vt:lpstr>Oxbow lake</vt:lpstr>
      <vt:lpstr>Floodplain and natural levee</vt:lpstr>
      <vt:lpstr>Braided stream</vt:lpstr>
      <vt:lpstr>delta</vt:lpstr>
      <vt:lpstr>Types of delta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 – rivers m1: drainage systems</dc:title>
  <dc:creator>Johan Rich</dc:creator>
  <cp:lastModifiedBy>Johan Rich</cp:lastModifiedBy>
  <cp:revision>46</cp:revision>
  <dcterms:created xsi:type="dcterms:W3CDTF">2021-04-29T09:13:04Z</dcterms:created>
  <dcterms:modified xsi:type="dcterms:W3CDTF">2021-05-27T11:02:25Z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