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77" r:id="rId6"/>
    <p:sldId id="278" r:id="rId7"/>
    <p:sldId id="275" r:id="rId8"/>
    <p:sldId id="279" r:id="rId9"/>
    <p:sldId id="280" r:id="rId10"/>
    <p:sldId id="281" r:id="rId11"/>
    <p:sldId id="2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5/11/2021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5/11/2021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5/11/2021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5/11/2021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2112" y="850791"/>
            <a:ext cx="3536585" cy="4198288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Geomorphology – rivers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m1: drainage systems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U3: stream order </a:t>
            </a:r>
            <a:r>
              <a:rPr lang="en-US" sz="3200" dirty="0" err="1">
                <a:solidFill>
                  <a:srgbClr val="FFFFFF"/>
                </a:solidFill>
              </a:rPr>
              <a:t>aNd</a:t>
            </a:r>
            <a:r>
              <a:rPr lang="en-US" sz="3200" dirty="0">
                <a:solidFill>
                  <a:srgbClr val="FFFFFF"/>
                </a:solidFill>
              </a:rPr>
              <a:t> DENSITY</a:t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545331"/>
            <a:ext cx="3202016" cy="649222"/>
          </a:xfrm>
          <a:noFill/>
        </p:spPr>
        <p:txBody>
          <a:bodyPr anchor="ctr">
            <a:normAutofit lnSpcReduction="10000"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© j. rich 2021</a:t>
            </a:r>
          </a:p>
        </p:txBody>
      </p:sp>
      <p:pic>
        <p:nvPicPr>
          <p:cNvPr id="1026" name="Picture 2" descr="River Basin Basics | International Rivers">
            <a:extLst>
              <a:ext uri="{FF2B5EF4-FFF2-40B4-BE49-F238E27FC236}">
                <a16:creationId xmlns:a16="http://schemas.microsoft.com/office/drawing/2014/main" id="{F2EA555C-2888-45AA-B621-861990CBD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70" y="318052"/>
            <a:ext cx="6937697" cy="626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F8E1-7206-4AA5-9F9C-BE1461A74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Course overview</a:t>
            </a:r>
            <a:endParaRPr lang="en-ZA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045431-19BE-44A0-96D6-C685E39F1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138888"/>
              </p:ext>
            </p:extLst>
          </p:nvPr>
        </p:nvGraphicFramePr>
        <p:xfrm>
          <a:off x="789709" y="2341563"/>
          <a:ext cx="10820933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855">
                  <a:extLst>
                    <a:ext uri="{9D8B030D-6E8A-4147-A177-3AD203B41FA5}">
                      <a16:colId xmlns:a16="http://schemas.microsoft.com/office/drawing/2014/main" val="4077297782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530424967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517232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Module 1 Drainage systems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2 –Fluvial processes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3 – Catchment and river management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4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U1: Importance of studying rivers</a:t>
                      </a:r>
                    </a:p>
                    <a:p>
                      <a:r>
                        <a:rPr lang="en-US" dirty="0"/>
                        <a:t>Defining a stream</a:t>
                      </a:r>
                    </a:p>
                    <a:p>
                      <a:r>
                        <a:rPr lang="en-US" dirty="0"/>
                        <a:t>Key concepts</a:t>
                      </a:r>
                    </a:p>
                    <a:p>
                      <a:r>
                        <a:rPr lang="en-US" dirty="0"/>
                        <a:t>Types of rivers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U1: River profiles</a:t>
                      </a:r>
                    </a:p>
                    <a:p>
                      <a:r>
                        <a:rPr lang="en-US" dirty="0"/>
                        <a:t>Stages of a river</a:t>
                      </a:r>
                    </a:p>
                    <a:p>
                      <a:r>
                        <a:rPr lang="en-US" dirty="0"/>
                        <a:t>River grading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U1:  Importance of managing drainage basins and catchment areas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W8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93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U2: Drainage patterns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Drainage density 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W2</a:t>
                      </a:r>
                      <a:endParaRPr lang="en-Z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U2: Fluvial landforms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U2: Human impact on drainage basins and catchment areas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W8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28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U3: Stream order and density</a:t>
                      </a:r>
                    </a:p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River discharge</a:t>
                      </a:r>
                    </a:p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Laminar and turbulent flow W3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U3: River rejuvenation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U3: Case study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W9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80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U4: River capture</a:t>
                      </a:r>
                      <a:endParaRPr lang="en-ZA" dirty="0"/>
                    </a:p>
                    <a:p>
                      <a:r>
                        <a:rPr lang="en-ZA" dirty="0"/>
                        <a:t>Superimposed and antecedent drainage patterns  </a:t>
                      </a:r>
                      <a:r>
                        <a:rPr lang="en-ZA" dirty="0">
                          <a:solidFill>
                            <a:srgbClr val="FF0000"/>
                          </a:solidFill>
                        </a:rPr>
                        <a:t>W7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U4: Test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W9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0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8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1EA-E554-4217-9894-CFC9DBCBD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087"/>
          </a:xfrm>
        </p:spPr>
        <p:txBody>
          <a:bodyPr>
            <a:normAutofit/>
          </a:bodyPr>
          <a:lstStyle/>
          <a:p>
            <a:r>
              <a:rPr lang="en-US" sz="4000" dirty="0"/>
              <a:t>The big questions In this unit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16147-86B9-416C-9ABE-CF0AE91E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62539"/>
            <a:ext cx="11029615" cy="4212811"/>
          </a:xfrm>
        </p:spPr>
        <p:txBody>
          <a:bodyPr>
            <a:normAutofit/>
          </a:bodyPr>
          <a:lstStyle/>
          <a:p>
            <a:r>
              <a:rPr lang="en-US" sz="2800" dirty="0"/>
              <a:t>How do different tributaries contribute to the strength and volume of a river downstream?</a:t>
            </a:r>
          </a:p>
          <a:p>
            <a:r>
              <a:rPr lang="en-US" sz="2800" dirty="0"/>
              <a:t>Which tributaries make the biggest contribution to the river?</a:t>
            </a:r>
          </a:p>
          <a:p>
            <a:r>
              <a:rPr lang="en-US" sz="2800" dirty="0"/>
              <a:t>How does water flow in a  stream?       </a:t>
            </a:r>
          </a:p>
          <a:p>
            <a:r>
              <a:rPr lang="en-US" sz="2800" dirty="0"/>
              <a:t>How do we calculate how much water is flowing in a river at a particular point?</a:t>
            </a:r>
          </a:p>
        </p:txBody>
      </p:sp>
    </p:spTree>
    <p:extLst>
      <p:ext uri="{BB962C8B-B14F-4D97-AF65-F5344CB8AC3E}">
        <p14:creationId xmlns:p14="http://schemas.microsoft.com/office/powerpoint/2010/main" val="329001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5AC6-869C-41CA-A712-ED1A63FFF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Stream order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BFE1B-F9B5-4B35-93B7-32E16BFAFC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 </a:t>
            </a:r>
            <a:r>
              <a:rPr lang="en-ZA" sz="3200" dirty="0"/>
              <a:t>Several different systems in place – we use Strahler method.</a:t>
            </a:r>
          </a:p>
          <a:p>
            <a:pPr marL="0" indent="0">
              <a:buNone/>
            </a:pPr>
            <a:r>
              <a:rPr lang="en-ZA" sz="3200" dirty="0"/>
              <a:t>One more than the 2 highest order tributaries  into a stream e,g,2 or more 2 &gt; 3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6D62D05-17DA-4BA7-B209-D6DEC452985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423" y="1883391"/>
            <a:ext cx="5660383" cy="397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900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61E23-54A1-4D77-B0F6-16E7BF747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2331"/>
          </a:xfrm>
        </p:spPr>
        <p:txBody>
          <a:bodyPr>
            <a:normAutofit/>
          </a:bodyPr>
          <a:lstStyle/>
          <a:p>
            <a:r>
              <a:rPr lang="en-US" sz="4000" dirty="0"/>
              <a:t>Stream discharge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9FC9F-20BE-48C5-894F-4C0F78F5E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How much water is moving through the stream channel in a given period of time.</a:t>
            </a:r>
          </a:p>
          <a:p>
            <a:r>
              <a:rPr lang="pl-PL" sz="2800" dirty="0"/>
              <a:t>Q = V x W x D</a:t>
            </a:r>
            <a:r>
              <a:rPr lang="en-US" sz="2800" dirty="0"/>
              <a:t> (Velocity X Width X Depth) </a:t>
            </a:r>
            <a:endParaRPr lang="en-ZA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849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B3D88-7469-4F2F-90EB-EA70BB4D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36314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Types of flow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3D995-AAE4-48EA-B955-6D9259E2E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5304"/>
            <a:ext cx="11029615" cy="3684105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Laminar </a:t>
            </a:r>
            <a:r>
              <a:rPr lang="en-US" sz="2800" dirty="0">
                <a:solidFill>
                  <a:schemeClr val="tx1"/>
                </a:solidFill>
              </a:rPr>
              <a:t>– Smooth parallel stream of molecules, little or no mixing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Turbulent –</a:t>
            </a:r>
            <a:r>
              <a:rPr lang="en-US" sz="2800" dirty="0">
                <a:solidFill>
                  <a:schemeClr val="tx1"/>
                </a:solidFill>
              </a:rPr>
              <a:t> Swirls and eddies with much mixing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Helical – </a:t>
            </a:r>
            <a:r>
              <a:rPr lang="en-US" sz="2800" dirty="0">
                <a:solidFill>
                  <a:schemeClr val="tx1"/>
                </a:solidFill>
              </a:rPr>
              <a:t>Spiral flow resulting in deposition</a:t>
            </a:r>
            <a:endParaRPr lang="en-Z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98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75EDB-B77E-49FA-BEFF-FD8AE92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Activity 1</a:t>
            </a:r>
            <a:endParaRPr lang="en-ZA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22894-5143-436B-9780-1C41EB666C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6071398" cy="3633047"/>
          </a:xfrm>
        </p:spPr>
        <p:txBody>
          <a:bodyPr>
            <a:normAutofit/>
          </a:bodyPr>
          <a:lstStyle/>
          <a:p>
            <a:r>
              <a:rPr lang="en-US" sz="2800" dirty="0"/>
              <a:t>What type of flow is illustrated  alongside?</a:t>
            </a:r>
          </a:p>
          <a:p>
            <a:r>
              <a:rPr lang="en-US" sz="2800" dirty="0"/>
              <a:t>What are possible reasons for this type of flow?</a:t>
            </a:r>
          </a:p>
          <a:p>
            <a:endParaRPr lang="en-ZA" sz="2800" dirty="0"/>
          </a:p>
        </p:txBody>
      </p:sp>
      <p:pic>
        <p:nvPicPr>
          <p:cNvPr id="2050" name="Picture 2" descr="A Turbulent Stream Stock Photo, Picture And Royalty Free Image. Image  96820747.">
            <a:extLst>
              <a:ext uri="{FF2B5EF4-FFF2-40B4-BE49-F238E27FC236}">
                <a16:creationId xmlns:a16="http://schemas.microsoft.com/office/drawing/2014/main" id="{F52DB3CA-33F4-4ED9-9FE9-125EDB4D051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5" y="2725896"/>
            <a:ext cx="3962400" cy="2636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079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F6511-C18D-4411-8D67-1C39E845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Activity 2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E37EF-5041-4E30-99D8-294060E503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Calculate  the order of the stream at point A</a:t>
            </a:r>
          </a:p>
          <a:p>
            <a:r>
              <a:rPr lang="en-US" sz="2800" dirty="0"/>
              <a:t>If the depth of the water at </a:t>
            </a:r>
            <a:r>
              <a:rPr lang="en-US" sz="2800" dirty="0" err="1"/>
              <a:t>poit</a:t>
            </a:r>
            <a:r>
              <a:rPr lang="en-US" sz="2800" dirty="0"/>
              <a:t> A is 2m, the river is 4 m wide ad the water flows past there at 3m/s what is the discharge?</a:t>
            </a:r>
            <a:endParaRPr lang="en-ZA" sz="2800" dirty="0"/>
          </a:p>
        </p:txBody>
      </p:sp>
      <p:pic>
        <p:nvPicPr>
          <p:cNvPr id="6" name="Content Placeholder 5" descr="What is a Watershed? - Middle Cedar Watershed">
            <a:extLst>
              <a:ext uri="{FF2B5EF4-FFF2-40B4-BE49-F238E27FC236}">
                <a16:creationId xmlns:a16="http://schemas.microsoft.com/office/drawing/2014/main" id="{1BCB095D-703B-480A-8DA5-1EC887EED7F0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042" y="1948071"/>
            <a:ext cx="5378393" cy="467801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A50504D-CD00-400C-A172-635EDF1349BD}"/>
              </a:ext>
            </a:extLst>
          </p:cNvPr>
          <p:cNvSpPr txBox="1"/>
          <p:nvPr/>
        </p:nvSpPr>
        <p:spPr>
          <a:xfrm>
            <a:off x="9992139" y="5660995"/>
            <a:ext cx="463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A</a:t>
            </a:r>
            <a:endParaRPr lang="en-ZA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662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ividendVTI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{B5C68790-17DD-48B0-A23F-98E5F893B9C8}tf67061901_win32</Template>
  <TotalTime>872</TotalTime>
  <Words>357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Franklin Gothic Book</vt:lpstr>
      <vt:lpstr>Franklin Gothic Demi</vt:lpstr>
      <vt:lpstr>Gill Sans MT</vt:lpstr>
      <vt:lpstr>Wingdings 2</vt:lpstr>
      <vt:lpstr>DividendVTI</vt:lpstr>
      <vt:lpstr>Geomorphology – rivers m1: drainage systems U3: stream order aNd DENSITY </vt:lpstr>
      <vt:lpstr>Course overview</vt:lpstr>
      <vt:lpstr>The big questions In this unit</vt:lpstr>
      <vt:lpstr>Stream order</vt:lpstr>
      <vt:lpstr>Stream discharge</vt:lpstr>
      <vt:lpstr>Types of flow</vt:lpstr>
      <vt:lpstr>Activity 1</vt:lpstr>
      <vt:lpstr>Activity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Geomorphology – rivers m1: drainage systems</dc:title>
  <dc:creator>Johan Rich</dc:creator>
  <cp:lastModifiedBy>Johan Rich</cp:lastModifiedBy>
  <cp:revision>34</cp:revision>
  <dcterms:created xsi:type="dcterms:W3CDTF">2021-04-29T09:13:04Z</dcterms:created>
  <dcterms:modified xsi:type="dcterms:W3CDTF">2021-05-11T11:58:03Z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