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73" r:id="rId5"/>
    <p:sldId id="277" r:id="rId6"/>
    <p:sldId id="278" r:id="rId7"/>
    <p:sldId id="275" r:id="rId8"/>
    <p:sldId id="279" r:id="rId9"/>
    <p:sldId id="280" r:id="rId10"/>
    <p:sldId id="281" r:id="rId11"/>
    <p:sldId id="282" r:id="rId12"/>
    <p:sldId id="28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69" d="100"/>
          <a:sy n="6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5/5/2021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5/5/2021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5/5/2021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5/5/2021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5/5/2021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5/5/2021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02112" y="850791"/>
            <a:ext cx="3536585" cy="4198288"/>
          </a:xfrm>
        </p:spPr>
        <p:txBody>
          <a:bodyPr anchor="ctr">
            <a:normAutofit fontScale="90000"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Geomorphology – rivers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m1: drainage systems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U2: </a:t>
            </a:r>
            <a:r>
              <a:rPr lang="en-US" sz="3200" dirty="0" err="1">
                <a:solidFill>
                  <a:srgbClr val="FFFFFF"/>
                </a:solidFill>
              </a:rPr>
              <a:t>DrAINAGE</a:t>
            </a:r>
            <a:r>
              <a:rPr lang="en-US" sz="3200" dirty="0">
                <a:solidFill>
                  <a:srgbClr val="FFFFFF"/>
                </a:solidFill>
              </a:rPr>
              <a:t> PATTERNS AND DRAINAGE DENSITY</a:t>
            </a:r>
            <a:br>
              <a:rPr lang="en-US" sz="3600" dirty="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2723" y="5545331"/>
            <a:ext cx="3202016" cy="649222"/>
          </a:xfrm>
          <a:noFill/>
        </p:spPr>
        <p:txBody>
          <a:bodyPr anchor="ctr">
            <a:normAutofit lnSpcReduction="10000"/>
          </a:bodyPr>
          <a:lstStyle/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Geography grade 12 © j. rich 2021</a:t>
            </a:r>
          </a:p>
        </p:txBody>
      </p:sp>
      <p:pic>
        <p:nvPicPr>
          <p:cNvPr id="1026" name="Picture 2" descr="River Basin Basics | International Rivers">
            <a:extLst>
              <a:ext uri="{FF2B5EF4-FFF2-40B4-BE49-F238E27FC236}">
                <a16:creationId xmlns:a16="http://schemas.microsoft.com/office/drawing/2014/main" id="{F2EA555C-2888-45AA-B621-861990CBD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70" y="318052"/>
            <a:ext cx="6937697" cy="626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2F8E1-7206-4AA5-9F9C-BE1461A74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Course overview</a:t>
            </a:r>
            <a:endParaRPr lang="en-ZA" sz="4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045431-19BE-44A0-96D6-C685E39F1A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624232"/>
              </p:ext>
            </p:extLst>
          </p:nvPr>
        </p:nvGraphicFramePr>
        <p:xfrm>
          <a:off x="789709" y="2341563"/>
          <a:ext cx="10820933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855">
                  <a:extLst>
                    <a:ext uri="{9D8B030D-6E8A-4147-A177-3AD203B41FA5}">
                      <a16:colId xmlns:a16="http://schemas.microsoft.com/office/drawing/2014/main" val="4077297782"/>
                    </a:ext>
                  </a:extLst>
                </a:gridCol>
                <a:gridCol w="3676539">
                  <a:extLst>
                    <a:ext uri="{9D8B030D-6E8A-4147-A177-3AD203B41FA5}">
                      <a16:colId xmlns:a16="http://schemas.microsoft.com/office/drawing/2014/main" val="1530424967"/>
                    </a:ext>
                  </a:extLst>
                </a:gridCol>
                <a:gridCol w="3676539">
                  <a:extLst>
                    <a:ext uri="{9D8B030D-6E8A-4147-A177-3AD203B41FA5}">
                      <a16:colId xmlns:a16="http://schemas.microsoft.com/office/drawing/2014/main" val="1517232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Module 1 Drainage systems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Module 2 –Fluvial processes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Module 3 – Catchment and river management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346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U1: Importance of studying rivers</a:t>
                      </a:r>
                    </a:p>
                    <a:p>
                      <a:r>
                        <a:rPr lang="en-US" dirty="0"/>
                        <a:t>Defining a stream</a:t>
                      </a:r>
                    </a:p>
                    <a:p>
                      <a:r>
                        <a:rPr lang="en-US" dirty="0"/>
                        <a:t>Key concepts</a:t>
                      </a:r>
                    </a:p>
                    <a:p>
                      <a:r>
                        <a:rPr lang="en-US" dirty="0"/>
                        <a:t>Types of rivers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U1: River profiles</a:t>
                      </a:r>
                    </a:p>
                    <a:p>
                      <a:r>
                        <a:rPr lang="en-US" dirty="0"/>
                        <a:t>Stages of a river</a:t>
                      </a:r>
                    </a:p>
                    <a:p>
                      <a:r>
                        <a:rPr lang="en-US" dirty="0"/>
                        <a:t>River grading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U1:  Importance of managing drainage basins and catchment areas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W8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93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U2: Drainage patterns</a:t>
                      </a:r>
                    </a:p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Drainage density  W2</a:t>
                      </a:r>
                      <a:endParaRPr lang="en-ZA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U2: Fluvial landforms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U2: Human impact on drainage basins and catchment areas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W8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28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U3: Stream order and density</a:t>
                      </a:r>
                    </a:p>
                    <a:p>
                      <a:r>
                        <a:rPr lang="en-US" dirty="0"/>
                        <a:t>River discharge</a:t>
                      </a:r>
                    </a:p>
                    <a:p>
                      <a:r>
                        <a:rPr lang="en-US" dirty="0"/>
                        <a:t>Laminar and turbulent flow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W3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U3: River rejuvenation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U3: Case study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W9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180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U4: River capture</a:t>
                      </a:r>
                      <a:endParaRPr lang="en-ZA" dirty="0"/>
                    </a:p>
                    <a:p>
                      <a:r>
                        <a:rPr lang="en-ZA" dirty="0"/>
                        <a:t>Superimposed and antecedent drainage patterns  </a:t>
                      </a:r>
                      <a:r>
                        <a:rPr lang="en-ZA" dirty="0">
                          <a:solidFill>
                            <a:srgbClr val="FF0000"/>
                          </a:solidFill>
                        </a:rPr>
                        <a:t>W7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U4: Test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W9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70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87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1EA-E554-4217-9894-CFC9DBCBD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087"/>
          </a:xfrm>
        </p:spPr>
        <p:txBody>
          <a:bodyPr>
            <a:normAutofit/>
          </a:bodyPr>
          <a:lstStyle/>
          <a:p>
            <a:r>
              <a:rPr lang="en-US" sz="4000" dirty="0"/>
              <a:t>WHY STUDY DRAINAGE PATTERNS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16147-86B9-416C-9ABE-CF0AE91E6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62539"/>
            <a:ext cx="11029615" cy="4212811"/>
          </a:xfrm>
        </p:spPr>
        <p:txBody>
          <a:bodyPr>
            <a:normAutofit/>
          </a:bodyPr>
          <a:lstStyle/>
          <a:p>
            <a:r>
              <a:rPr lang="en-US" sz="2800" dirty="0"/>
              <a:t>The number and volume of tributaries determines the strength and volume of the river downstream</a:t>
            </a:r>
          </a:p>
          <a:p>
            <a:r>
              <a:rPr lang="en-US" sz="2800" dirty="0"/>
              <a:t>Damming or deviating a stream can have serious consequences for the river further down if it is the major feeder</a:t>
            </a:r>
          </a:p>
          <a:p>
            <a:r>
              <a:rPr lang="en-US" sz="2800" dirty="0"/>
              <a:t>Can help us predict and prevent flooding</a:t>
            </a:r>
          </a:p>
          <a:p>
            <a:r>
              <a:rPr lang="en-US" sz="2800" dirty="0"/>
              <a:t>Gives clues as to underlying rock structure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29001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45AC6-869C-41CA-A712-ED1A63FFF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is drainage pattern?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BFE1B-F9B5-4B35-93B7-32E16BFAF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 </a:t>
            </a:r>
            <a:r>
              <a:rPr lang="en-ZA" sz="3200" dirty="0"/>
              <a:t>The pattern of a river system when seen on a map.</a:t>
            </a:r>
          </a:p>
        </p:txBody>
      </p:sp>
    </p:spTree>
    <p:extLst>
      <p:ext uri="{BB962C8B-B14F-4D97-AF65-F5344CB8AC3E}">
        <p14:creationId xmlns:p14="http://schemas.microsoft.com/office/powerpoint/2010/main" val="2073900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61E23-54A1-4D77-B0F6-16E7BF747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2331"/>
          </a:xfrm>
        </p:spPr>
        <p:txBody>
          <a:bodyPr>
            <a:normAutofit/>
          </a:bodyPr>
          <a:lstStyle/>
          <a:p>
            <a:r>
              <a:rPr lang="en-US" sz="4000" dirty="0"/>
              <a:t>4 main types of drainage pattern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9FC9F-20BE-48C5-894F-4C0F78F5E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Dendritic </a:t>
            </a:r>
            <a:r>
              <a:rPr lang="en-US" sz="2800" dirty="0"/>
              <a:t>– run off from various points towards a single large stream down a uniform valley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Rectangular </a:t>
            </a:r>
            <a:r>
              <a:rPr lang="en-US" sz="2800" b="1" dirty="0">
                <a:solidFill>
                  <a:schemeClr val="tx1"/>
                </a:solidFill>
              </a:rPr>
              <a:t>– </a:t>
            </a:r>
            <a:r>
              <a:rPr lang="en-US" sz="2800" dirty="0">
                <a:solidFill>
                  <a:schemeClr val="tx1"/>
                </a:solidFill>
              </a:rPr>
              <a:t>down a valley with hard underlying rock with faults – several parallel streams that gradually converge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Radial </a:t>
            </a:r>
            <a:r>
              <a:rPr lang="en-US" sz="2800" b="1" dirty="0">
                <a:solidFill>
                  <a:schemeClr val="tx1"/>
                </a:solidFill>
              </a:rPr>
              <a:t>- </a:t>
            </a:r>
            <a:r>
              <a:rPr lang="en-US" sz="2800" dirty="0">
                <a:solidFill>
                  <a:schemeClr val="tx1"/>
                </a:solidFill>
              </a:rPr>
              <a:t> from a central </a:t>
            </a:r>
            <a:r>
              <a:rPr lang="en-US" sz="2800" dirty="0">
                <a:solidFill>
                  <a:srgbClr val="FF0000"/>
                </a:solidFill>
              </a:rPr>
              <a:t>high</a:t>
            </a:r>
            <a:r>
              <a:rPr lang="en-US" sz="2800" dirty="0">
                <a:solidFill>
                  <a:schemeClr val="tx1"/>
                </a:solidFill>
              </a:rPr>
              <a:t> point in many different directions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Centripetal – </a:t>
            </a:r>
            <a:r>
              <a:rPr lang="en-US" sz="2800" dirty="0">
                <a:solidFill>
                  <a:schemeClr val="tx1"/>
                </a:solidFill>
              </a:rPr>
              <a:t>From many different direction to a central </a:t>
            </a:r>
            <a:r>
              <a:rPr lang="en-US" sz="2800" dirty="0">
                <a:solidFill>
                  <a:srgbClr val="FF0000"/>
                </a:solidFill>
              </a:rPr>
              <a:t>low</a:t>
            </a:r>
            <a:r>
              <a:rPr lang="en-US" sz="2800" dirty="0">
                <a:solidFill>
                  <a:schemeClr val="tx1"/>
                </a:solidFill>
              </a:rPr>
              <a:t> point</a:t>
            </a:r>
            <a:endParaRPr lang="en-ZA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8491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B3D88-7469-4F2F-90EB-EA70BB4D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36314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Drainage density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3D995-AAE4-48EA-B955-6D9259E2E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55304"/>
            <a:ext cx="11029615" cy="3684105"/>
          </a:xfrm>
        </p:spPr>
        <p:txBody>
          <a:bodyPr numCol="1">
            <a:normAutofit/>
          </a:bodyPr>
          <a:lstStyle/>
          <a:p>
            <a:r>
              <a:rPr lang="en-US" sz="2800" dirty="0"/>
              <a:t>How quickly rainfall and snowmelt enters streams and returns to the sea.</a:t>
            </a:r>
          </a:p>
          <a:p>
            <a:r>
              <a:rPr lang="en-US" sz="2800" dirty="0"/>
              <a:t>High density = little water remains in the soil and much flows away</a:t>
            </a:r>
          </a:p>
          <a:p>
            <a:r>
              <a:rPr lang="en-US" sz="2800" dirty="0"/>
              <a:t>Low density = much water is retained in the soil</a:t>
            </a:r>
          </a:p>
          <a:p>
            <a:pPr marL="0" indent="0">
              <a:buNone/>
            </a:pP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303598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95751-ABC6-4185-9AC8-AAE5D1FB1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087"/>
          </a:xfrm>
        </p:spPr>
        <p:txBody>
          <a:bodyPr>
            <a:normAutofit/>
          </a:bodyPr>
          <a:lstStyle/>
          <a:p>
            <a:r>
              <a:rPr lang="en-US" sz="4000" dirty="0"/>
              <a:t>Calculating DRAINAGE density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C7C91-6500-4423-980A-E87740521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u="sng" dirty="0"/>
              <a:t>Total distance of all subsidiary streams (km)</a:t>
            </a:r>
            <a:r>
              <a:rPr lang="en-US" sz="900" u="sng" dirty="0"/>
              <a:t> </a:t>
            </a:r>
            <a:endParaRPr lang="en-US" sz="2800" u="sng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800" dirty="0"/>
              <a:t>Total area of the basin (sq. km)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28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800" dirty="0"/>
              <a:t>Bigger ratio = higher density</a:t>
            </a:r>
          </a:p>
          <a:p>
            <a:pPr marL="0" indent="0">
              <a:buNone/>
            </a:pPr>
            <a:endParaRPr lang="en-ZA" sz="2800" u="sng" dirty="0"/>
          </a:p>
        </p:txBody>
      </p:sp>
    </p:spTree>
    <p:extLst>
      <p:ext uri="{BB962C8B-B14F-4D97-AF65-F5344CB8AC3E}">
        <p14:creationId xmlns:p14="http://schemas.microsoft.com/office/powerpoint/2010/main" val="2812469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E6E319-E5E4-4C34-B2B9-60B6BEC72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Why determine drainage density</a:t>
            </a:r>
            <a:endParaRPr lang="en-ZA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2D8BDE4-AEF1-4DE1-B6E8-5858A93B7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Type of vegetation or crops –</a:t>
            </a:r>
            <a:r>
              <a:rPr lang="en-US" sz="2800" dirty="0">
                <a:solidFill>
                  <a:schemeClr val="tx1"/>
                </a:solidFill>
              </a:rPr>
              <a:t> Different plants require more or less soil moisture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Type of land use or construction</a:t>
            </a:r>
            <a:endParaRPr lang="en-ZA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322782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DAEE3-C001-483A-A604-D4DC935FA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7989"/>
          </a:xfrm>
        </p:spPr>
        <p:txBody>
          <a:bodyPr>
            <a:normAutofit/>
          </a:bodyPr>
          <a:lstStyle/>
          <a:p>
            <a:r>
              <a:rPr lang="en-US" sz="4000" dirty="0"/>
              <a:t>Factors determining drainage density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217C8-1ACC-4CC1-95FE-AAB4F8887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ZA" sz="45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Rainfall – Higher </a:t>
            </a:r>
          </a:p>
          <a:p>
            <a:pPr algn="l">
              <a:buFont typeface="+mj-lt"/>
              <a:buAutoNum type="arabicPeriod"/>
            </a:pPr>
            <a:r>
              <a:rPr lang="en-ZA" sz="45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Relief - Steeper</a:t>
            </a:r>
          </a:p>
          <a:p>
            <a:pPr algn="l">
              <a:buFont typeface="+mj-lt"/>
              <a:buAutoNum type="arabicPeriod"/>
            </a:pPr>
            <a:r>
              <a:rPr lang="en-ZA" sz="45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Resistance of underlying rocks - Harder</a:t>
            </a:r>
          </a:p>
          <a:p>
            <a:pPr algn="l">
              <a:buFont typeface="+mj-lt"/>
              <a:buAutoNum type="arabicPeriod"/>
            </a:pPr>
            <a:r>
              <a:rPr lang="en-ZA" sz="45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Permeability – Less porous</a:t>
            </a:r>
          </a:p>
          <a:p>
            <a:pPr algn="l">
              <a:buFont typeface="+mj-lt"/>
              <a:buAutoNum type="arabicPeriod"/>
            </a:pPr>
            <a:r>
              <a:rPr lang="en-ZA" sz="45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Vegetation - Sparser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707176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VTI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{B5C68790-17DD-48B0-A23F-98E5F893B9C8}tf67061901_win32</Template>
  <TotalTime>678</TotalTime>
  <Words>385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Franklin Gothic Book</vt:lpstr>
      <vt:lpstr>Franklin Gothic Demi</vt:lpstr>
      <vt:lpstr>Gill Sans MT</vt:lpstr>
      <vt:lpstr>Wingdings 2</vt:lpstr>
      <vt:lpstr>DividendVTI</vt:lpstr>
      <vt:lpstr>Geomorphology – rivers m1: drainage systems U2: DrAINAGE PATTERNS AND DRAINAGE DENSITY </vt:lpstr>
      <vt:lpstr>Course overview</vt:lpstr>
      <vt:lpstr>WHY STUDY DRAINAGE PATTERNS</vt:lpstr>
      <vt:lpstr>What is drainage pattern?</vt:lpstr>
      <vt:lpstr>4 main types of drainage pattern</vt:lpstr>
      <vt:lpstr>Drainage density</vt:lpstr>
      <vt:lpstr>Calculating DRAINAGE density</vt:lpstr>
      <vt:lpstr>Why determine drainage density</vt:lpstr>
      <vt:lpstr>Factors determining drainage density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Geomorphology – rivers m1: drainage systems</dc:title>
  <dc:creator>Johan Rich</dc:creator>
  <cp:lastModifiedBy>Johan Rich</cp:lastModifiedBy>
  <cp:revision>23</cp:revision>
  <dcterms:created xsi:type="dcterms:W3CDTF">2021-04-29T09:13:04Z</dcterms:created>
  <dcterms:modified xsi:type="dcterms:W3CDTF">2021-05-06T04:12:42Z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