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9"/>
  </p:notesMasterIdLst>
  <p:sldIdLst>
    <p:sldId id="273" r:id="rId5"/>
    <p:sldId id="289" r:id="rId6"/>
    <p:sldId id="290" r:id="rId7"/>
    <p:sldId id="351" r:id="rId8"/>
    <p:sldId id="352" r:id="rId9"/>
    <p:sldId id="353" r:id="rId10"/>
    <p:sldId id="354" r:id="rId11"/>
    <p:sldId id="356" r:id="rId12"/>
    <p:sldId id="355" r:id="rId13"/>
    <p:sldId id="357" r:id="rId14"/>
    <p:sldId id="358" r:id="rId15"/>
    <p:sldId id="359" r:id="rId16"/>
    <p:sldId id="360" r:id="rId17"/>
    <p:sldId id="36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 Rich" initials="JR" lastIdx="17" clrIdx="0">
    <p:extLst>
      <p:ext uri="{19B8F6BF-5375-455C-9EA6-DF929625EA0E}">
        <p15:presenceInfo xmlns:p15="http://schemas.microsoft.com/office/powerpoint/2012/main" userId="a3ffb759cc769d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04B4C-36DD-445C-92B4-B56E0939FEA9}" type="datetimeFigureOut">
              <a:rPr lang="en-ZA" smtClean="0"/>
              <a:t>2021/03/25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E36BC-D096-43A9-9023-C30201C0F4D2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00405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3/25/2021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3/25/2021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3/25/2021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3/25/2021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3/25/2021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3/25/2021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3/25/2021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9870" y="748146"/>
            <a:ext cx="3454869" cy="4531520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CLIMATE AND WEATHER 4 – VALLEY CLIMATES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cap="none" dirty="0">
                <a:solidFill>
                  <a:schemeClr val="bg2">
                    <a:lumMod val="25000"/>
                  </a:schemeClr>
                </a:solidFill>
              </a:rPr>
              <a:t>Unit 1 – The micro-climate of valleys</a:t>
            </a:r>
            <a:endParaRPr lang="en-US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2723" y="5205040"/>
            <a:ext cx="3202016" cy="1151810"/>
          </a:xfrm>
          <a:noFill/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Geography grade 12  </a:t>
            </a:r>
          </a:p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©  j. rich 2020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FA47BE-55E6-45F6-A3BC-A88B315F48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4" t="5651"/>
          <a:stretch/>
        </p:blipFill>
        <p:spPr>
          <a:xfrm>
            <a:off x="339946" y="552157"/>
            <a:ext cx="7187125" cy="575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C9912-E2C4-4573-9FBB-F80713A61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0884"/>
          </a:xfrm>
        </p:spPr>
        <p:txBody>
          <a:bodyPr>
            <a:normAutofit/>
          </a:bodyPr>
          <a:lstStyle/>
          <a:p>
            <a:r>
              <a:rPr lang="en-US" sz="4000" dirty="0"/>
              <a:t>inversions</a:t>
            </a:r>
            <a:endParaRPr lang="en-ZA" sz="4000" dirty="0"/>
          </a:p>
        </p:txBody>
      </p:sp>
      <p:pic>
        <p:nvPicPr>
          <p:cNvPr id="7174" name="Picture 6" descr="A South African Perspective - ppt video online download">
            <a:extLst>
              <a:ext uri="{FF2B5EF4-FFF2-40B4-BE49-F238E27FC236}">
                <a16:creationId xmlns:a16="http://schemas.microsoft.com/office/drawing/2014/main" id="{3FAEC8BE-4F2E-483E-B73B-67BBE8CAF8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0" t="21118" r="1" b="3059"/>
          <a:stretch/>
        </p:blipFill>
        <p:spPr bwMode="auto">
          <a:xfrm>
            <a:off x="581192" y="1463040"/>
            <a:ext cx="10630758" cy="5289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4032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0441C-0675-4FE1-9757-ADF1A8F80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Frost pockets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BBEA3-5D53-43D8-B62A-8E9FBA793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If water </a:t>
            </a:r>
            <a:r>
              <a:rPr lang="en-US" sz="2800" dirty="0" err="1"/>
              <a:t>vapour</a:t>
            </a:r>
            <a:r>
              <a:rPr lang="en-US" sz="2800" dirty="0"/>
              <a:t> cools to dew point temperature it condenses.</a:t>
            </a:r>
          </a:p>
          <a:p>
            <a:r>
              <a:rPr lang="en-US" sz="2800" dirty="0"/>
              <a:t>If dew point temperature is 0 deg C the water freezes = frost</a:t>
            </a:r>
          </a:p>
          <a:p>
            <a:r>
              <a:rPr lang="en-US" sz="2800" dirty="0"/>
              <a:t>Frost pockets from in valley floors. Many plants and crops cannot survive frost while some like citrus actually welcome a spell of frost.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865698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7EB31-B465-4206-840C-74AD84561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Radiation fog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400E4-77CF-4A03-BD30-3E750F05C0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Fog forms when water </a:t>
            </a:r>
            <a:r>
              <a:rPr lang="en-US" sz="2800" dirty="0" err="1"/>
              <a:t>vapour</a:t>
            </a:r>
            <a:r>
              <a:rPr lang="en-US" sz="2800" dirty="0"/>
              <a:t> reaches dew point temperature above 0 deg. C</a:t>
            </a:r>
          </a:p>
          <a:p>
            <a:r>
              <a:rPr lang="en-US" sz="2800" dirty="0"/>
              <a:t>The earth is cooled through loss of long wave radiation at night so it is called </a:t>
            </a:r>
            <a:r>
              <a:rPr lang="en-US" sz="2800" dirty="0">
                <a:solidFill>
                  <a:srgbClr val="FF0000"/>
                </a:solidFill>
              </a:rPr>
              <a:t>radiation fog.</a:t>
            </a:r>
          </a:p>
          <a:p>
            <a:r>
              <a:rPr lang="en-US" sz="2800" dirty="0">
                <a:solidFill>
                  <a:schemeClr val="tx1"/>
                </a:solidFill>
              </a:rPr>
              <a:t>After sunrise the air is gradually warmed and the fog disperses through evaporation</a:t>
            </a:r>
            <a:endParaRPr lang="en-ZA" sz="2800" dirty="0">
              <a:solidFill>
                <a:schemeClr val="tx1"/>
              </a:solidFill>
            </a:endParaRPr>
          </a:p>
        </p:txBody>
      </p:sp>
      <p:pic>
        <p:nvPicPr>
          <p:cNvPr id="8194" name="Picture 2" descr="temperature inversion | Definition &amp; Facts | Britannica">
            <a:extLst>
              <a:ext uri="{FF2B5EF4-FFF2-40B4-BE49-F238E27FC236}">
                <a16:creationId xmlns:a16="http://schemas.microsoft.com/office/drawing/2014/main" id="{3502E9B2-9FFB-4D9B-A410-D2C07FDD67C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042" y="2124222"/>
            <a:ext cx="5194765" cy="3854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21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AC874-48A5-4934-9772-83F2884F0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How does aspect affect human activity</a:t>
            </a:r>
            <a:endParaRPr lang="en-ZA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337AF9-E1BB-4C17-B6C0-9EC8D3808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People prefer to settle on north-facing slopes and to build buildings facing north in the southern hemisphere</a:t>
            </a:r>
          </a:p>
          <a:p>
            <a:r>
              <a:rPr lang="en-US" sz="2800" dirty="0"/>
              <a:t>Some crops prefer more heat and thrive better on north slopes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52301665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DAE3D-8968-4064-8D1C-A84D37024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Influence of temperature inversion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1EBF6-ED8A-4CEC-A73B-6D2EF60B0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Warm inversion layer traps pollution and smoke causing a </a:t>
            </a:r>
            <a:r>
              <a:rPr lang="en-US" sz="2800" dirty="0">
                <a:solidFill>
                  <a:srgbClr val="FF0000"/>
                </a:solidFill>
              </a:rPr>
              <a:t>pollution plume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FF0000"/>
                </a:solidFill>
              </a:rPr>
              <a:t>smog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The high concentration of pollutants   can cause </a:t>
            </a:r>
            <a:r>
              <a:rPr lang="en-US" sz="2800" dirty="0">
                <a:solidFill>
                  <a:srgbClr val="FF0000"/>
                </a:solidFill>
              </a:rPr>
              <a:t>acid rain</a:t>
            </a:r>
          </a:p>
          <a:p>
            <a:r>
              <a:rPr lang="en-US" sz="2800" dirty="0">
                <a:solidFill>
                  <a:srgbClr val="FF0000"/>
                </a:solidFill>
              </a:rPr>
              <a:t>Frost pockets </a:t>
            </a:r>
            <a:r>
              <a:rPr lang="en-US" sz="2800" dirty="0">
                <a:solidFill>
                  <a:schemeClr val="tx1"/>
                </a:solidFill>
              </a:rPr>
              <a:t>pose challenges to farmers</a:t>
            </a:r>
            <a:endParaRPr lang="en-ZA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28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3716D9D-EBFB-4808-A80C-E1D11229A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REVIEW – WHAT HAVE YOU ALREADY LEARNED?</a:t>
            </a:r>
            <a:endParaRPr lang="en-ZA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F948B1-6752-4107-A586-B03AC1C42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60754"/>
            <a:ext cx="11029615" cy="3634486"/>
          </a:xfrm>
        </p:spPr>
        <p:txBody>
          <a:bodyPr>
            <a:normAutofit/>
          </a:bodyPr>
          <a:lstStyle/>
          <a:p>
            <a:r>
              <a:rPr lang="en-US" sz="2800" dirty="0"/>
              <a:t>The most important source of energy in the atmosphere is </a:t>
            </a:r>
            <a:r>
              <a:rPr lang="en-US" sz="2800" dirty="0">
                <a:solidFill>
                  <a:srgbClr val="FF0000"/>
                </a:solidFill>
              </a:rPr>
              <a:t>insolation (incoming solar radiation) </a:t>
            </a:r>
          </a:p>
          <a:p>
            <a:r>
              <a:rPr lang="en-US" sz="2800" dirty="0"/>
              <a:t>As air warms pressure drops causing cooler air to flow in</a:t>
            </a:r>
          </a:p>
          <a:p>
            <a:r>
              <a:rPr lang="en-US" sz="2800" dirty="0"/>
              <a:t>When warm air forms a layer above cooler air trapping the cold air we call it a </a:t>
            </a:r>
            <a:r>
              <a:rPr lang="en-US" sz="2800" dirty="0">
                <a:solidFill>
                  <a:srgbClr val="FF0000"/>
                </a:solidFill>
              </a:rPr>
              <a:t>temperature inversion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3B53C6-6A00-4D76-A1AF-AC34FB177032}"/>
              </a:ext>
            </a:extLst>
          </p:cNvPr>
          <p:cNvSpPr txBox="1"/>
          <p:nvPr/>
        </p:nvSpPr>
        <p:spPr>
          <a:xfrm>
            <a:off x="10474036" y="568182"/>
            <a:ext cx="1136771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 minute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5526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push dir="u"/>
        <p:sndAc>
          <p:stSnd>
            <p:snd r:embed="rId2" name="wind.wav"/>
          </p:stSnd>
        </p:sndAc>
      </p:transition>
    </mc:Choice>
    <mc:Fallback xmlns="">
      <p:transition spd="slow">
        <p:push dir="u"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679D5-B753-4E1A-A548-D95DEE817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8329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Overview – what you will learn 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0B8E6-EA93-40DC-87C0-5AB23475E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5" y="1603513"/>
            <a:ext cx="11704320" cy="51297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After you have finished this unit you should be able to:       </a:t>
            </a:r>
          </a:p>
          <a:p>
            <a:r>
              <a:rPr lang="en-US" sz="2800" b="1" dirty="0"/>
              <a:t>Explain  and identify </a:t>
            </a:r>
            <a:r>
              <a:rPr lang="en-US" sz="2800" dirty="0"/>
              <a:t>the three important factors that influence climate in valleys</a:t>
            </a:r>
          </a:p>
          <a:p>
            <a:r>
              <a:rPr lang="en-US" sz="2800" b="1" dirty="0"/>
              <a:t>Explain </a:t>
            </a:r>
            <a:r>
              <a:rPr lang="en-US" sz="2800" dirty="0"/>
              <a:t>how and why weather conditions vary significantly between day and night in valleys</a:t>
            </a:r>
          </a:p>
          <a:p>
            <a:r>
              <a:rPr lang="en-US" sz="2800" b="1" dirty="0"/>
              <a:t>Explain</a:t>
            </a:r>
            <a:r>
              <a:rPr lang="en-US" sz="2800" dirty="0"/>
              <a:t> the terms </a:t>
            </a:r>
            <a:r>
              <a:rPr lang="en-US" sz="2800" dirty="0">
                <a:solidFill>
                  <a:srgbClr val="FF0000"/>
                </a:solidFill>
              </a:rPr>
              <a:t>anabatic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FF0000"/>
                </a:solidFill>
              </a:rPr>
              <a:t>katabatic</a:t>
            </a:r>
          </a:p>
          <a:p>
            <a:r>
              <a:rPr lang="en-US" sz="2800" b="1" dirty="0"/>
              <a:t>Describe and explain </a:t>
            </a:r>
            <a:r>
              <a:rPr lang="en-US" sz="2800" dirty="0"/>
              <a:t>the phenomenon of </a:t>
            </a:r>
            <a:r>
              <a:rPr lang="en-US" sz="2800" dirty="0">
                <a:solidFill>
                  <a:srgbClr val="FF0000"/>
                </a:solidFill>
              </a:rPr>
              <a:t>frost pockets</a:t>
            </a:r>
          </a:p>
          <a:p>
            <a:r>
              <a:rPr lang="en-US" sz="2800" b="1" dirty="0"/>
              <a:t>Explain </a:t>
            </a:r>
            <a:r>
              <a:rPr lang="en-US" sz="2800" dirty="0"/>
              <a:t>what </a:t>
            </a:r>
            <a:r>
              <a:rPr lang="en-US" sz="2800" dirty="0">
                <a:solidFill>
                  <a:srgbClr val="FF0000"/>
                </a:solidFill>
              </a:rPr>
              <a:t>radiation fog </a:t>
            </a:r>
            <a:r>
              <a:rPr lang="en-US" sz="2800" dirty="0"/>
              <a:t>is and what causes it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Describe  </a:t>
            </a:r>
            <a:r>
              <a:rPr lang="en-US" sz="2800" dirty="0">
                <a:solidFill>
                  <a:schemeClr val="tx1"/>
                </a:solidFill>
              </a:rPr>
              <a:t>how the features of valley climates influence human activities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F64F81-BADD-4D1C-9BAD-0422719644C0}"/>
              </a:ext>
            </a:extLst>
          </p:cNvPr>
          <p:cNvSpPr txBox="1"/>
          <p:nvPr/>
        </p:nvSpPr>
        <p:spPr>
          <a:xfrm>
            <a:off x="10450222" y="667226"/>
            <a:ext cx="116058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 minute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7946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92246-77DB-4C93-B370-AAD7841DC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7155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UNIQUE FACTORS THAT AFFECT CLIMATE IN VALLEYS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9C94D-811D-4D9E-B804-6F726C52B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Aspect (slope)									</a:t>
            </a:r>
          </a:p>
          <a:p>
            <a:r>
              <a:rPr lang="en-US" sz="3600" dirty="0"/>
              <a:t>Anabatic and katabatic winds</a:t>
            </a:r>
          </a:p>
          <a:p>
            <a:r>
              <a:rPr lang="en-US" sz="3600" dirty="0"/>
              <a:t>Inversions</a:t>
            </a:r>
            <a:endParaRPr lang="en-ZA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701B73-B1FC-4893-880E-817621C5BD65}"/>
              </a:ext>
            </a:extLst>
          </p:cNvPr>
          <p:cNvSpPr txBox="1"/>
          <p:nvPr/>
        </p:nvSpPr>
        <p:spPr>
          <a:xfrm>
            <a:off x="10396024" y="517490"/>
            <a:ext cx="105507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 minute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14580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945EF-2D55-4E21-AF57-C484CE4B3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263" y="573381"/>
            <a:ext cx="11029616" cy="761881"/>
          </a:xfrm>
        </p:spPr>
        <p:txBody>
          <a:bodyPr>
            <a:normAutofit/>
          </a:bodyPr>
          <a:lstStyle/>
          <a:p>
            <a:r>
              <a:rPr lang="en-US" sz="4000" dirty="0"/>
              <a:t>ASPECT</a:t>
            </a:r>
            <a:endParaRPr lang="en-ZA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B3EF-262B-42C5-A494-93609AE9C2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1364566"/>
            <a:ext cx="5636727" cy="53035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/>
              <a:t>In the picture alongside it can be clearly seen that:</a:t>
            </a:r>
          </a:p>
          <a:p>
            <a:r>
              <a:rPr lang="en-US" sz="2800" dirty="0"/>
              <a:t>The upper part of the north slope of the valley has already been warmed by the sun for a while (A)</a:t>
            </a:r>
          </a:p>
          <a:p>
            <a:r>
              <a:rPr lang="en-US" sz="2800" dirty="0"/>
              <a:t>The sun will slowly warm the lower parts of the north slope (B)</a:t>
            </a:r>
          </a:p>
          <a:p>
            <a:r>
              <a:rPr lang="en-US" sz="2800" dirty="0"/>
              <a:t>The south slope will remain in shadow for most of the day and may not even get any sunlight (C) (Called a </a:t>
            </a:r>
            <a:r>
              <a:rPr lang="en-US" sz="2800" dirty="0">
                <a:solidFill>
                  <a:srgbClr val="FF0000"/>
                </a:solidFill>
              </a:rPr>
              <a:t>shadow zone</a:t>
            </a:r>
          </a:p>
          <a:p>
            <a:r>
              <a:rPr lang="en-US" sz="2800" dirty="0"/>
              <a:t>The areas getting most sunlight heat up the most and experience the most evaporation</a:t>
            </a:r>
            <a:endParaRPr lang="en-ZA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67D93E-0BA6-40E3-AED7-359EDE5016CE}"/>
              </a:ext>
            </a:extLst>
          </p:cNvPr>
          <p:cNvSpPr txBox="1"/>
          <p:nvPr/>
        </p:nvSpPr>
        <p:spPr>
          <a:xfrm>
            <a:off x="10255347" y="697984"/>
            <a:ext cx="116762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3 minutes</a:t>
            </a:r>
            <a:endParaRPr lang="en-ZA" dirty="0"/>
          </a:p>
        </p:txBody>
      </p:sp>
      <p:pic>
        <p:nvPicPr>
          <p:cNvPr id="2050" name="Picture 2" descr="Major Landforms of Africa &amp; the Middle East - Video &amp; Lesson Transcript |  Study.com">
            <a:extLst>
              <a:ext uri="{FF2B5EF4-FFF2-40B4-BE49-F238E27FC236}">
                <a16:creationId xmlns:a16="http://schemas.microsoft.com/office/drawing/2014/main" id="{27DD282C-D759-4D19-BC3B-57FD7B69A01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"/>
          <a:stretch/>
        </p:blipFill>
        <p:spPr bwMode="auto">
          <a:xfrm>
            <a:off x="6416042" y="1364566"/>
            <a:ext cx="5443023" cy="47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DC1206E-485D-4A6F-9FB2-1E295773FC80}"/>
              </a:ext>
            </a:extLst>
          </p:cNvPr>
          <p:cNvSpPr txBox="1"/>
          <p:nvPr/>
        </p:nvSpPr>
        <p:spPr>
          <a:xfrm>
            <a:off x="9537896" y="2541064"/>
            <a:ext cx="53457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A</a:t>
            </a:r>
            <a:endParaRPr lang="en-ZA" sz="28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CFE042-ED0B-445B-8C08-DFC65EBFF504}"/>
              </a:ext>
            </a:extLst>
          </p:cNvPr>
          <p:cNvSpPr txBox="1"/>
          <p:nvPr/>
        </p:nvSpPr>
        <p:spPr>
          <a:xfrm>
            <a:off x="9537896" y="3939447"/>
            <a:ext cx="59084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</a:t>
            </a:r>
            <a:endParaRPr lang="en-ZA" sz="2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70B1D9-4C8A-41EF-B0AC-C6FD9D5A2756}"/>
              </a:ext>
            </a:extLst>
          </p:cNvPr>
          <p:cNvSpPr txBox="1"/>
          <p:nvPr/>
        </p:nvSpPr>
        <p:spPr>
          <a:xfrm>
            <a:off x="9706708" y="5254067"/>
            <a:ext cx="36576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</a:t>
            </a:r>
            <a:endParaRPr lang="en-Z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59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BC68E-5EDF-4DC2-83CF-C13A717DC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562708"/>
            <a:ext cx="11029616" cy="68931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ASPECT (</a:t>
            </a:r>
            <a:r>
              <a:rPr lang="en-US" sz="4400" dirty="0"/>
              <a:t>CONTD</a:t>
            </a:r>
            <a:r>
              <a:rPr lang="en-US" sz="4000" dirty="0"/>
              <a:t>.)</a:t>
            </a:r>
            <a:endParaRPr lang="en-ZA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4D02E5-459A-44DF-B2E1-75C6CD767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6039" y="1539549"/>
            <a:ext cx="5194769" cy="4321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In the picture alongside identify:</a:t>
            </a:r>
          </a:p>
          <a:p>
            <a:r>
              <a:rPr lang="en-US" sz="2800" dirty="0"/>
              <a:t>The warmest part of the valley</a:t>
            </a:r>
          </a:p>
          <a:p>
            <a:r>
              <a:rPr lang="en-US" sz="2800" dirty="0"/>
              <a:t>The south slope (this is a South African scene)</a:t>
            </a:r>
          </a:p>
          <a:p>
            <a:r>
              <a:rPr lang="en-US" sz="2800" dirty="0"/>
              <a:t>The shadow zone</a:t>
            </a:r>
          </a:p>
          <a:p>
            <a:r>
              <a:rPr lang="en-US" sz="2800" dirty="0"/>
              <a:t>The area likely to only get afternoon sun</a:t>
            </a:r>
            <a:endParaRPr lang="en-ZA" sz="2800" dirty="0"/>
          </a:p>
        </p:txBody>
      </p:sp>
      <p:pic>
        <p:nvPicPr>
          <p:cNvPr id="3074" name="Picture 2" descr="Geography | Embassy of the Republic of Iraq Public Relations Office">
            <a:extLst>
              <a:ext uri="{FF2B5EF4-FFF2-40B4-BE49-F238E27FC236}">
                <a16:creationId xmlns:a16="http://schemas.microsoft.com/office/drawing/2014/main" id="{F3D971B4-D1BA-4FB2-9604-9F2973A06D4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60" y="1539548"/>
            <a:ext cx="5299102" cy="4755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94000AB-C5B5-4901-91C7-C78BC97E01AB}"/>
              </a:ext>
            </a:extLst>
          </p:cNvPr>
          <p:cNvSpPr txBox="1"/>
          <p:nvPr/>
        </p:nvSpPr>
        <p:spPr>
          <a:xfrm>
            <a:off x="3502855" y="4992737"/>
            <a:ext cx="56270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</a:t>
            </a:r>
            <a:endParaRPr lang="en-ZA" sz="28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472464-FA1C-47A6-99B7-9B15E842F521}"/>
              </a:ext>
            </a:extLst>
          </p:cNvPr>
          <p:cNvSpPr txBox="1"/>
          <p:nvPr/>
        </p:nvSpPr>
        <p:spPr>
          <a:xfrm>
            <a:off x="3230744" y="3978569"/>
            <a:ext cx="7174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</a:t>
            </a:r>
            <a:endParaRPr lang="en-ZA" sz="28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CC8557-84B5-4F0D-8157-247B6845B222}"/>
              </a:ext>
            </a:extLst>
          </p:cNvPr>
          <p:cNvSpPr txBox="1"/>
          <p:nvPr/>
        </p:nvSpPr>
        <p:spPr>
          <a:xfrm>
            <a:off x="1298645" y="4469517"/>
            <a:ext cx="63304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</a:t>
            </a:r>
            <a:endParaRPr lang="en-Z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0342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FB3BF-E384-4D4C-85F5-D9E131932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775585"/>
          </a:xfrm>
        </p:spPr>
        <p:txBody>
          <a:bodyPr>
            <a:normAutofit/>
          </a:bodyPr>
          <a:lstStyle/>
          <a:p>
            <a:r>
              <a:rPr lang="en-US" sz="4000" dirty="0"/>
              <a:t>ASPECT (contd.)</a:t>
            </a:r>
            <a:endParaRPr lang="en-ZA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F9039-C94F-40F1-AB93-328328AC93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dirty="0"/>
              <a:t>In the picture alongside:</a:t>
            </a:r>
          </a:p>
          <a:p>
            <a:pPr marL="0" indent="0">
              <a:buNone/>
            </a:pPr>
            <a:r>
              <a:rPr lang="en-US" sz="2800" dirty="0"/>
              <a:t>The north facing slope (A) is in bright sunlight and has no snow</a:t>
            </a:r>
          </a:p>
          <a:p>
            <a:pPr marL="0" indent="0">
              <a:buNone/>
            </a:pPr>
            <a:r>
              <a:rPr lang="en-US" sz="2800" dirty="0"/>
              <a:t>The south facing slope (B) only has partial sunlight and is snow covered.</a:t>
            </a:r>
          </a:p>
          <a:p>
            <a:pPr marL="0" indent="0">
              <a:buNone/>
            </a:pPr>
            <a:r>
              <a:rPr lang="en-US" sz="2800" dirty="0"/>
              <a:t>The shadow zone (C) receives no sunlight and will be the coldest part of the mountain</a:t>
            </a:r>
            <a:endParaRPr lang="en-ZA" sz="2800" dirty="0"/>
          </a:p>
        </p:txBody>
      </p:sp>
      <p:pic>
        <p:nvPicPr>
          <p:cNvPr id="4100" name="Picture 4" descr="Matric Revision: Geography: Climatology (6/8): Valley Climates - YouTube">
            <a:extLst>
              <a:ext uri="{FF2B5EF4-FFF2-40B4-BE49-F238E27FC236}">
                <a16:creationId xmlns:a16="http://schemas.microsoft.com/office/drawing/2014/main" id="{238ABED1-8515-4419-AB2C-5734714966F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6" t="16900" r="2743" b="6437"/>
          <a:stretch/>
        </p:blipFill>
        <p:spPr bwMode="auto">
          <a:xfrm>
            <a:off x="365761" y="1871004"/>
            <a:ext cx="5410202" cy="471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0E6A280-66B0-47FE-A03D-CBA1646DE30D}"/>
              </a:ext>
            </a:extLst>
          </p:cNvPr>
          <p:cNvSpPr txBox="1"/>
          <p:nvPr/>
        </p:nvSpPr>
        <p:spPr>
          <a:xfrm>
            <a:off x="3629464" y="3704122"/>
            <a:ext cx="75262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</a:t>
            </a:r>
            <a:endParaRPr lang="en-ZA" sz="28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8431C2-3763-4C35-81C7-F43E0C9E6EC2}"/>
              </a:ext>
            </a:extLst>
          </p:cNvPr>
          <p:cNvSpPr txBox="1"/>
          <p:nvPr/>
        </p:nvSpPr>
        <p:spPr>
          <a:xfrm flipH="1">
            <a:off x="2842261" y="6060460"/>
            <a:ext cx="45720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</a:t>
            </a:r>
            <a:endParaRPr lang="en-ZA" sz="28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AE5D04-73C6-4CA0-8620-E77B5C40ECBD}"/>
              </a:ext>
            </a:extLst>
          </p:cNvPr>
          <p:cNvSpPr txBox="1"/>
          <p:nvPr/>
        </p:nvSpPr>
        <p:spPr>
          <a:xfrm>
            <a:off x="1294228" y="4937760"/>
            <a:ext cx="6330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</a:t>
            </a:r>
            <a:endParaRPr lang="en-Z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552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FD43D-8D40-44DC-B8D8-1E07841A8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502784"/>
            <a:ext cx="11029616" cy="749241"/>
          </a:xfrm>
        </p:spPr>
        <p:txBody>
          <a:bodyPr>
            <a:normAutofit/>
          </a:bodyPr>
          <a:lstStyle/>
          <a:p>
            <a:r>
              <a:rPr lang="en-US" sz="4000" dirty="0"/>
              <a:t>ASPECT (contd.)</a:t>
            </a:r>
            <a:endParaRPr lang="en-ZA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1335D0-2933-43F4-A13A-A525E7E78B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82486" y="1772529"/>
            <a:ext cx="4028322" cy="4582687"/>
          </a:xfrm>
        </p:spPr>
        <p:txBody>
          <a:bodyPr>
            <a:normAutofit/>
          </a:bodyPr>
          <a:lstStyle/>
          <a:p>
            <a:r>
              <a:rPr lang="en-US" sz="2800" dirty="0"/>
              <a:t>The diagram alongside is based on the northern hemisphere. In the southern hemisphere north and south swop places</a:t>
            </a:r>
            <a:endParaRPr lang="en-ZA" sz="2800" dirty="0"/>
          </a:p>
        </p:txBody>
      </p:sp>
      <p:pic>
        <p:nvPicPr>
          <p:cNvPr id="5122" name="Picture 2" descr="Microclimates">
            <a:extLst>
              <a:ext uri="{FF2B5EF4-FFF2-40B4-BE49-F238E27FC236}">
                <a16:creationId xmlns:a16="http://schemas.microsoft.com/office/drawing/2014/main" id="{CFFE1B64-7117-4DF5-81F2-96CC8C7EDC4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79" y="1252025"/>
            <a:ext cx="6641427" cy="523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416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0C5E4-C921-408E-A807-7E761C1FA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Anabatic and katabatic winds</a:t>
            </a:r>
            <a:endParaRPr lang="en-ZA" sz="4000" dirty="0"/>
          </a:p>
        </p:txBody>
      </p:sp>
      <p:pic>
        <p:nvPicPr>
          <p:cNvPr id="6146" name="Picture 2" descr="About - Katabatic winds">
            <a:extLst>
              <a:ext uri="{FF2B5EF4-FFF2-40B4-BE49-F238E27FC236}">
                <a16:creationId xmlns:a16="http://schemas.microsoft.com/office/drawing/2014/main" id="{FAF61A07-F59D-49F1-A90F-C3538BEBCCB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332" y="1890876"/>
            <a:ext cx="10058400" cy="469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19608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{8939D534-246F-4A62-9731-47609A4F611F}tf67061901_win32</Template>
  <TotalTime>4274</TotalTime>
  <Words>578</Words>
  <Application>Microsoft Office PowerPoint</Application>
  <PresentationFormat>Widescreen</PresentationFormat>
  <Paragraphs>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Franklin Gothic Book</vt:lpstr>
      <vt:lpstr>Franklin Gothic Demi</vt:lpstr>
      <vt:lpstr>Gill Sans MT</vt:lpstr>
      <vt:lpstr>Wingdings 2</vt:lpstr>
      <vt:lpstr>DividendVTI</vt:lpstr>
      <vt:lpstr>CLIMATE AND WEATHER 4 – VALLEY CLIMATES  Unit 1 – The micro-climate of valleys</vt:lpstr>
      <vt:lpstr>REVIEW – WHAT HAVE YOU ALREADY LEARNED?</vt:lpstr>
      <vt:lpstr>Overview – what you will learn </vt:lpstr>
      <vt:lpstr>UNIQUE FACTORS THAT AFFECT CLIMATE IN VALLEYS</vt:lpstr>
      <vt:lpstr>ASPECT</vt:lpstr>
      <vt:lpstr>ASPECT (CONTD.)</vt:lpstr>
      <vt:lpstr>ASPECT (contd.)</vt:lpstr>
      <vt:lpstr>ASPECT (contd.)</vt:lpstr>
      <vt:lpstr>Anabatic and katabatic winds</vt:lpstr>
      <vt:lpstr>inversions</vt:lpstr>
      <vt:lpstr>Frost pockets</vt:lpstr>
      <vt:lpstr>Radiation fog</vt:lpstr>
      <vt:lpstr>How does aspect affect human activity</vt:lpstr>
      <vt:lpstr>Influence of temperature inversion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AND WEATHER 1 – Mid-latitude cyclones</dc:title>
  <dc:creator>Johan Rich</dc:creator>
  <cp:lastModifiedBy>Johan Rich</cp:lastModifiedBy>
  <cp:revision>164</cp:revision>
  <dcterms:created xsi:type="dcterms:W3CDTF">2020-10-24T06:33:26Z</dcterms:created>
  <dcterms:modified xsi:type="dcterms:W3CDTF">2021-03-25T13:34:44Z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