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2"/>
  </p:notesMasterIdLst>
  <p:sldIdLst>
    <p:sldId id="273" r:id="rId5"/>
    <p:sldId id="289" r:id="rId6"/>
    <p:sldId id="290" r:id="rId7"/>
    <p:sldId id="332" r:id="rId8"/>
    <p:sldId id="336" r:id="rId9"/>
    <p:sldId id="338" r:id="rId10"/>
    <p:sldId id="350" r:id="rId11"/>
    <p:sldId id="339" r:id="rId12"/>
    <p:sldId id="340" r:id="rId13"/>
    <p:sldId id="342" r:id="rId14"/>
    <p:sldId id="343" r:id="rId15"/>
    <p:sldId id="344" r:id="rId16"/>
    <p:sldId id="337" r:id="rId17"/>
    <p:sldId id="345" r:id="rId18"/>
    <p:sldId id="346" r:id="rId19"/>
    <p:sldId id="347" r:id="rId20"/>
    <p:sldId id="34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an Rich" initials="JR" lastIdx="17" clrIdx="0">
    <p:extLst>
      <p:ext uri="{19B8F6BF-5375-455C-9EA6-DF929625EA0E}">
        <p15:presenceInfo xmlns:p15="http://schemas.microsoft.com/office/powerpoint/2012/main" userId="a3ffb759cc769d2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291" autoAdjust="0"/>
  </p:normalViewPr>
  <p:slideViewPr>
    <p:cSldViewPr snapToGrid="0">
      <p:cViewPr varScale="1">
        <p:scale>
          <a:sx n="64" d="100"/>
          <a:sy n="64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22T09:50:29.217" idx="14">
    <p:pos x="2596" y="2004"/>
    <p:text>The south easter makes it difficult fro sailing vessels to round Cape Point giving rise to the legend of the Flying Dutchman</p:text>
    <p:extLst>
      <p:ext uri="{C676402C-5697-4E1C-873F-D02D1690AC5C}">
        <p15:threadingInfo xmlns:p15="http://schemas.microsoft.com/office/powerpoint/2012/main" timeZoneBias="-120"/>
      </p:ext>
    </p:extLst>
  </p:cm>
  <p:cm authorId="1" dt="2021-03-22T09:54:39.564" idx="17">
    <p:pos x="3380" y="2814"/>
    <p:text>According to legend Van Hunks, the Captain of the Flying Dutchman challenged the Devil to a pipe-smoking contest and the resultant smake clouds form the Tablecloth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04B4C-36DD-445C-92B4-B56E0939FEA9}" type="datetimeFigureOut">
              <a:rPr lang="en-ZA" smtClean="0"/>
              <a:t>2021/03/22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E36BC-D096-43A9-9023-C30201C0F4D2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00405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DE36BC-D096-43A9-9023-C30201C0F4D2}" type="slidenum">
              <a:rPr lang="en-ZA" smtClean="0"/>
              <a:t>16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1894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DE36BC-D096-43A9-9023-C30201C0F4D2}" type="slidenum">
              <a:rPr lang="en-ZA" smtClean="0"/>
              <a:t>17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2465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3/21/2021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3/21/2021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3/21/2021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2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3/21/2021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3/21/2021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3/21/2021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3/21/2021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3/21/2021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3/21/2021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3/21/2021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9870" y="748146"/>
            <a:ext cx="3454869" cy="4531520"/>
          </a:xfrm>
        </p:spPr>
        <p:txBody>
          <a:bodyPr anchor="ctr">
            <a:normAutofit fontScale="90000"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CLIMATE AND WEATHER 3 – sub-TROPICAL anti-cyclones</a:t>
            </a:r>
            <a:br>
              <a:rPr lang="en-US" sz="3600" dirty="0">
                <a:solidFill>
                  <a:srgbClr val="FFFFFF"/>
                </a:solidFill>
              </a:rPr>
            </a:b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cap="none" dirty="0">
                <a:solidFill>
                  <a:schemeClr val="bg2">
                    <a:lumMod val="25000"/>
                  </a:schemeClr>
                </a:solidFill>
              </a:rPr>
              <a:t>Unit 2 – Associated weather patterns</a:t>
            </a:r>
            <a:endParaRPr lang="en-US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723" y="5205040"/>
            <a:ext cx="3202016" cy="1151810"/>
          </a:xfrm>
          <a:noFill/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rgbClr val="FFFFFF">
                    <a:alpha val="75000"/>
                  </a:srgbClr>
                </a:solidFill>
              </a:rPr>
              <a:t>Geography grade 12  </a:t>
            </a:r>
          </a:p>
          <a:p>
            <a:r>
              <a:rPr lang="en-US" sz="1800" dirty="0">
                <a:solidFill>
                  <a:srgbClr val="FFFFFF">
                    <a:alpha val="75000"/>
                  </a:srgbClr>
                </a:solidFill>
              </a:rPr>
              <a:t>©  j. rich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F7A077-6261-4F2A-8406-8D1B46F71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55" y="457198"/>
            <a:ext cx="6906912" cy="589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03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597C0-A6B4-4311-9415-F6430B5C3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33046"/>
            <a:ext cx="11029616" cy="815926"/>
          </a:xfrm>
        </p:spPr>
        <p:txBody>
          <a:bodyPr>
            <a:normAutofit/>
          </a:bodyPr>
          <a:lstStyle/>
          <a:p>
            <a:r>
              <a:rPr lang="en-US" sz="4000" dirty="0"/>
              <a:t>MOISTURE FRONT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155FA-C6C3-48EB-AEDA-7CC39887D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448972"/>
            <a:ext cx="11029615" cy="452637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Moisture front </a:t>
            </a:r>
            <a:r>
              <a:rPr lang="en-US" sz="2800" dirty="0">
                <a:solidFill>
                  <a:schemeClr val="tx1"/>
                </a:solidFill>
              </a:rPr>
              <a:t>separates air masses of </a:t>
            </a:r>
            <a:r>
              <a:rPr lang="en-US" sz="2800" dirty="0">
                <a:solidFill>
                  <a:srgbClr val="0070C0"/>
                </a:solidFill>
              </a:rPr>
              <a:t>different humidity.</a:t>
            </a:r>
          </a:p>
          <a:p>
            <a:r>
              <a:rPr lang="en-US" sz="2800" dirty="0">
                <a:solidFill>
                  <a:schemeClr val="tx1"/>
                </a:solidFill>
              </a:rPr>
              <a:t>Develop over the interior in summer</a:t>
            </a:r>
          </a:p>
          <a:p>
            <a:r>
              <a:rPr lang="en-US" sz="2800" dirty="0">
                <a:solidFill>
                  <a:schemeClr val="tx1"/>
                </a:solidFill>
              </a:rPr>
              <a:t>Kalahari HP cell lifts and warm moist air from the SIAC flows inland from the north east.</a:t>
            </a:r>
          </a:p>
          <a:p>
            <a:r>
              <a:rPr lang="en-US" sz="2800" dirty="0">
                <a:solidFill>
                  <a:schemeClr val="tx1"/>
                </a:solidFill>
              </a:rPr>
              <a:t>Cool dry air from the SAAC blows inland from south west</a:t>
            </a:r>
          </a:p>
          <a:p>
            <a:r>
              <a:rPr lang="en-US" sz="2800" dirty="0">
                <a:solidFill>
                  <a:schemeClr val="tx1"/>
                </a:solidFill>
              </a:rPr>
              <a:t>When they converge they from a moisture front across SA from north west to south east</a:t>
            </a:r>
            <a:endParaRPr lang="en-Z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884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58B35-20FB-4922-92F8-98869D7D8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MOISTURE FRONT</a:t>
            </a:r>
            <a:endParaRPr lang="en-ZA" sz="4000" dirty="0"/>
          </a:p>
        </p:txBody>
      </p:sp>
      <p:pic>
        <p:nvPicPr>
          <p:cNvPr id="3074" name="Picture 2" descr="SESSION THREE: FACTORS THAT INFLUENCE WEATHER IN SOUTH AFRICA">
            <a:extLst>
              <a:ext uri="{FF2B5EF4-FFF2-40B4-BE49-F238E27FC236}">
                <a16:creationId xmlns:a16="http://schemas.microsoft.com/office/drawing/2014/main" id="{6B27497F-7009-449E-AC05-B8994E90582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96" y="1903751"/>
            <a:ext cx="5756222" cy="443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eOgraPhY">
            <a:extLst>
              <a:ext uri="{FF2B5EF4-FFF2-40B4-BE49-F238E27FC236}">
                <a16:creationId xmlns:a16="http://schemas.microsoft.com/office/drawing/2014/main" id="{CB2A6C0F-5868-4B72-969C-66A1685D3C6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17990"/>
            <a:ext cx="5756222" cy="462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2329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7E40E-E10B-478A-9132-D769694CD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539646"/>
            <a:ext cx="11029616" cy="824459"/>
          </a:xfrm>
        </p:spPr>
        <p:txBody>
          <a:bodyPr>
            <a:normAutofit/>
          </a:bodyPr>
          <a:lstStyle/>
          <a:p>
            <a:r>
              <a:rPr lang="en-US" sz="4000" dirty="0"/>
              <a:t>Line thunderstorms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2E32D-ADEA-46F5-909D-D17F78B5E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514007"/>
            <a:ext cx="5194767" cy="5111645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At the moisture front the unstable warm air rises to a great height</a:t>
            </a:r>
          </a:p>
          <a:p>
            <a:r>
              <a:rPr lang="en-US" sz="2800" dirty="0"/>
              <a:t>It cools adiabatically and the moisture condenses</a:t>
            </a:r>
          </a:p>
          <a:p>
            <a:r>
              <a:rPr lang="en-US" sz="2800" dirty="0"/>
              <a:t>Tall cumulonimbus clouds form</a:t>
            </a:r>
          </a:p>
          <a:p>
            <a:r>
              <a:rPr lang="en-US" sz="2800" dirty="0"/>
              <a:t>Thunderstorms and possible hailstorms occur.</a:t>
            </a:r>
          </a:p>
          <a:p>
            <a:r>
              <a:rPr lang="en-ZA" sz="2800" dirty="0"/>
              <a:t>Line thunderstorms are not caused by surface heating so they can even occur at night</a:t>
            </a:r>
          </a:p>
          <a:p>
            <a:r>
              <a:rPr lang="en-ZA" sz="2800" dirty="0"/>
              <a:t>The rising air causes a </a:t>
            </a:r>
            <a:r>
              <a:rPr lang="en-ZA" sz="2800" dirty="0">
                <a:solidFill>
                  <a:srgbClr val="FF0000"/>
                </a:solidFill>
              </a:rPr>
              <a:t>trough of low pressure</a:t>
            </a:r>
            <a:endParaRPr lang="en-ZA" sz="2800" dirty="0"/>
          </a:p>
        </p:txBody>
      </p:sp>
      <p:pic>
        <p:nvPicPr>
          <p:cNvPr id="4098" name="Picture 2" descr="Thunderstorm - Supercell storms | Britannica">
            <a:extLst>
              <a:ext uri="{FF2B5EF4-FFF2-40B4-BE49-F238E27FC236}">
                <a16:creationId xmlns:a16="http://schemas.microsoft.com/office/drawing/2014/main" id="{E22CD266-CB18-457C-BBDB-C50D603D1D0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960" y="1514007"/>
            <a:ext cx="5834847" cy="480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2316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FF99A-6F3F-4478-829C-2EBA86A81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562708"/>
            <a:ext cx="11029616" cy="815926"/>
          </a:xfrm>
        </p:spPr>
        <p:txBody>
          <a:bodyPr>
            <a:normAutofit/>
          </a:bodyPr>
          <a:lstStyle/>
          <a:p>
            <a:r>
              <a:rPr lang="en-ZA" sz="4000" dirty="0"/>
              <a:t>Coastal lows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20153-0333-48C1-B67D-EBC9BB288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1" y="1678898"/>
            <a:ext cx="5514808" cy="461639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Not associated with fronts</a:t>
            </a:r>
          </a:p>
          <a:p>
            <a:r>
              <a:rPr lang="en-US" sz="2800" dirty="0"/>
              <a:t>A small low pressure system along the coast moving west to east</a:t>
            </a:r>
          </a:p>
          <a:p>
            <a:r>
              <a:rPr lang="en-US" sz="2800" dirty="0"/>
              <a:t>Clockwise wind circulation causes moist onshore winds behind the low</a:t>
            </a:r>
          </a:p>
          <a:p>
            <a:r>
              <a:rPr lang="en-ZA" sz="2800" dirty="0"/>
              <a:t>Offshore winds ahead of the low cause warm dry conditions</a:t>
            </a:r>
          </a:p>
        </p:txBody>
      </p:sp>
      <p:pic>
        <p:nvPicPr>
          <p:cNvPr id="5122" name="Picture 2" descr="Understanding the weather in South Africa – Part 3 | Unlimited Potential,  Up to 8000m">
            <a:extLst>
              <a:ext uri="{FF2B5EF4-FFF2-40B4-BE49-F238E27FC236}">
                <a16:creationId xmlns:a16="http://schemas.microsoft.com/office/drawing/2014/main" id="{4265B869-6156-4C1D-B7B4-83AE6D95CD1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1" y="1788188"/>
            <a:ext cx="5040119" cy="407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8438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65B52-4445-4CC8-A215-1ABC27B7E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69626"/>
            <a:ext cx="11029616" cy="884420"/>
          </a:xfrm>
        </p:spPr>
        <p:txBody>
          <a:bodyPr>
            <a:normAutofit/>
          </a:bodyPr>
          <a:lstStyle/>
          <a:p>
            <a:r>
              <a:rPr lang="en-US" sz="4000" dirty="0"/>
              <a:t>Berg winds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AFF0F-2E9A-4A5B-8EDB-2250F006E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454046"/>
            <a:ext cx="11029615" cy="5403954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Hot, dry winds from plateau to the coast</a:t>
            </a:r>
          </a:p>
          <a:p>
            <a:r>
              <a:rPr lang="en-US" sz="2800" dirty="0"/>
              <a:t>High inland pressure and low coastal pressure because of approaching cold front or a coastal low cause pressure gradient.</a:t>
            </a:r>
          </a:p>
          <a:p>
            <a:r>
              <a:rPr lang="en-US" sz="2800" dirty="0"/>
              <a:t>Descending air warms adiabatically at rate of 1degC /100m rising by around 10deg or more</a:t>
            </a:r>
          </a:p>
          <a:p>
            <a:r>
              <a:rPr lang="en-US" sz="2800" dirty="0"/>
              <a:t>When cold front arrives the air pressure inland drops and the berg wind ceases.</a:t>
            </a:r>
          </a:p>
          <a:p>
            <a:r>
              <a:rPr lang="en-ZA" sz="2800" dirty="0"/>
              <a:t>Berg winds are short lived and can occur by day or night</a:t>
            </a:r>
          </a:p>
          <a:p>
            <a:r>
              <a:rPr lang="en-ZA" sz="2800" dirty="0"/>
              <a:t>They occur most often during winter months</a:t>
            </a:r>
          </a:p>
          <a:p>
            <a:r>
              <a:rPr lang="en-ZA" sz="2800" dirty="0"/>
              <a:t>They are unpleasant and often associated with veld fires</a:t>
            </a:r>
          </a:p>
        </p:txBody>
      </p:sp>
    </p:spTree>
    <p:extLst>
      <p:ext uri="{BB962C8B-B14F-4D97-AF65-F5344CB8AC3E}">
        <p14:creationId xmlns:p14="http://schemas.microsoft.com/office/powerpoint/2010/main" val="35134513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F002F-C3B8-4E4F-ACCE-C342C7781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66880"/>
          </a:xfrm>
        </p:spPr>
        <p:txBody>
          <a:bodyPr>
            <a:normAutofit/>
          </a:bodyPr>
          <a:lstStyle/>
          <a:p>
            <a:r>
              <a:rPr lang="en-US" sz="4000" dirty="0"/>
              <a:t>Berg winds</a:t>
            </a:r>
            <a:endParaRPr lang="en-ZA" sz="4000" dirty="0"/>
          </a:p>
        </p:txBody>
      </p:sp>
      <p:pic>
        <p:nvPicPr>
          <p:cNvPr id="6146" name="Picture 2" descr="SUBTROPICAL ANTICYCLONES AND RESULTANT WEATHER OVER SOUTH AFRICA - ppt  download">
            <a:extLst>
              <a:ext uri="{FF2B5EF4-FFF2-40B4-BE49-F238E27FC236}">
                <a16:creationId xmlns:a16="http://schemas.microsoft.com/office/drawing/2014/main" id="{0625F1A1-9A9C-4585-B45D-3E8459DDB2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" t="14603" r="716" b="2181"/>
          <a:stretch/>
        </p:blipFill>
        <p:spPr bwMode="auto">
          <a:xfrm>
            <a:off x="764498" y="1469036"/>
            <a:ext cx="10315731" cy="514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3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0AB56-2D28-4F0B-8D86-D5144D21B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479686"/>
            <a:ext cx="11029616" cy="704537"/>
          </a:xfrm>
        </p:spPr>
        <p:txBody>
          <a:bodyPr>
            <a:normAutofit/>
          </a:bodyPr>
          <a:lstStyle/>
          <a:p>
            <a:r>
              <a:rPr lang="en-US" sz="4000" dirty="0"/>
              <a:t>Checklist of what I know</a:t>
            </a:r>
            <a:endParaRPr lang="en-ZA" sz="40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3CBA5F0-63BB-4F6A-BE64-F5ADFFABCA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45449"/>
              </p:ext>
            </p:extLst>
          </p:nvPr>
        </p:nvGraphicFramePr>
        <p:xfrm>
          <a:off x="239844" y="1184223"/>
          <a:ext cx="11752287" cy="5615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9500">
                  <a:extLst>
                    <a:ext uri="{9D8B030D-6E8A-4147-A177-3AD203B41FA5}">
                      <a16:colId xmlns:a16="http://schemas.microsoft.com/office/drawing/2014/main" val="4197592293"/>
                    </a:ext>
                  </a:extLst>
                </a:gridCol>
                <a:gridCol w="1633928">
                  <a:extLst>
                    <a:ext uri="{9D8B030D-6E8A-4147-A177-3AD203B41FA5}">
                      <a16:colId xmlns:a16="http://schemas.microsoft.com/office/drawing/2014/main" val="555381739"/>
                    </a:ext>
                  </a:extLst>
                </a:gridCol>
                <a:gridCol w="1738859">
                  <a:extLst>
                    <a:ext uri="{9D8B030D-6E8A-4147-A177-3AD203B41FA5}">
                      <a16:colId xmlns:a16="http://schemas.microsoft.com/office/drawing/2014/main" val="1203350117"/>
                    </a:ext>
                  </a:extLst>
                </a:gridCol>
              </a:tblGrid>
              <a:tr h="644577">
                <a:tc>
                  <a:txBody>
                    <a:bodyPr/>
                    <a:lstStyle/>
                    <a:p>
                      <a:r>
                        <a:rPr lang="en-US" dirty="0"/>
                        <a:t>I can explain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I’m confident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confident ; recheck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900026"/>
                  </a:ext>
                </a:extLst>
              </a:tr>
              <a:tr h="595752">
                <a:tc>
                  <a:txBody>
                    <a:bodyPr/>
                    <a:lstStyle/>
                    <a:p>
                      <a:r>
                        <a:rPr lang="en-US" sz="2800" dirty="0"/>
                        <a:t>How the Kalahari HP system causes SA’s summer rainfall climate</a:t>
                      </a:r>
                      <a:endParaRPr lang="en-Z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101249"/>
                  </a:ext>
                </a:extLst>
              </a:tr>
              <a:tr h="595752">
                <a:tc>
                  <a:txBody>
                    <a:bodyPr/>
                    <a:lstStyle/>
                    <a:p>
                      <a:r>
                        <a:rPr lang="en-US" sz="2800" dirty="0"/>
                        <a:t>How anti-cyclone systems causes differences in annual rainfall on SAs east and west coasts</a:t>
                      </a:r>
                      <a:endParaRPr lang="en-Z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449848"/>
                  </a:ext>
                </a:extLst>
              </a:tr>
              <a:tr h="595752">
                <a:tc>
                  <a:txBody>
                    <a:bodyPr/>
                    <a:lstStyle/>
                    <a:p>
                      <a:r>
                        <a:rPr lang="en-US" sz="2800" dirty="0"/>
                        <a:t>What causes intense cold snaps over the interior in winter</a:t>
                      </a:r>
                      <a:endParaRPr lang="en-Z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966454"/>
                  </a:ext>
                </a:extLst>
              </a:tr>
              <a:tr h="595752">
                <a:tc>
                  <a:txBody>
                    <a:bodyPr/>
                    <a:lstStyle/>
                    <a:p>
                      <a:r>
                        <a:rPr lang="en-US" sz="2800" dirty="0"/>
                        <a:t>What the “Cape Doctor” is, what causes it, and how it affects weather in the Cape Peninsula</a:t>
                      </a:r>
                      <a:endParaRPr lang="en-Z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969345"/>
                  </a:ext>
                </a:extLst>
              </a:tr>
              <a:tr h="595752">
                <a:tc>
                  <a:txBody>
                    <a:bodyPr/>
                    <a:lstStyle/>
                    <a:p>
                      <a:r>
                        <a:rPr lang="en-US" sz="2800" dirty="0"/>
                        <a:t>What a moisture front is and how it forms</a:t>
                      </a:r>
                      <a:endParaRPr lang="en-Z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148989"/>
                  </a:ext>
                </a:extLst>
              </a:tr>
              <a:tr h="595752">
                <a:tc>
                  <a:txBody>
                    <a:bodyPr/>
                    <a:lstStyle/>
                    <a:p>
                      <a:r>
                        <a:rPr lang="en-US" sz="2800" dirty="0"/>
                        <a:t>How moisture fronts give rise to line thunderstorms</a:t>
                      </a:r>
                      <a:endParaRPr lang="en-Z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287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4175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0AB56-2D28-4F0B-8D86-D5144D21B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479686"/>
            <a:ext cx="11029616" cy="704537"/>
          </a:xfrm>
        </p:spPr>
        <p:txBody>
          <a:bodyPr>
            <a:normAutofit/>
          </a:bodyPr>
          <a:lstStyle/>
          <a:p>
            <a:r>
              <a:rPr lang="en-US" sz="4000" dirty="0"/>
              <a:t>Checklist of what I know (contd.)</a:t>
            </a:r>
            <a:endParaRPr lang="en-ZA" sz="40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3CBA5F0-63BB-4F6A-BE64-F5ADFFABCA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6010991"/>
              </p:ext>
            </p:extLst>
          </p:nvPr>
        </p:nvGraphicFramePr>
        <p:xfrm>
          <a:off x="239844" y="1184223"/>
          <a:ext cx="11752287" cy="5324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4333">
                  <a:extLst>
                    <a:ext uri="{9D8B030D-6E8A-4147-A177-3AD203B41FA5}">
                      <a16:colId xmlns:a16="http://schemas.microsoft.com/office/drawing/2014/main" val="4197592293"/>
                    </a:ext>
                  </a:extLst>
                </a:gridCol>
                <a:gridCol w="1379095">
                  <a:extLst>
                    <a:ext uri="{9D8B030D-6E8A-4147-A177-3AD203B41FA5}">
                      <a16:colId xmlns:a16="http://schemas.microsoft.com/office/drawing/2014/main" val="555381739"/>
                    </a:ext>
                  </a:extLst>
                </a:gridCol>
                <a:gridCol w="1738859">
                  <a:extLst>
                    <a:ext uri="{9D8B030D-6E8A-4147-A177-3AD203B41FA5}">
                      <a16:colId xmlns:a16="http://schemas.microsoft.com/office/drawing/2014/main" val="1203350117"/>
                    </a:ext>
                  </a:extLst>
                </a:gridCol>
              </a:tblGrid>
              <a:tr h="606392">
                <a:tc>
                  <a:txBody>
                    <a:bodyPr/>
                    <a:lstStyle/>
                    <a:p>
                      <a:r>
                        <a:rPr lang="en-US" dirty="0"/>
                        <a:t>I can explain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I’m confident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confident ; recheck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900026"/>
                  </a:ext>
                </a:extLst>
              </a:tr>
              <a:tr h="895149">
                <a:tc>
                  <a:txBody>
                    <a:bodyPr/>
                    <a:lstStyle/>
                    <a:p>
                      <a:r>
                        <a:rPr lang="en-US" sz="2800" dirty="0"/>
                        <a:t>What weather conditions to expect around a coastal low</a:t>
                      </a:r>
                      <a:endParaRPr lang="en-Z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101249"/>
                  </a:ext>
                </a:extLst>
              </a:tr>
              <a:tr h="895149">
                <a:tc>
                  <a:txBody>
                    <a:bodyPr/>
                    <a:lstStyle/>
                    <a:p>
                      <a:r>
                        <a:rPr lang="en-US" sz="2800" dirty="0"/>
                        <a:t>How weather services can identify risk areas for runaway veld fires</a:t>
                      </a:r>
                      <a:endParaRPr lang="en-Z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449848"/>
                  </a:ext>
                </a:extLst>
              </a:tr>
              <a:tr h="528153">
                <a:tc>
                  <a:txBody>
                    <a:bodyPr/>
                    <a:lstStyle/>
                    <a:p>
                      <a:r>
                        <a:rPr lang="en-US" sz="2800" dirty="0"/>
                        <a:t>What causes berg winds and why they don’t last  so long</a:t>
                      </a:r>
                      <a:endParaRPr lang="en-Z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966454"/>
                  </a:ext>
                </a:extLst>
              </a:tr>
              <a:tr h="895149">
                <a:tc>
                  <a:txBody>
                    <a:bodyPr/>
                    <a:lstStyle/>
                    <a:p>
                      <a:r>
                        <a:rPr lang="en-US" sz="2800" dirty="0"/>
                        <a:t>How a weather service might predict the possibility of hail storms</a:t>
                      </a:r>
                      <a:endParaRPr lang="en-Z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969345"/>
                  </a:ext>
                </a:extLst>
              </a:tr>
              <a:tr h="1299411">
                <a:tc>
                  <a:txBody>
                    <a:bodyPr/>
                    <a:lstStyle/>
                    <a:p>
                      <a:r>
                        <a:rPr lang="en-US" sz="2800" dirty="0"/>
                        <a:t>What caused the severe heat wave in East London that resulted in a record high temperature of 43,9 deg C on 13 March 2021.</a:t>
                      </a:r>
                      <a:endParaRPr lang="en-Z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148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829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716D9D-EBFB-4808-A80C-E1D11229A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REVIEW – WHAT HAVE YOU ALREADY LEARNED?</a:t>
            </a:r>
            <a:endParaRPr lang="en-ZA" sz="4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F948B1-6752-4107-A586-B03AC1C42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60754"/>
            <a:ext cx="11029615" cy="3634486"/>
          </a:xfrm>
        </p:spPr>
        <p:txBody>
          <a:bodyPr>
            <a:normAutofit/>
          </a:bodyPr>
          <a:lstStyle/>
          <a:p>
            <a:r>
              <a:rPr lang="en-US" sz="2800" dirty="0"/>
              <a:t>Anti-cyclonic circulation seen in three high pressure cells.</a:t>
            </a:r>
          </a:p>
          <a:p>
            <a:r>
              <a:rPr lang="en-US" sz="2800" dirty="0"/>
              <a:t>In high pressure cells there is stable air that does not rise hence less chance of rain</a:t>
            </a:r>
          </a:p>
          <a:p>
            <a:r>
              <a:rPr lang="en-US" sz="2800" dirty="0"/>
              <a:t>High pressure cells are associated with a </a:t>
            </a:r>
            <a:r>
              <a:rPr lang="en-US" sz="2800" dirty="0">
                <a:solidFill>
                  <a:srgbClr val="FF0000"/>
                </a:solidFill>
              </a:rPr>
              <a:t>temperature inversion</a:t>
            </a:r>
          </a:p>
          <a:p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3B53C6-6A00-4D76-A1AF-AC34FB177032}"/>
              </a:ext>
            </a:extLst>
          </p:cNvPr>
          <p:cNvSpPr txBox="1"/>
          <p:nvPr/>
        </p:nvSpPr>
        <p:spPr>
          <a:xfrm>
            <a:off x="10474036" y="568182"/>
            <a:ext cx="113677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 minute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5526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  <p:sndAc>
          <p:stSnd>
            <p:snd r:embed="rId2" name="wind.wav"/>
          </p:stSnd>
        </p:sndAc>
      </p:transition>
    </mc:Choice>
    <mc:Fallback xmlns="">
      <p:transition spd="slow">
        <p:push dir="u"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679D5-B753-4E1A-A548-D95DEE817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83299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Overview – what you will learn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0B8E6-EA93-40DC-87C0-5AB23475E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625" y="1603513"/>
            <a:ext cx="11704320" cy="51297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After you have finished this unit you should be able to:</a:t>
            </a:r>
          </a:p>
          <a:p>
            <a:r>
              <a:rPr lang="en-US" sz="2800" b="1" dirty="0"/>
              <a:t>Explain </a:t>
            </a:r>
            <a:r>
              <a:rPr lang="en-US" sz="2800" dirty="0"/>
              <a:t>how the high pressure cells affect climate</a:t>
            </a:r>
          </a:p>
          <a:p>
            <a:r>
              <a:rPr lang="en-US" sz="2800" b="1" dirty="0"/>
              <a:t>Explain </a:t>
            </a:r>
            <a:r>
              <a:rPr lang="en-US" sz="2800" dirty="0"/>
              <a:t>what causes intense </a:t>
            </a:r>
            <a:r>
              <a:rPr lang="en-US" sz="2800" dirty="0">
                <a:solidFill>
                  <a:srgbClr val="FF0000"/>
                </a:solidFill>
              </a:rPr>
              <a:t>cold snaps</a:t>
            </a:r>
            <a:r>
              <a:rPr lang="en-US" sz="2800" dirty="0"/>
              <a:t> in winter</a:t>
            </a:r>
          </a:p>
          <a:p>
            <a:r>
              <a:rPr lang="en-US" sz="2800" b="1" dirty="0"/>
              <a:t>Describe </a:t>
            </a:r>
            <a:r>
              <a:rPr lang="en-US" sz="2800" dirty="0"/>
              <a:t> the nature and origins of the </a:t>
            </a:r>
            <a:r>
              <a:rPr lang="en-US" sz="2800" dirty="0">
                <a:solidFill>
                  <a:srgbClr val="FF0000"/>
                </a:solidFill>
              </a:rPr>
              <a:t>“Cape Doctor”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/>
              <a:t>Explain </a:t>
            </a:r>
            <a:r>
              <a:rPr lang="en-US" sz="2800" dirty="0"/>
              <a:t>the nature and effects of </a:t>
            </a:r>
            <a:r>
              <a:rPr lang="en-US" sz="2800" dirty="0">
                <a:solidFill>
                  <a:srgbClr val="FF0000"/>
                </a:solidFill>
              </a:rPr>
              <a:t>moisture fronts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FF0000"/>
                </a:solidFill>
              </a:rPr>
              <a:t>line thunderstorms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Describe </a:t>
            </a:r>
            <a:r>
              <a:rPr lang="en-US" sz="2800" dirty="0">
                <a:solidFill>
                  <a:schemeClr val="tx1"/>
                </a:solidFill>
              </a:rPr>
              <a:t>the causes and effects of  </a:t>
            </a:r>
            <a:r>
              <a:rPr lang="en-US" sz="2800" dirty="0">
                <a:solidFill>
                  <a:srgbClr val="FF0000"/>
                </a:solidFill>
              </a:rPr>
              <a:t>coastal low pressure </a:t>
            </a:r>
            <a:r>
              <a:rPr lang="en-US" sz="2800" dirty="0">
                <a:solidFill>
                  <a:schemeClr val="tx1"/>
                </a:solidFill>
              </a:rPr>
              <a:t>systems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Outline </a:t>
            </a:r>
            <a:r>
              <a:rPr lang="en-US" sz="2800" dirty="0">
                <a:solidFill>
                  <a:schemeClr val="tx1"/>
                </a:solidFill>
              </a:rPr>
              <a:t>the causes and effects of </a:t>
            </a:r>
            <a:r>
              <a:rPr lang="en-US" sz="2800" dirty="0">
                <a:solidFill>
                  <a:srgbClr val="FF0000"/>
                </a:solidFill>
              </a:rPr>
              <a:t>berg winds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sz="2800" dirty="0"/>
          </a:p>
          <a:p>
            <a:pPr marL="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7946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1EE35-A600-49F1-AD03-18BF7323C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705247"/>
          </a:xfrm>
        </p:spPr>
        <p:txBody>
          <a:bodyPr>
            <a:normAutofit/>
          </a:bodyPr>
          <a:lstStyle/>
          <a:p>
            <a:r>
              <a:rPr lang="en-US" sz="4000" dirty="0"/>
              <a:t>Kalahari high pressure cell</a:t>
            </a:r>
            <a:endParaRPr lang="en-ZA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E568B6-0C60-42BA-B784-032E670D8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6039" y="1434905"/>
            <a:ext cx="5527432" cy="502230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In winter the subsiding air sinks lower because the ground is cooler</a:t>
            </a:r>
          </a:p>
          <a:p>
            <a:r>
              <a:rPr lang="en-US" sz="2800" dirty="0"/>
              <a:t>The lower limit of the temperature inversion is below the escarpment</a:t>
            </a:r>
          </a:p>
          <a:p>
            <a:r>
              <a:rPr lang="en-US" sz="2800" dirty="0"/>
              <a:t>Moist air cannot rise over the escarpment so the interior has warm days, cloudless skies, cold nights and little rain</a:t>
            </a:r>
            <a:endParaRPr lang="en-ZA" sz="2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D0BA3E1-0AA1-4396-A259-C35B46ED63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1194" y="1589649"/>
            <a:ext cx="5527432" cy="4867558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7A101B70-85A5-4197-9563-4743D15D8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3" y="1589649"/>
            <a:ext cx="5527432" cy="486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0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B2965-2729-4990-A026-4590EA181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Kalahari high pressure cell (contd.)</a:t>
            </a:r>
            <a:endParaRPr lang="en-ZA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06C1DA-7236-4888-AE3C-4D32A174CBE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In summer the ground is warmer so subsiding air does not fall as far </a:t>
            </a:r>
          </a:p>
          <a:p>
            <a:r>
              <a:rPr lang="en-US" sz="2800" dirty="0"/>
              <a:t>Lower level of temperature inversion is above the escarpment.</a:t>
            </a:r>
          </a:p>
          <a:p>
            <a:r>
              <a:rPr lang="en-US" sz="2800" dirty="0"/>
              <a:t>Moist air from the coast can move over the escarpment and bring rain</a:t>
            </a:r>
            <a:endParaRPr lang="en-ZA" sz="2800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B5C94571-BC8E-46A3-B1B1-29B8D7C02C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4234" y="1969477"/>
            <a:ext cx="5311728" cy="462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53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BD56D-1AA1-4B32-BA92-1ADE26DB4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4000" dirty="0"/>
              <a:t>Dry west coast / wet east coast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6941C4-D81A-4670-9F8D-7D7F200E7C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2800" b="1" dirty="0"/>
              <a:t>WEST COAST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63B5B0-44C7-4A63-8FA5-F6FBEECAC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89" y="2926052"/>
            <a:ext cx="5194766" cy="2934999"/>
          </a:xfrm>
        </p:spPr>
        <p:txBody>
          <a:bodyPr>
            <a:normAutofit lnSpcReduction="10000"/>
          </a:bodyPr>
          <a:lstStyle/>
          <a:p>
            <a:r>
              <a:rPr lang="en-ZA" sz="2800" dirty="0">
                <a:solidFill>
                  <a:srgbClr val="0070C0"/>
                </a:solidFill>
              </a:rPr>
              <a:t>Onshore</a:t>
            </a:r>
            <a:r>
              <a:rPr lang="en-ZA" sz="2800" dirty="0"/>
              <a:t> winds from SAAC cross </a:t>
            </a:r>
            <a:r>
              <a:rPr lang="en-ZA" sz="2800" dirty="0">
                <a:solidFill>
                  <a:srgbClr val="0070C0"/>
                </a:solidFill>
              </a:rPr>
              <a:t>cold</a:t>
            </a:r>
            <a:r>
              <a:rPr lang="en-ZA" sz="2800" dirty="0"/>
              <a:t> Benguela current =&gt; little moisture</a:t>
            </a:r>
          </a:p>
          <a:p>
            <a:r>
              <a:rPr lang="en-ZA" sz="2800" dirty="0"/>
              <a:t>SAAC stays close to shore =&gt; little chance to pick up moisture</a:t>
            </a:r>
          </a:p>
          <a:p>
            <a:endParaRPr lang="en-ZA" sz="2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AC2B65-48C3-4FF0-A0FC-F3E9D80228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ZA" sz="2800" b="1" dirty="0"/>
              <a:t>EAST COAST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1985160-032B-4487-8B38-561E6FC7A05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ZA" sz="2800" dirty="0">
                <a:solidFill>
                  <a:srgbClr val="FF0000"/>
                </a:solidFill>
              </a:rPr>
              <a:t>Onshore </a:t>
            </a:r>
            <a:r>
              <a:rPr lang="en-ZA" sz="2800" dirty="0">
                <a:solidFill>
                  <a:schemeClr val="tx1"/>
                </a:solidFill>
              </a:rPr>
              <a:t>winds from SIAC cross the </a:t>
            </a:r>
            <a:r>
              <a:rPr lang="en-ZA" sz="2800" dirty="0">
                <a:solidFill>
                  <a:srgbClr val="FF0000"/>
                </a:solidFill>
              </a:rPr>
              <a:t>warm </a:t>
            </a:r>
            <a:r>
              <a:rPr lang="en-ZA" sz="2800" dirty="0">
                <a:solidFill>
                  <a:schemeClr val="tx1"/>
                </a:solidFill>
              </a:rPr>
              <a:t>Mozambique current =&gt; evaporation and moisture</a:t>
            </a:r>
          </a:p>
          <a:p>
            <a:r>
              <a:rPr lang="en-ZA" sz="2800" dirty="0">
                <a:solidFill>
                  <a:schemeClr val="tx1"/>
                </a:solidFill>
              </a:rPr>
              <a:t>In </a:t>
            </a:r>
            <a:r>
              <a:rPr lang="en-ZA" sz="2800" dirty="0">
                <a:solidFill>
                  <a:srgbClr val="FF0000"/>
                </a:solidFill>
              </a:rPr>
              <a:t>summer </a:t>
            </a:r>
            <a:r>
              <a:rPr lang="en-ZA" sz="2800" dirty="0">
                <a:solidFill>
                  <a:schemeClr val="tx1"/>
                </a:solidFill>
              </a:rPr>
              <a:t>SIAC moves further east away from shore =&gt; more chance to pick up moisture</a:t>
            </a:r>
            <a:endParaRPr lang="en-ZA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285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51AC8-76B3-4501-A056-F31CA15D6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4000" dirty="0"/>
              <a:t>Intense cold snaps in winter</a:t>
            </a:r>
          </a:p>
        </p:txBody>
      </p:sp>
      <p:pic>
        <p:nvPicPr>
          <p:cNvPr id="7170" name="Picture 2" descr="Snowfall to hit SA this week, as three provinces brace for cold snap">
            <a:extLst>
              <a:ext uri="{FF2B5EF4-FFF2-40B4-BE49-F238E27FC236}">
                <a16:creationId xmlns:a16="http://schemas.microsoft.com/office/drawing/2014/main" id="{996025FB-D597-4562-A8AB-35CCD515DF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662" y="2341563"/>
            <a:ext cx="8169639" cy="363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695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E7B58F0-F925-409D-8396-7B9F83124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576776"/>
            <a:ext cx="11029616" cy="858130"/>
          </a:xfrm>
        </p:spPr>
        <p:txBody>
          <a:bodyPr>
            <a:normAutofit/>
          </a:bodyPr>
          <a:lstStyle/>
          <a:p>
            <a:r>
              <a:rPr lang="en-ZA" sz="4000" dirty="0"/>
              <a:t>Intense cold snaps in winter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1627668-1C0F-42ED-BEBF-864FE79360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918065"/>
            <a:ext cx="5194767" cy="3942986"/>
          </a:xfrm>
        </p:spPr>
        <p:txBody>
          <a:bodyPr>
            <a:normAutofit/>
          </a:bodyPr>
          <a:lstStyle/>
          <a:p>
            <a:r>
              <a:rPr lang="en-US" sz="2800" dirty="0"/>
              <a:t>In winter mid-latitude cyclones move further north</a:t>
            </a:r>
          </a:p>
          <a:p>
            <a:r>
              <a:rPr lang="en-US" sz="2800" dirty="0"/>
              <a:t>The SAAC can </a:t>
            </a:r>
            <a:r>
              <a:rPr lang="en-US" sz="2800" i="1" dirty="0"/>
              <a:t>ridge in</a:t>
            </a:r>
            <a:r>
              <a:rPr lang="en-US" sz="2800" dirty="0"/>
              <a:t> behind the cold front intensifying it</a:t>
            </a:r>
          </a:p>
          <a:p>
            <a:r>
              <a:rPr lang="en-US" sz="2800" dirty="0"/>
              <a:t>Causes sudden severe cold weather and even possible snow inland</a:t>
            </a:r>
            <a:endParaRPr lang="en-ZA" sz="2800" dirty="0"/>
          </a:p>
        </p:txBody>
      </p:sp>
      <p:pic>
        <p:nvPicPr>
          <p:cNvPr id="1026" name="Picture 2" descr="SESSION THREE: FACTORS THAT INFLUENCE WEATHER IN SOUTH AFRICA">
            <a:extLst>
              <a:ext uri="{FF2B5EF4-FFF2-40B4-BE49-F238E27FC236}">
                <a16:creationId xmlns:a16="http://schemas.microsoft.com/office/drawing/2014/main" id="{D1DCBF41-0409-4004-B40D-E4AB648F53C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63917"/>
            <a:ext cx="5692725" cy="39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7509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AD1AD-D01C-40DB-830A-C6AE54A80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548640"/>
            <a:ext cx="11029616" cy="844062"/>
          </a:xfrm>
        </p:spPr>
        <p:txBody>
          <a:bodyPr>
            <a:normAutofit/>
          </a:bodyPr>
          <a:lstStyle/>
          <a:p>
            <a:r>
              <a:rPr lang="en-US" sz="4000" dirty="0"/>
              <a:t>“cape doctor” south easter In summer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D49B1-CEC8-4804-94D4-E605E66967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5083" y="1547446"/>
            <a:ext cx="6161649" cy="4881489"/>
          </a:xfrm>
        </p:spPr>
        <p:txBody>
          <a:bodyPr>
            <a:noAutofit/>
          </a:bodyPr>
          <a:lstStyle/>
          <a:p>
            <a:r>
              <a:rPr lang="en-US" sz="2400" dirty="0"/>
              <a:t>In summer SAAC moves further south</a:t>
            </a:r>
          </a:p>
          <a:p>
            <a:r>
              <a:rPr lang="en-US" sz="2400" dirty="0"/>
              <a:t>When it ridges in to the east it causes a strong south-easterly wind to blow over the southern Cape Peninsula</a:t>
            </a:r>
          </a:p>
          <a:p>
            <a:r>
              <a:rPr lang="en-US" sz="2400" dirty="0"/>
              <a:t>As the wind rises over Table mountain it cools and the moisture condenses to form the cloud cover called the Tablecloth</a:t>
            </a:r>
          </a:p>
          <a:p>
            <a:r>
              <a:rPr lang="en-US" sz="2400" dirty="0"/>
              <a:t>The south easter disperses smog and dust from Cape Town and “cleans the air” so called the “Cape Doctor”</a:t>
            </a:r>
            <a:endParaRPr lang="en-ZA" sz="2400" dirty="0"/>
          </a:p>
        </p:txBody>
      </p:sp>
      <p:pic>
        <p:nvPicPr>
          <p:cNvPr id="2050" name="Picture 2" descr="Tl Clouds Create Tablecloth Effect Over Table Mountain Cape Town South  Africa High-Res Stock Video Footage - Getty Images">
            <a:extLst>
              <a:ext uri="{FF2B5EF4-FFF2-40B4-BE49-F238E27FC236}">
                <a16:creationId xmlns:a16="http://schemas.microsoft.com/office/drawing/2014/main" id="{F3D9E359-3F2B-464F-BB20-40F210D2E0B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477" y="2228003"/>
            <a:ext cx="5194766" cy="363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3802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D2D995-20F0-4C14-BF62-1248AB4B484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{8939D534-246F-4A62-9731-47609A4F611F}tf67061901_win32</Template>
  <TotalTime>4069</TotalTime>
  <Words>836</Words>
  <Application>Microsoft Office PowerPoint</Application>
  <PresentationFormat>Widescreen</PresentationFormat>
  <Paragraphs>91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Franklin Gothic Book</vt:lpstr>
      <vt:lpstr>Franklin Gothic Demi</vt:lpstr>
      <vt:lpstr>Gill Sans MT</vt:lpstr>
      <vt:lpstr>Wingdings 2</vt:lpstr>
      <vt:lpstr>DividendVTI</vt:lpstr>
      <vt:lpstr>CLIMATE AND WEATHER 3 – sub-TROPICAL anti-cyclones  Unit 2 – Associated weather patterns</vt:lpstr>
      <vt:lpstr>REVIEW – WHAT HAVE YOU ALREADY LEARNED?</vt:lpstr>
      <vt:lpstr>Overview – what you will learn</vt:lpstr>
      <vt:lpstr>Kalahari high pressure cell</vt:lpstr>
      <vt:lpstr>Kalahari high pressure cell (contd.)</vt:lpstr>
      <vt:lpstr>Dry west coast / wet east coast</vt:lpstr>
      <vt:lpstr>Intense cold snaps in winter</vt:lpstr>
      <vt:lpstr>Intense cold snaps in winter</vt:lpstr>
      <vt:lpstr>“cape doctor” south easter In summer</vt:lpstr>
      <vt:lpstr>MOISTURE FRONT</vt:lpstr>
      <vt:lpstr>MOISTURE FRONT</vt:lpstr>
      <vt:lpstr>Line thunderstorms</vt:lpstr>
      <vt:lpstr>Coastal lows</vt:lpstr>
      <vt:lpstr>Berg winds</vt:lpstr>
      <vt:lpstr>Berg winds</vt:lpstr>
      <vt:lpstr>Checklist of what I know</vt:lpstr>
      <vt:lpstr>Checklist of what I know (contd.)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AND WEATHER 1 – Mid-latitude cyclones</dc:title>
  <dc:creator>Johan Rich</dc:creator>
  <cp:lastModifiedBy>Johan Rich</cp:lastModifiedBy>
  <cp:revision>148</cp:revision>
  <dcterms:created xsi:type="dcterms:W3CDTF">2020-10-24T06:33:26Z</dcterms:created>
  <dcterms:modified xsi:type="dcterms:W3CDTF">2021-03-22T09:40:33Z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