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av" ContentType="audio/x-wav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comments/comment1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4"/>
  </p:sldMasterIdLst>
  <p:sldIdLst>
    <p:sldId id="273" r:id="rId5"/>
    <p:sldId id="289" r:id="rId6"/>
    <p:sldId id="290" r:id="rId7"/>
    <p:sldId id="332" r:id="rId8"/>
    <p:sldId id="333" r:id="rId9"/>
    <p:sldId id="334" r:id="rId10"/>
    <p:sldId id="335" r:id="rId11"/>
    <p:sldId id="336" r:id="rId12"/>
    <p:sldId id="337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ohan Rich" initials="JR" lastIdx="13" clrIdx="0">
    <p:extLst>
      <p:ext uri="{19B8F6BF-5375-455C-9EA6-DF929625EA0E}">
        <p15:presenceInfo xmlns:p15="http://schemas.microsoft.com/office/powerpoint/2012/main" userId="a3ffb759cc769d28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291" autoAdjust="0"/>
  </p:normalViewPr>
  <p:slideViewPr>
    <p:cSldViewPr snapToGrid="0">
      <p:cViewPr varScale="1">
        <p:scale>
          <a:sx n="68" d="100"/>
          <a:sy n="68" d="100"/>
        </p:scale>
        <p:origin x="81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commentAuthors" Target="commentAuthor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1-03-15T11:54:13.717" idx="12">
    <p:pos x="3362" y="2616"/>
    <p:text>What are these high pressure cells called?</p:text>
    <p:extLst>
      <p:ext uri="{C676402C-5697-4E1C-873F-D02D1690AC5C}">
        <p15:threadingInfo xmlns:p15="http://schemas.microsoft.com/office/powerpoint/2012/main" timeZoneBias="-120"/>
      </p:ext>
    </p:extLst>
  </p:cm>
  <p:cm authorId="1" dt="2021-03-15T11:55:51.647" idx="13">
    <p:pos x="4230" y="3277"/>
    <p:text>Relative humidity = the amount of moisture in the air relative to the total amount there could be at that temperature.</p:text>
    <p:extLst>
      <p:ext uri="{C676402C-5697-4E1C-873F-D02D1690AC5C}">
        <p15:threadingInfo xmlns:p15="http://schemas.microsoft.com/office/powerpoint/2012/main" timeZoneBias="-120"/>
      </p:ext>
    </p:extLst>
  </p:cm>
</p:cmLst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4"/>
            <a:ext cx="11298932" cy="3338149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7FA0ACE7-29A8-47D3-A7D9-257B711D80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91B17-9318-49DB-B28B-6E5994AE9581}" type="datetime1">
              <a:rPr lang="en-US" smtClean="0"/>
              <a:t>3/15/2021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DEC604B9-52E9-4810-8359-47206518D0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5898A89F-CA25-400F-B05A-AECBF2517E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95861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18872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340864"/>
            <a:ext cx="11029615" cy="363448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770E6237-3456-439F-802D-3BA93FC7E3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D82B9-B8EE-4375-B6FF-88FA6ABB15D9}" type="datetime1">
              <a:rPr lang="en-US" smtClean="0"/>
              <a:t>3/15/2021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1356D3B5-6063-4A89-B88F-9D3043916F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02B78BF7-69D3-4CE0-A631-50EFD41EE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99067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2393950"/>
            <a:ext cx="11029615" cy="214746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1582016-5696-4A93-887F-BBB3B9002F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97495-0637-405E-AE64-5CC7506D51F5}" type="datetime1">
              <a:rPr lang="en-US" smtClean="0"/>
              <a:t>3/15/2021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857CFCD5-1192-4E18-8A8F-29E153B44D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E39A109E-5018-4794-92B3-FD5E5BCD95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12241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194767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6039" y="2228003"/>
            <a:ext cx="5194769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FD690-9426-415D-8B65-26881E07B2D4}" type="datetime1">
              <a:rPr lang="en-US" smtClean="0"/>
              <a:t>3/15/2021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7849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1" y="2250891"/>
            <a:ext cx="5194769" cy="557784"/>
          </a:xfrm>
        </p:spPr>
        <p:txBody>
          <a:bodyPr anchor="ctr">
            <a:noAutofit/>
          </a:bodyPr>
          <a:lstStyle>
            <a:lvl1pPr marL="0" indent="0">
              <a:buNone/>
              <a:defRPr sz="20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194766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6039" y="2250892"/>
            <a:ext cx="5194770" cy="553373"/>
          </a:xfrm>
        </p:spPr>
        <p:txBody>
          <a:bodyPr anchor="ctr">
            <a:no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None/>
              <a:tabLst/>
              <a:defRPr sz="20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None/>
              <a:tabLst/>
              <a:defRPr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6037" y="2926052"/>
            <a:ext cx="5194771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4989A-474C-40DE-95B9-011C28B71673}" type="datetime1">
              <a:rPr lang="en-US" smtClean="0"/>
              <a:t>3/15/2021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75562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4ED54-5B5E-4A04-93D3-5772E3CE3818}" type="datetime1">
              <a:rPr lang="en-US" smtClean="0"/>
              <a:t>3/15/2021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14612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E50D6-574B-40AF-946F-D52A04ADE379}" type="datetime1">
              <a:rPr lang="en-US" smtClean="0"/>
              <a:t>3/15/2021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05994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601200"/>
            <a:ext cx="3682723" cy="5815475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7857" y="933450"/>
            <a:ext cx="3031852" cy="1722419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00928" y="1179829"/>
            <a:ext cx="6650991" cy="4658216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7857" y="2836654"/>
            <a:ext cx="3031852" cy="3001392"/>
          </a:xfrm>
        </p:spPr>
        <p:txBody>
          <a:bodyPr anchor="t">
            <a:normAutofit/>
          </a:bodyPr>
          <a:lstStyle>
            <a:lvl1pPr marL="0" indent="0" algn="l">
              <a:buNone/>
              <a:defRPr sz="1600">
                <a:solidFill>
                  <a:srgbClr val="FFFFFF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0B919CC2-2A65-446F-B538-9E624903544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605951" y="6456916"/>
            <a:ext cx="2844799" cy="365125"/>
          </a:xfrm>
        </p:spPr>
        <p:txBody>
          <a:bodyPr/>
          <a:lstStyle/>
          <a:p>
            <a:fld id="{D82884F1-FFEA-405F-9602-3DCA865EDA4E}" type="datetime1">
              <a:rPr lang="en-US" smtClean="0"/>
              <a:t>3/15/2021</a:t>
            </a:fld>
            <a:endParaRPr lang="en-US" dirty="0"/>
          </a:p>
        </p:txBody>
      </p:sp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B72412AE-119E-4982-8B24-63365EFCA7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81192" y="6452590"/>
            <a:ext cx="691721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7FC4BB19-6AD1-45CF-9F99-00B109890F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558300" y="6456916"/>
            <a:ext cx="1052510" cy="365125"/>
          </a:xfrm>
        </p:spPr>
        <p:txBody>
          <a:bodyPr/>
          <a:lstStyle/>
          <a:p>
            <a:fld id="{3A98EE3D-8CD1-4C3F-BD1C-C98C9596463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09866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641350"/>
            <a:ext cx="11290859" cy="3651249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998148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8DB4A-8810-4A10-AD5C-D5E2C667F5B3}" type="datetime1">
              <a:rPr lang="en-US" smtClean="0"/>
              <a:t>3/15/2021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90517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2"/>
            <a:ext cx="11029616" cy="365204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6423914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ED291B17-9318-49DB-B28B-6E5994AE9581}" type="datetime1">
              <a:rPr lang="en-US" smtClean="0"/>
              <a:t>3/15/2021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6423914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6423914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3008244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</p:sldLayoutIdLst>
  <p:hf sldNum="0" hdr="0" ftr="0" dt="0"/>
  <p:txStyles>
    <p:titleStyle>
      <a:lvl1pPr algn="l" defTabSz="457200" rtl="0" eaLnBrk="1" latinLnBrk="0" hangingPunct="1">
        <a:lnSpc>
          <a:spcPct val="100000"/>
        </a:lnSpc>
        <a:spcBef>
          <a:spcPct val="0"/>
        </a:spcBef>
        <a:buNone/>
        <a:defRPr sz="2800" b="0" kern="1200" cap="all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lnSpc>
          <a:spcPct val="110000"/>
        </a:lnSpc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7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3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1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1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1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8" name="Rectangle 37">
            <a:extLst>
              <a:ext uri="{FF2B5EF4-FFF2-40B4-BE49-F238E27FC236}">
                <a16:creationId xmlns:a16="http://schemas.microsoft.com/office/drawing/2014/main" id="{42D4960A-896E-4F6B-BF65-B4662AC9DE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5684944A-8803-462C-84C5-4576C56A775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119870" y="457199"/>
            <a:ext cx="3618827" cy="482246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C21E816-31F5-48BB-BD02-D15F2F18B48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119870" y="748146"/>
            <a:ext cx="3454869" cy="4531520"/>
          </a:xfrm>
        </p:spPr>
        <p:txBody>
          <a:bodyPr anchor="ctr">
            <a:normAutofit/>
          </a:bodyPr>
          <a:lstStyle/>
          <a:p>
            <a:r>
              <a:rPr lang="en-US" sz="3600" dirty="0">
                <a:solidFill>
                  <a:srgbClr val="FFFFFF"/>
                </a:solidFill>
              </a:rPr>
              <a:t>CLIMATE AND WEATHER 3 – sub-TROPICAL anti-cyclones</a:t>
            </a:r>
            <a:br>
              <a:rPr lang="en-US" sz="3600" dirty="0">
                <a:solidFill>
                  <a:srgbClr val="FFFFFF"/>
                </a:solidFill>
              </a:rPr>
            </a:br>
            <a:br>
              <a:rPr lang="en-US" sz="3600" dirty="0">
                <a:solidFill>
                  <a:srgbClr val="FFFFFF"/>
                </a:solidFill>
              </a:rPr>
            </a:br>
            <a:r>
              <a:rPr lang="en-US" sz="3600" cap="none" dirty="0">
                <a:solidFill>
                  <a:schemeClr val="bg2">
                    <a:lumMod val="25000"/>
                  </a:schemeClr>
                </a:solidFill>
              </a:rPr>
              <a:t>Unit 1 – High pressure systems</a:t>
            </a:r>
            <a:endParaRPr lang="en-US" sz="3600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E07F3B49-8C20-42F5-831D-59306D05F6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119870" y="5367338"/>
            <a:ext cx="3618828" cy="989513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35D6E6B-3353-491C-A3C6-F278D6CED8B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372723" y="5205040"/>
            <a:ext cx="3202016" cy="1151810"/>
          </a:xfrm>
          <a:noFill/>
        </p:spPr>
        <p:txBody>
          <a:bodyPr anchor="ctr">
            <a:normAutofit/>
          </a:bodyPr>
          <a:lstStyle/>
          <a:p>
            <a:r>
              <a:rPr lang="en-US" sz="1800" dirty="0">
                <a:solidFill>
                  <a:srgbClr val="FFFFFF">
                    <a:alpha val="75000"/>
                  </a:srgbClr>
                </a:solidFill>
              </a:rPr>
              <a:t>Geography grade 12  </a:t>
            </a:r>
          </a:p>
          <a:p>
            <a:r>
              <a:rPr lang="en-US" sz="1800" dirty="0">
                <a:solidFill>
                  <a:srgbClr val="FFFFFF">
                    <a:alpha val="75000"/>
                  </a:srgbClr>
                </a:solidFill>
              </a:rPr>
              <a:t>©  j. rich 2020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AF7A077-6261-4F2A-8406-8D1B46F71F8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9655" y="457198"/>
            <a:ext cx="6906912" cy="58996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40037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C3716D9D-EBFB-4808-A80C-E1D11229A8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400" dirty="0"/>
              <a:t>REVIEW – WHAT HAVE YOU ALREADY LEARNED?</a:t>
            </a:r>
            <a:endParaRPr lang="en-ZA" sz="4400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51F948B1-6752-4107-A586-B03AC1C426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2160754"/>
            <a:ext cx="11029615" cy="3634486"/>
          </a:xfrm>
        </p:spPr>
        <p:txBody>
          <a:bodyPr>
            <a:normAutofit/>
          </a:bodyPr>
          <a:lstStyle/>
          <a:p>
            <a:r>
              <a:rPr lang="en-US" sz="2800" dirty="0"/>
              <a:t>Cyclonic systems result from intense low pressure causing warm air to rise and diverge and cool air to converge at the surface.</a:t>
            </a:r>
          </a:p>
          <a:p>
            <a:r>
              <a:rPr lang="en-US" sz="2800" dirty="0"/>
              <a:t>The movement of air spirals because of the Coriolis effect</a:t>
            </a:r>
          </a:p>
          <a:p>
            <a:r>
              <a:rPr lang="en-US" sz="2800" dirty="0"/>
              <a:t>Mid-latitude cyclones are associated with  the convergence of fronts</a:t>
            </a:r>
          </a:p>
          <a:p>
            <a:r>
              <a:rPr lang="en-US" sz="2800" dirty="0"/>
              <a:t>Cyclones are temporary and dissipate</a:t>
            </a:r>
          </a:p>
          <a:p>
            <a:endParaRPr lang="en-US" sz="24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73B53C6-6A00-4D76-A1AF-AC34FB177032}"/>
              </a:ext>
            </a:extLst>
          </p:cNvPr>
          <p:cNvSpPr txBox="1"/>
          <p:nvPr/>
        </p:nvSpPr>
        <p:spPr>
          <a:xfrm>
            <a:off x="10474036" y="568182"/>
            <a:ext cx="1136771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dirty="0"/>
              <a:t>1 minute</a:t>
            </a: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31552683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5000">
        <p:push dir="u"/>
        <p:sndAc>
          <p:stSnd>
            <p:snd r:embed="rId2" name="wind.wav"/>
          </p:stSnd>
        </p:sndAc>
      </p:transition>
    </mc:Choice>
    <mc:Fallback xmlns="">
      <p:transition spd="slow">
        <p:push dir="u"/>
        <p:sndAc>
          <p:stSnd>
            <p:snd r:embed="rId3" name="wind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4679D5-B753-4E1A-A548-D95DEE8175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683299"/>
          </a:xfrm>
        </p:spPr>
        <p:txBody>
          <a:bodyPr>
            <a:normAutofit fontScale="90000"/>
          </a:bodyPr>
          <a:lstStyle/>
          <a:p>
            <a:r>
              <a:rPr lang="en-US" sz="4000" dirty="0"/>
              <a:t>Overview – what you will learn</a:t>
            </a:r>
            <a:endParaRPr lang="en-ZA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30B8E6-EA93-40DC-87C0-5AB23475E9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3" y="1603513"/>
            <a:ext cx="11029615" cy="512979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>
                <a:solidFill>
                  <a:srgbClr val="FF0000"/>
                </a:solidFill>
              </a:rPr>
              <a:t>After you have finished this unit you should be able to:</a:t>
            </a:r>
          </a:p>
          <a:p>
            <a:r>
              <a:rPr lang="en-US" sz="2800" b="1" dirty="0"/>
              <a:t>Distinguish </a:t>
            </a:r>
            <a:r>
              <a:rPr lang="en-US" sz="2800" dirty="0"/>
              <a:t>how anti-cyclones differ from cyclones</a:t>
            </a:r>
          </a:p>
          <a:p>
            <a:r>
              <a:rPr lang="en-US" sz="2800" b="1" dirty="0"/>
              <a:t>Explain </a:t>
            </a:r>
            <a:r>
              <a:rPr lang="en-US" sz="2800" dirty="0"/>
              <a:t>how anti-cyclone systems work</a:t>
            </a:r>
          </a:p>
          <a:p>
            <a:r>
              <a:rPr lang="en-US" sz="2800" b="1" dirty="0"/>
              <a:t>Identify where </a:t>
            </a:r>
            <a:r>
              <a:rPr lang="en-US" sz="2800" dirty="0"/>
              <a:t>they operate in South Africa</a:t>
            </a:r>
            <a:endParaRPr lang="en-US" sz="2800" b="1" dirty="0"/>
          </a:p>
          <a:p>
            <a:r>
              <a:rPr lang="en-US" sz="2800" b="1" dirty="0"/>
              <a:t>Explain </a:t>
            </a:r>
            <a:r>
              <a:rPr lang="en-US" sz="2800" dirty="0"/>
              <a:t>what the temperature inversion is and how it works</a:t>
            </a:r>
          </a:p>
          <a:p>
            <a:pPr marL="0" indent="0">
              <a:buNone/>
            </a:pP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33794627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E1EE35-A600-49F1-AD03-18BF7323CB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705247"/>
          </a:xfrm>
        </p:spPr>
        <p:txBody>
          <a:bodyPr>
            <a:normAutofit fontScale="90000"/>
          </a:bodyPr>
          <a:lstStyle/>
          <a:p>
            <a:r>
              <a:rPr lang="en-US" sz="4000" dirty="0"/>
              <a:t>Where are the high pressure systems located</a:t>
            </a:r>
            <a:endParaRPr lang="en-ZA" sz="4000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41E568B6-0C60-42BA-B784-032E670D861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416039" y="1434905"/>
            <a:ext cx="5527432" cy="5022302"/>
          </a:xfrm>
        </p:spPr>
        <p:txBody>
          <a:bodyPr>
            <a:normAutofit/>
          </a:bodyPr>
          <a:lstStyle/>
          <a:p>
            <a:r>
              <a:rPr lang="en-US" sz="2800" dirty="0"/>
              <a:t>Three fairly </a:t>
            </a:r>
            <a:r>
              <a:rPr lang="en-US" sz="2800" dirty="0">
                <a:solidFill>
                  <a:srgbClr val="FF0000"/>
                </a:solidFill>
              </a:rPr>
              <a:t>permanent</a:t>
            </a:r>
            <a:r>
              <a:rPr lang="en-US" sz="2800" dirty="0"/>
              <a:t> systems</a:t>
            </a:r>
          </a:p>
          <a:p>
            <a:r>
              <a:rPr lang="en-US" sz="2800" dirty="0"/>
              <a:t>The </a:t>
            </a:r>
            <a:r>
              <a:rPr lang="en-US" sz="2800" dirty="0">
                <a:solidFill>
                  <a:srgbClr val="FF0000"/>
                </a:solidFill>
              </a:rPr>
              <a:t>positions shift slightly </a:t>
            </a:r>
            <a:r>
              <a:rPr lang="en-US" sz="2800" dirty="0"/>
              <a:t>from time to time</a:t>
            </a:r>
          </a:p>
          <a:p>
            <a:r>
              <a:rPr lang="en-US" sz="2800" dirty="0"/>
              <a:t>Winds around the HP cells are </a:t>
            </a:r>
            <a:r>
              <a:rPr lang="en-US" sz="2800" dirty="0">
                <a:solidFill>
                  <a:srgbClr val="FF0000"/>
                </a:solidFill>
              </a:rPr>
              <a:t>anticlockwise</a:t>
            </a:r>
          </a:p>
          <a:p>
            <a:r>
              <a:rPr lang="en-US" sz="2800" dirty="0"/>
              <a:t>At the </a:t>
            </a:r>
            <a:r>
              <a:rPr lang="en-US" sz="2800" dirty="0">
                <a:solidFill>
                  <a:srgbClr val="FF0000"/>
                </a:solidFill>
              </a:rPr>
              <a:t>coast </a:t>
            </a:r>
            <a:r>
              <a:rPr lang="en-US" sz="2800" dirty="0"/>
              <a:t>the winds will be </a:t>
            </a:r>
            <a:r>
              <a:rPr lang="en-US" sz="2800" dirty="0">
                <a:solidFill>
                  <a:srgbClr val="FF0000"/>
                </a:solidFill>
              </a:rPr>
              <a:t>onshore</a:t>
            </a:r>
          </a:p>
          <a:p>
            <a:r>
              <a:rPr lang="en-ZA" sz="2800" dirty="0"/>
              <a:t>The </a:t>
            </a:r>
            <a:r>
              <a:rPr lang="en-ZA" sz="2800" dirty="0">
                <a:solidFill>
                  <a:srgbClr val="FF0000"/>
                </a:solidFill>
              </a:rPr>
              <a:t>Kalahari cell </a:t>
            </a:r>
            <a:r>
              <a:rPr lang="en-ZA" sz="2800" dirty="0"/>
              <a:t>causes </a:t>
            </a:r>
            <a:r>
              <a:rPr lang="en-ZA" sz="2800" dirty="0">
                <a:solidFill>
                  <a:srgbClr val="FF0000"/>
                </a:solidFill>
              </a:rPr>
              <a:t>offshore </a:t>
            </a:r>
            <a:r>
              <a:rPr lang="en-ZA" sz="2800" dirty="0"/>
              <a:t>winds</a:t>
            </a:r>
          </a:p>
        </p:txBody>
      </p:sp>
      <p:pic>
        <p:nvPicPr>
          <p:cNvPr id="1026" name="Picture 2" descr="SESSION THREE: FACTORS THAT INFLUENCE WEATHER IN SOUTH AFRICA">
            <a:extLst>
              <a:ext uri="{FF2B5EF4-FFF2-40B4-BE49-F238E27FC236}">
                <a16:creationId xmlns:a16="http://schemas.microsoft.com/office/drawing/2014/main" id="{2C735C9D-6FD8-49B8-AA7F-FE17CB369326}"/>
              </a:ext>
            </a:extLst>
          </p:cNvPr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8468" y="1899138"/>
            <a:ext cx="5194769" cy="42292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012083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89563D-ABD8-4DC3-8AE3-716BAD4017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3" y="464695"/>
            <a:ext cx="11029616" cy="1253295"/>
          </a:xfrm>
        </p:spPr>
        <p:txBody>
          <a:bodyPr>
            <a:noAutofit/>
          </a:bodyPr>
          <a:lstStyle/>
          <a:p>
            <a:r>
              <a:rPr lang="en-US" sz="4000" dirty="0"/>
              <a:t>Global air circulation and pressure cells</a:t>
            </a:r>
            <a:endParaRPr lang="en-ZA" sz="4000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6B6D4DD7-8B9D-4ABF-BCF9-9E5F5D46541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84813" y="1717990"/>
            <a:ext cx="6625653" cy="5140009"/>
          </a:xfrm>
        </p:spPr>
        <p:txBody>
          <a:bodyPr>
            <a:normAutofit fontScale="92500"/>
          </a:bodyPr>
          <a:lstStyle/>
          <a:p>
            <a:r>
              <a:rPr lang="en-US" sz="2800" dirty="0"/>
              <a:t>Equator is a low pressure belt and warm air rises there and diverges towards the poles</a:t>
            </a:r>
          </a:p>
          <a:p>
            <a:r>
              <a:rPr lang="en-US" sz="2800" dirty="0"/>
              <a:t>As the air moves it cools and becomes more dense so it subsides around 30 deg  N or S causing increase in air pressure.</a:t>
            </a:r>
          </a:p>
          <a:p>
            <a:r>
              <a:rPr lang="en-US" sz="2800" dirty="0"/>
              <a:t>As the air subsides it warms up closer to the surface and its </a:t>
            </a:r>
            <a:r>
              <a:rPr lang="en-US" sz="2800" dirty="0">
                <a:solidFill>
                  <a:srgbClr val="FF0000"/>
                </a:solidFill>
              </a:rPr>
              <a:t>relative humidity</a:t>
            </a:r>
            <a:r>
              <a:rPr lang="en-US" sz="2800" dirty="0"/>
              <a:t> decreases.</a:t>
            </a:r>
          </a:p>
          <a:p>
            <a:r>
              <a:rPr lang="en-US" sz="2800" dirty="0"/>
              <a:t>The warm air diverges along the surface</a:t>
            </a:r>
            <a:endParaRPr lang="en-ZA" sz="2800" dirty="0"/>
          </a:p>
        </p:txBody>
      </p:sp>
      <p:pic>
        <p:nvPicPr>
          <p:cNvPr id="7" name="Content Placeholder 4">
            <a:extLst>
              <a:ext uri="{FF2B5EF4-FFF2-40B4-BE49-F238E27FC236}">
                <a16:creationId xmlns:a16="http://schemas.microsoft.com/office/drawing/2014/main" id="{6AA415AC-2CA1-49BD-B124-7FC0B3AFC47C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6910466" y="1717991"/>
            <a:ext cx="5281534" cy="48626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76391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F8B98624-DD14-4C30-9AE8-4F0BE5A18D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THE SOUTH ATLANTIC ANTI-CYCLONE</a:t>
            </a:r>
            <a:endParaRPr lang="en-ZA" sz="4000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D5A637B-AB3B-4D86-832F-DB1BC28AD7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The onshore winds cross a cold current so there is not much evaporation ad the temperature is kept low.</a:t>
            </a:r>
          </a:p>
          <a:p>
            <a:r>
              <a:rPr lang="en-US" sz="2800" dirty="0"/>
              <a:t>The High pressure cell is close to shore so there is little opportunity to pick up moisture</a:t>
            </a:r>
          </a:p>
          <a:p>
            <a:r>
              <a:rPr lang="en-US" sz="2800" dirty="0"/>
              <a:t>The west coast is exposed to cool dry winds</a:t>
            </a:r>
            <a:endParaRPr lang="en-ZA" sz="2800" dirty="0"/>
          </a:p>
        </p:txBody>
      </p:sp>
    </p:spTree>
    <p:extLst>
      <p:ext uri="{BB962C8B-B14F-4D97-AF65-F5344CB8AC3E}">
        <p14:creationId xmlns:p14="http://schemas.microsoft.com/office/powerpoint/2010/main" val="3692166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ADC959-A01F-46F9-896F-29229F4179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THE SOUTH </a:t>
            </a:r>
            <a:r>
              <a:rPr lang="en-US" sz="4000" dirty="0" err="1"/>
              <a:t>indian</a:t>
            </a:r>
            <a:r>
              <a:rPr lang="en-US" sz="4000" dirty="0"/>
              <a:t> ANTI-CYCLONE</a:t>
            </a:r>
            <a:endParaRPr lang="en-ZA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3F4995-16BB-4E5E-8D22-F931E65FAA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The onshore winds cross a warm current so there is high evaporation and the temperature is raised.</a:t>
            </a:r>
          </a:p>
          <a:p>
            <a:r>
              <a:rPr lang="en-US" sz="2800" dirty="0"/>
              <a:t>The high pressure cell is further from shore so there is more opportunity to pick up moisture</a:t>
            </a:r>
          </a:p>
          <a:p>
            <a:r>
              <a:rPr lang="en-US" sz="2800" dirty="0"/>
              <a:t>The east coast is exposed to </a:t>
            </a:r>
            <a:r>
              <a:rPr lang="en-US" sz="2800"/>
              <a:t>warm moist winds</a:t>
            </a:r>
            <a:endParaRPr lang="en-ZA" sz="2800" dirty="0"/>
          </a:p>
          <a:p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36041168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5ED777-7102-49CB-B89C-61C3AEEEF8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3" y="555674"/>
            <a:ext cx="11029616" cy="837028"/>
          </a:xfrm>
        </p:spPr>
        <p:txBody>
          <a:bodyPr>
            <a:normAutofit/>
          </a:bodyPr>
          <a:lstStyle/>
          <a:p>
            <a:r>
              <a:rPr lang="en-US" sz="4000" dirty="0"/>
              <a:t>Temperature inversion</a:t>
            </a:r>
            <a:endParaRPr lang="en-ZA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96EA51-62F5-45CA-BA13-B8FD7E3885A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81193" y="1717990"/>
            <a:ext cx="5650795" cy="4753147"/>
          </a:xfrm>
        </p:spPr>
        <p:txBody>
          <a:bodyPr>
            <a:normAutofit lnSpcReduction="10000"/>
          </a:bodyPr>
          <a:lstStyle/>
          <a:p>
            <a:r>
              <a:rPr lang="en-US" sz="2800" dirty="0"/>
              <a:t>Usually the higher one goes the colder the air becomes</a:t>
            </a:r>
          </a:p>
          <a:p>
            <a:r>
              <a:rPr lang="en-US" sz="2800" dirty="0"/>
              <a:t>In high pressure cells after a certain height the temperature starts to rise again because air warmed during the day is stuck above air cooled at night</a:t>
            </a:r>
          </a:p>
          <a:p>
            <a:r>
              <a:rPr lang="en-US" sz="2800" dirty="0"/>
              <a:t>If the cooler air is more humid a dense layer of cloud becomes trapped under the lid of warm air</a:t>
            </a:r>
            <a:endParaRPr lang="en-ZA" sz="2800" dirty="0"/>
          </a:p>
        </p:txBody>
      </p:sp>
      <p:pic>
        <p:nvPicPr>
          <p:cNvPr id="1026" name="Picture 2" descr="What is Temperature Inversion? - Stellar IAS Academy">
            <a:extLst>
              <a:ext uri="{FF2B5EF4-FFF2-40B4-BE49-F238E27FC236}">
                <a16:creationId xmlns:a16="http://schemas.microsoft.com/office/drawing/2014/main" id="{CBB4BF51-A5B7-4144-8DFE-9BD08A4F2129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9774" y="1717990"/>
            <a:ext cx="4783357" cy="4584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0416739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DFC98E-F109-471E-8783-D86369CFF2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3" y="520505"/>
            <a:ext cx="11029616" cy="872197"/>
          </a:xfrm>
        </p:spPr>
        <p:txBody>
          <a:bodyPr>
            <a:normAutofit/>
          </a:bodyPr>
          <a:lstStyle/>
          <a:p>
            <a:r>
              <a:rPr lang="en-US" sz="4000" dirty="0"/>
              <a:t>Temperature inversion</a:t>
            </a:r>
            <a:endParaRPr lang="en-ZA" sz="4000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C2D206E-3FE6-46A6-AC54-C2B55E2FAE40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The area where the warm air collects is called the </a:t>
            </a:r>
            <a:r>
              <a:rPr lang="en-US" sz="2800" dirty="0">
                <a:solidFill>
                  <a:srgbClr val="FF0000"/>
                </a:solidFill>
              </a:rPr>
              <a:t>inversion layer</a:t>
            </a:r>
            <a:endParaRPr lang="en-ZA" sz="2800" dirty="0">
              <a:solidFill>
                <a:srgbClr val="FF0000"/>
              </a:solidFill>
            </a:endParaRPr>
          </a:p>
        </p:txBody>
      </p:sp>
      <p:pic>
        <p:nvPicPr>
          <p:cNvPr id="2050" name="Picture 2" descr="Investigation of inversion characteristics in atmospheric boundary layer: a  case study of Tehran, Iran | SpringerLink">
            <a:extLst>
              <a:ext uri="{FF2B5EF4-FFF2-40B4-BE49-F238E27FC236}">
                <a16:creationId xmlns:a16="http://schemas.microsoft.com/office/drawing/2014/main" id="{F53AA382-5FAC-46A2-B063-8F9E49A9AC0D}"/>
              </a:ext>
            </a:extLst>
          </p:cNvPr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1025" y="1392702"/>
            <a:ext cx="5194300" cy="55989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02056690"/>
      </p:ext>
    </p:extLst>
  </p:cSld>
  <p:clrMapOvr>
    <a:masterClrMapping/>
  </p:clrMapOvr>
  <p:transition spd="slow">
    <p:randomBar dir="vert"/>
  </p:transition>
</p:sld>
</file>

<file path=ppt/theme/theme1.xml><?xml version="1.0" encoding="utf-8"?>
<a:theme xmlns:a="http://schemas.openxmlformats.org/drawingml/2006/main" name="DividendVTI">
  <a:themeElements>
    <a:clrScheme name="Aspect">
      <a:dk1>
        <a:sysClr val="windowText" lastClr="000000"/>
      </a:dk1>
      <a:lt1>
        <a:sysClr val="window" lastClr="FFFFFF"/>
      </a:lt1>
      <a:dk2>
        <a:srgbClr val="585753"/>
      </a:dk2>
      <a:lt2>
        <a:srgbClr val="EBDDC3"/>
      </a:lt2>
      <a:accent1>
        <a:srgbClr val="71B9E4"/>
      </a:accent1>
      <a:accent2>
        <a:srgbClr val="E25D3C"/>
      </a:accent2>
      <a:accent3>
        <a:srgbClr val="BDB59D"/>
      </a:accent3>
      <a:accent4>
        <a:srgbClr val="A5AB81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Dividend">
      <a:majorFont>
        <a:latin typeface="Franklin Gothic Demi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VTI" id="{97558BDE-0B66-457C-BB6F-7B1B22DAA9B8}" vid="{F53508A3-AC60-448A-AF37-934D5F1A0D5E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2" ma:contentTypeDescription="Create a new document." ma:contentTypeScope="" ma:versionID="a410dd7f93c95333ffa1b60ed6adedd1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a936d9baba76aa3866493feff160faab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Statu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Status" ma:index="19" nillable="true" ma:displayName="Status" ma:default="Not started" ma:format="Dropdown" ma:internalName="Status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tus xmlns="71af3243-3dd4-4a8d-8c0d-dd76da1f02a5">Not started</Status>
    <MediaServiceKeyPoints xmlns="71af3243-3dd4-4a8d-8c0d-dd76da1f02a5" xsi:nil="true"/>
  </documentManagement>
</p:properties>
</file>

<file path=customXml/itemProps1.xml><?xml version="1.0" encoding="utf-8"?>
<ds:datastoreItem xmlns:ds="http://schemas.openxmlformats.org/officeDocument/2006/customXml" ds:itemID="{965255AC-12AC-4323-AA35-9BAC798B66B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BB3242A4-1E6A-4E02-809C-4A24066EC01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BD2D995-20F0-4C14-BF62-1248AB4B484D}">
  <ds:schemaRefs>
    <ds:schemaRef ds:uri="http://schemas.microsoft.com/office/2006/metadata/properties"/>
    <ds:schemaRef ds:uri="http://schemas.microsoft.com/office/infopath/2007/PartnerControls"/>
    <ds:schemaRef ds:uri="71af3243-3dd4-4a8d-8c0d-dd76da1f02a5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{8939D534-246F-4A62-9731-47609A4F611F}tf67061901_win32</Template>
  <TotalTime>3368</TotalTime>
  <Words>408</Words>
  <Application>Microsoft Office PowerPoint</Application>
  <PresentationFormat>Widescreen</PresentationFormat>
  <Paragraphs>40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</vt:lpstr>
      <vt:lpstr>Franklin Gothic Book</vt:lpstr>
      <vt:lpstr>Franklin Gothic Demi</vt:lpstr>
      <vt:lpstr>Gill Sans MT</vt:lpstr>
      <vt:lpstr>Wingdings 2</vt:lpstr>
      <vt:lpstr>DividendVTI</vt:lpstr>
      <vt:lpstr>CLIMATE AND WEATHER 3 – sub-TROPICAL anti-cyclones  Unit 1 – High pressure systems</vt:lpstr>
      <vt:lpstr>REVIEW – WHAT HAVE YOU ALREADY LEARNED?</vt:lpstr>
      <vt:lpstr>Overview – what you will learn</vt:lpstr>
      <vt:lpstr>Where are the high pressure systems located</vt:lpstr>
      <vt:lpstr>Global air circulation and pressure cells</vt:lpstr>
      <vt:lpstr>THE SOUTH ATLANTIC ANTI-CYCLONE</vt:lpstr>
      <vt:lpstr>THE SOUTH indian ANTI-CYCLONE</vt:lpstr>
      <vt:lpstr>Temperature inversion</vt:lpstr>
      <vt:lpstr>Temperature inversion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CLIMATE AND WEATHER 1 – Mid-latitude cyclones</dc:title>
  <dc:creator>Johan Rich</dc:creator>
  <cp:lastModifiedBy>Johan Rich</cp:lastModifiedBy>
  <cp:revision>127</cp:revision>
  <dcterms:created xsi:type="dcterms:W3CDTF">2020-10-24T06:33:26Z</dcterms:created>
  <dcterms:modified xsi:type="dcterms:W3CDTF">2021-03-15T18:43:10Z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