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73" r:id="rId5"/>
    <p:sldId id="289" r:id="rId6"/>
    <p:sldId id="290" r:id="rId7"/>
    <p:sldId id="325" r:id="rId8"/>
    <p:sldId id="326" r:id="rId9"/>
    <p:sldId id="327" r:id="rId10"/>
    <p:sldId id="328" r:id="rId11"/>
    <p:sldId id="329" r:id="rId12"/>
    <p:sldId id="33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 Rich" initials="JR" lastIdx="7" clrIdx="0">
    <p:extLst>
      <p:ext uri="{19B8F6BF-5375-455C-9EA6-DF929625EA0E}">
        <p15:presenceInfo xmlns:p15="http://schemas.microsoft.com/office/powerpoint/2012/main" userId="a3ffb759cc769d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3/4/2021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9870" y="748146"/>
            <a:ext cx="3454869" cy="4531520"/>
          </a:xfrm>
        </p:spPr>
        <p:txBody>
          <a:bodyPr anchor="ctr">
            <a:normAutofit fontScale="90000"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CLIMATE AND WEATHER 2 – TROPICAL cyclones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cap="none" dirty="0">
                <a:solidFill>
                  <a:schemeClr val="bg2">
                    <a:lumMod val="25000"/>
                  </a:schemeClr>
                </a:solidFill>
              </a:rPr>
              <a:t>Unit 3 – Associated weather</a:t>
            </a:r>
            <a:r>
              <a:rPr lang="en-US" cap="none" dirty="0">
                <a:solidFill>
                  <a:schemeClr val="bg2">
                    <a:lumMod val="25000"/>
                  </a:schemeClr>
                </a:solidFill>
              </a:rPr>
              <a:t> conditions</a:t>
            </a:r>
            <a:endParaRPr lang="en-US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2723" y="5205040"/>
            <a:ext cx="3202016" cy="1151810"/>
          </a:xfrm>
          <a:noFill/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Geography grade 12  </a:t>
            </a:r>
          </a:p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©  j. rich 2020</a:t>
            </a:r>
          </a:p>
        </p:txBody>
      </p:sp>
      <p:pic>
        <p:nvPicPr>
          <p:cNvPr id="1026" name="Picture 2" descr="Understanding cyclones">
            <a:extLst>
              <a:ext uri="{FF2B5EF4-FFF2-40B4-BE49-F238E27FC236}">
                <a16:creationId xmlns:a16="http://schemas.microsoft.com/office/drawing/2014/main" id="{0C6C6B2A-E24A-4A01-955F-81D7D6DE0A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02" y="457199"/>
            <a:ext cx="7502609" cy="5899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3716D9D-EBFB-4808-A80C-E1D11229A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REVIEW – WHAT YOU HAVE ALREADY LEARNED</a:t>
            </a:r>
            <a:endParaRPr lang="en-ZA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F948B1-6752-4107-A586-B03AC1C42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60754"/>
            <a:ext cx="11029615" cy="3634486"/>
          </a:xfrm>
        </p:spPr>
        <p:txBody>
          <a:bodyPr>
            <a:normAutofit/>
          </a:bodyPr>
          <a:lstStyle/>
          <a:p>
            <a:r>
              <a:rPr lang="en-US" sz="2400" dirty="0"/>
              <a:t>Tropical cyclones have a very low pressure </a:t>
            </a:r>
            <a:r>
              <a:rPr lang="en-US" sz="2400" dirty="0" err="1"/>
              <a:t>centre</a:t>
            </a:r>
            <a:r>
              <a:rPr lang="en-US" sz="2400" dirty="0"/>
              <a:t>  and a wall of cumulonimbus cloud around the eye.</a:t>
            </a:r>
          </a:p>
          <a:p>
            <a:r>
              <a:rPr lang="en-US" sz="2400" dirty="0"/>
              <a:t>They pass through four stages of development.</a:t>
            </a:r>
          </a:p>
          <a:p>
            <a:r>
              <a:rPr lang="en-US" sz="2400" dirty="0"/>
              <a:t>They depend on high sea temperatures to promote evaporation and causing low pressure.</a:t>
            </a:r>
          </a:p>
          <a:p>
            <a:r>
              <a:rPr lang="en-US" sz="2400" dirty="0"/>
              <a:t>The move rapidly over the sea because of low friction but dissipate when they reach landfall</a:t>
            </a:r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3B53C6-6A00-4D76-A1AF-AC34FB177032}"/>
              </a:ext>
            </a:extLst>
          </p:cNvPr>
          <p:cNvSpPr txBox="1"/>
          <p:nvPr/>
        </p:nvSpPr>
        <p:spPr>
          <a:xfrm>
            <a:off x="10474036" y="568182"/>
            <a:ext cx="1136771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 minute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55268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>
        <p:push dir="u"/>
        <p:sndAc>
          <p:stSnd>
            <p:snd r:embed="rId2" name="wind.wav"/>
          </p:stSnd>
        </p:sndAc>
      </p:transition>
    </mc:Choice>
    <mc:Fallback>
      <p:transition spd="slow">
        <p:push dir="u"/>
        <p:sndAc>
          <p:stSnd>
            <p:snd r:embed="rId2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679D5-B753-4E1A-A548-D95DEE817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8329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Overview – what you will learn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0B8E6-EA93-40DC-87C0-5AB23475E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603513"/>
            <a:ext cx="11029615" cy="51297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After you have finished this unit you should be able to:</a:t>
            </a:r>
          </a:p>
          <a:p>
            <a:r>
              <a:rPr lang="en-US" sz="2800" b="1" dirty="0"/>
              <a:t>Distinguish </a:t>
            </a:r>
            <a:r>
              <a:rPr lang="en-US" sz="2800" dirty="0"/>
              <a:t>between weather conditions at the </a:t>
            </a:r>
            <a:r>
              <a:rPr lang="en-US" sz="2800" dirty="0" err="1"/>
              <a:t>centre</a:t>
            </a:r>
            <a:r>
              <a:rPr lang="en-US" sz="2800" dirty="0"/>
              <a:t> and the outer edges of a tropical cyclone</a:t>
            </a:r>
          </a:p>
          <a:p>
            <a:r>
              <a:rPr lang="en-US" sz="2800" b="1" dirty="0"/>
              <a:t>Explain </a:t>
            </a:r>
            <a:r>
              <a:rPr lang="en-US" sz="2800" dirty="0"/>
              <a:t> the concept of  </a:t>
            </a:r>
            <a:r>
              <a:rPr lang="en-US" sz="2800" dirty="0">
                <a:solidFill>
                  <a:srgbClr val="FF0000"/>
                </a:solidFill>
              </a:rPr>
              <a:t>active quadrant </a:t>
            </a:r>
            <a:r>
              <a:rPr lang="en-US" sz="2800" dirty="0">
                <a:solidFill>
                  <a:schemeClr val="tx1"/>
                </a:solidFill>
              </a:rPr>
              <a:t>and describe weather conditions there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Describe </a:t>
            </a:r>
            <a:r>
              <a:rPr lang="en-US" sz="2800" dirty="0">
                <a:solidFill>
                  <a:schemeClr val="tx1"/>
                </a:solidFill>
              </a:rPr>
              <a:t>the types of cloud formations associated with tropical cyclones</a:t>
            </a:r>
          </a:p>
          <a:p>
            <a:pPr marL="0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7946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516B0A-13CE-4AAC-ADC5-B6C3379B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590844"/>
            <a:ext cx="11029616" cy="829994"/>
          </a:xfrm>
        </p:spPr>
        <p:txBody>
          <a:bodyPr>
            <a:normAutofit/>
          </a:bodyPr>
          <a:lstStyle/>
          <a:p>
            <a:r>
              <a:rPr lang="en-US" sz="4000" dirty="0"/>
              <a:t>Cross-section of a tropical cyclone</a:t>
            </a:r>
            <a:endParaRPr lang="en-ZA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D7B8C7-B411-426C-9F9F-813B527327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1602743"/>
            <a:ext cx="5194767" cy="502314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The eye is gently subsiding air; there is no rain or wind and the sky is clear. It is usually around 25km in diameter</a:t>
            </a:r>
          </a:p>
          <a:p>
            <a:r>
              <a:rPr lang="en-US" sz="2800" dirty="0"/>
              <a:t>On all sides of the eye the rising warm air forms dense high (15km) walls of cumulonimbus clouds. There is very heavy rain and high wind speed.</a:t>
            </a:r>
          </a:p>
          <a:p>
            <a:r>
              <a:rPr lang="en-US" sz="2800" dirty="0"/>
              <a:t>Beyond the eyewall for up to 100km there is high wind and altostratus and cirrus clouds. There may also be some heavy rain</a:t>
            </a:r>
            <a:endParaRPr lang="en-ZA" sz="2800" dirty="0"/>
          </a:p>
        </p:txBody>
      </p:sp>
      <p:pic>
        <p:nvPicPr>
          <p:cNvPr id="1026" name="Picture 2" descr="Vertical cross section of a mature cyclonic storm and associated basic... |  Download Scientific Diagram">
            <a:extLst>
              <a:ext uri="{FF2B5EF4-FFF2-40B4-BE49-F238E27FC236}">
                <a16:creationId xmlns:a16="http://schemas.microsoft.com/office/drawing/2014/main" id="{BAADBD34-FA50-4B8F-9596-D2AB8F551CC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295" y="1602743"/>
            <a:ext cx="6035040" cy="466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405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hapter 24: Tropical Cyclones - ppt download">
            <a:extLst>
              <a:ext uri="{FF2B5EF4-FFF2-40B4-BE49-F238E27FC236}">
                <a16:creationId xmlns:a16="http://schemas.microsoft.com/office/drawing/2014/main" id="{FC7135CB-6E13-4C34-A300-E0AECC39B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31" y="562708"/>
            <a:ext cx="11479237" cy="6295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5285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AB0E6-48DB-4ADD-90D8-C8D829F57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34572"/>
            <a:ext cx="11029616" cy="858130"/>
          </a:xfrm>
        </p:spPr>
        <p:txBody>
          <a:bodyPr>
            <a:normAutofit/>
          </a:bodyPr>
          <a:lstStyle/>
          <a:p>
            <a:r>
              <a:rPr lang="en-US" sz="4000" dirty="0"/>
              <a:t>ACTIVE QUADRANT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2A4F3-3B89-464B-8EDB-BE4557D11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Wind direction changes around the tropical cyclone. Why?</a:t>
            </a:r>
          </a:p>
          <a:p>
            <a:r>
              <a:rPr lang="en-US" sz="2800" dirty="0"/>
              <a:t>The cyclone is moving in a specific direction while it spirals.</a:t>
            </a:r>
          </a:p>
          <a:p>
            <a:r>
              <a:rPr lang="en-US" sz="2800" dirty="0"/>
              <a:t>When the wind direction and the travel direction coincide the winds are strongest and the weather is worst – called </a:t>
            </a:r>
            <a:r>
              <a:rPr lang="en-US" sz="2800" dirty="0">
                <a:solidFill>
                  <a:srgbClr val="FF0000"/>
                </a:solidFill>
              </a:rPr>
              <a:t>active quadrant.</a:t>
            </a:r>
          </a:p>
          <a:p>
            <a:r>
              <a:rPr lang="en-US" sz="2800" dirty="0">
                <a:solidFill>
                  <a:schemeClr val="tx1"/>
                </a:solidFill>
              </a:rPr>
              <a:t>Active quadrant is south west in southern hemisphere and northwest in northern hemisphere</a:t>
            </a:r>
            <a:endParaRPr lang="en-Z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283762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698855-7FEC-4360-A177-99926498D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548640"/>
            <a:ext cx="11029616" cy="872197"/>
          </a:xfrm>
        </p:spPr>
        <p:txBody>
          <a:bodyPr>
            <a:normAutofit/>
          </a:bodyPr>
          <a:lstStyle/>
          <a:p>
            <a:r>
              <a:rPr lang="en-US" sz="4000" dirty="0"/>
              <a:t>THE QUADRANTS OF A TROPICAL CYCLONE</a:t>
            </a:r>
            <a:endParaRPr lang="en-ZA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C15001-28BF-429A-86F7-1B9BB0045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21305" y="2228003"/>
            <a:ext cx="4689503" cy="3633047"/>
          </a:xfrm>
        </p:spPr>
        <p:txBody>
          <a:bodyPr>
            <a:normAutofit/>
          </a:bodyPr>
          <a:lstStyle/>
          <a:p>
            <a:r>
              <a:rPr lang="en-US" sz="2800" dirty="0"/>
              <a:t>This diagram is for a hurricane in the northern hemisphere. How would it differ in the southern hemisphere?</a:t>
            </a:r>
            <a:endParaRPr lang="en-ZA" sz="2800" dirty="0"/>
          </a:p>
        </p:txBody>
      </p:sp>
      <p:pic>
        <p:nvPicPr>
          <p:cNvPr id="3074" name="Picture 2" descr="5 Things You Might Not Know About Hurricanes">
            <a:extLst>
              <a:ext uri="{FF2B5EF4-FFF2-40B4-BE49-F238E27FC236}">
                <a16:creationId xmlns:a16="http://schemas.microsoft.com/office/drawing/2014/main" id="{8ACF866E-0E3A-4966-AF29-C0C3909E5FC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92" y="1997612"/>
            <a:ext cx="6044691" cy="4130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808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F800A06-BAAB-4F64-BD64-A128B849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5"/>
            <a:ext cx="11029616" cy="1084441"/>
          </a:xfrm>
        </p:spPr>
        <p:txBody>
          <a:bodyPr>
            <a:noAutofit/>
          </a:bodyPr>
          <a:lstStyle/>
          <a:p>
            <a:r>
              <a:rPr lang="en-US" sz="4000" dirty="0"/>
              <a:t>Check your understanding</a:t>
            </a:r>
            <a:br>
              <a:rPr lang="en-US" sz="4000" dirty="0"/>
            </a:br>
            <a:r>
              <a:rPr lang="en-US" sz="2400" dirty="0"/>
              <a:t>Copy and complete the table below</a:t>
            </a:r>
            <a:endParaRPr lang="en-ZA" sz="40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B0DEBA3-F706-4F2B-A5C1-7F4494FDE1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7301498"/>
              </p:ext>
            </p:extLst>
          </p:nvPr>
        </p:nvGraphicFramePr>
        <p:xfrm>
          <a:off x="309489" y="1786596"/>
          <a:ext cx="11718388" cy="50294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597">
                  <a:extLst>
                    <a:ext uri="{9D8B030D-6E8A-4147-A177-3AD203B41FA5}">
                      <a16:colId xmlns:a16="http://schemas.microsoft.com/office/drawing/2014/main" val="3907406954"/>
                    </a:ext>
                  </a:extLst>
                </a:gridCol>
                <a:gridCol w="2929597">
                  <a:extLst>
                    <a:ext uri="{9D8B030D-6E8A-4147-A177-3AD203B41FA5}">
                      <a16:colId xmlns:a16="http://schemas.microsoft.com/office/drawing/2014/main" val="423726802"/>
                    </a:ext>
                  </a:extLst>
                </a:gridCol>
                <a:gridCol w="2929597">
                  <a:extLst>
                    <a:ext uri="{9D8B030D-6E8A-4147-A177-3AD203B41FA5}">
                      <a16:colId xmlns:a16="http://schemas.microsoft.com/office/drawing/2014/main" val="926283932"/>
                    </a:ext>
                  </a:extLst>
                </a:gridCol>
                <a:gridCol w="2929597">
                  <a:extLst>
                    <a:ext uri="{9D8B030D-6E8A-4147-A177-3AD203B41FA5}">
                      <a16:colId xmlns:a16="http://schemas.microsoft.com/office/drawing/2014/main" val="1329822278"/>
                    </a:ext>
                  </a:extLst>
                </a:gridCol>
              </a:tblGrid>
              <a:tr h="618979">
                <a:tc>
                  <a:txBody>
                    <a:bodyPr/>
                    <a:lstStyle/>
                    <a:p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 first eyewall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  eye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 second eyewall</a:t>
                      </a:r>
                      <a:endParaRPr lang="en-Z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996412"/>
                  </a:ext>
                </a:extLst>
              </a:tr>
              <a:tr h="576759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Air pressure</a:t>
                      </a:r>
                      <a:endParaRPr lang="en-ZA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Decreases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214916"/>
                  </a:ext>
                </a:extLst>
              </a:tr>
              <a:tr h="576759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Wind speed</a:t>
                      </a:r>
                      <a:endParaRPr lang="en-ZA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Increases</a:t>
                      </a:r>
                      <a:endParaRPr lang="en-Z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714996"/>
                  </a:ext>
                </a:extLst>
              </a:tr>
              <a:tr h="1051737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Wind direction</a:t>
                      </a:r>
                      <a:endParaRPr lang="en-ZA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South/</a:t>
                      </a:r>
                    </a:p>
                    <a:p>
                      <a:r>
                        <a:rPr lang="en-US" sz="2800" dirty="0"/>
                        <a:t>southwesterly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No wind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240712"/>
                  </a:ext>
                </a:extLst>
              </a:tr>
              <a:tr h="576759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Temperature</a:t>
                      </a:r>
                      <a:endParaRPr lang="en-ZA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898994"/>
                  </a:ext>
                </a:extLst>
              </a:tr>
              <a:tr h="1051737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Clouds</a:t>
                      </a:r>
                      <a:endParaRPr lang="en-ZA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Tall cumulonimbus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85873"/>
                  </a:ext>
                </a:extLst>
              </a:tr>
              <a:tr h="576759"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Rainfall</a:t>
                      </a:r>
                      <a:endParaRPr lang="en-ZA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Very heavy</a:t>
                      </a:r>
                      <a:endParaRPr lang="en-ZA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808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306763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5A5D5-B00C-4793-88FC-051876DD5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45290"/>
          </a:xfrm>
        </p:spPr>
        <p:txBody>
          <a:bodyPr>
            <a:normAutofit/>
          </a:bodyPr>
          <a:lstStyle/>
          <a:p>
            <a:r>
              <a:rPr lang="en-US" sz="4000" dirty="0"/>
              <a:t>Check your understanding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48D31-7DC6-446B-9B6C-0099E1E49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42868"/>
            <a:ext cx="11029615" cy="4132482"/>
          </a:xfrm>
        </p:spPr>
        <p:txBody>
          <a:bodyPr>
            <a:normAutofit/>
          </a:bodyPr>
          <a:lstStyle/>
          <a:p>
            <a:r>
              <a:rPr lang="en-US" sz="2800" dirty="0"/>
              <a:t>What kind of clouds do you first observe as the tropical cyclone approaches?</a:t>
            </a:r>
          </a:p>
          <a:p>
            <a:r>
              <a:rPr lang="en-US" sz="2800" dirty="0"/>
              <a:t>How far away from the eye could rain fall?</a:t>
            </a:r>
          </a:p>
          <a:p>
            <a:r>
              <a:rPr lang="en-US" sz="2800" dirty="0"/>
              <a:t>Why is it warmest in the eye?</a:t>
            </a:r>
          </a:p>
          <a:p>
            <a:r>
              <a:rPr lang="en-US" sz="2800" dirty="0"/>
              <a:t>Why is the wind direction opposite on each side of the eye?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762197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{8939D534-246F-4A62-9731-47609A4F611F}tf67061901_win32</Template>
  <TotalTime>2903</TotalTime>
  <Words>400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Franklin Gothic Book</vt:lpstr>
      <vt:lpstr>Franklin Gothic Demi</vt:lpstr>
      <vt:lpstr>Gill Sans MT</vt:lpstr>
      <vt:lpstr>Wingdings 2</vt:lpstr>
      <vt:lpstr>DividendVTI</vt:lpstr>
      <vt:lpstr>CLIMATE AND WEATHER 2 – TROPICAL cyclones  Unit 3 – Associated weather conditions</vt:lpstr>
      <vt:lpstr>REVIEW – WHAT YOU HAVE ALREADY LEARNED</vt:lpstr>
      <vt:lpstr>Overview – what you will learn</vt:lpstr>
      <vt:lpstr>Cross-section of a tropical cyclone</vt:lpstr>
      <vt:lpstr>PowerPoint Presentation</vt:lpstr>
      <vt:lpstr>ACTIVE QUADRANT</vt:lpstr>
      <vt:lpstr>THE QUADRANTS OF A TROPICAL CYCLONE</vt:lpstr>
      <vt:lpstr>Check your understanding Copy and complete the table below</vt:lpstr>
      <vt:lpstr>Check your understanding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AND WEATHER 1 – Mid-latitude cyclones</dc:title>
  <dc:creator>Johan Rich</dc:creator>
  <cp:lastModifiedBy>Johan Rich</cp:lastModifiedBy>
  <cp:revision>112</cp:revision>
  <dcterms:created xsi:type="dcterms:W3CDTF">2020-10-24T06:33:26Z</dcterms:created>
  <dcterms:modified xsi:type="dcterms:W3CDTF">2021-03-04T11:23:54Z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