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12" r:id="rId7"/>
    <p:sldId id="314" r:id="rId8"/>
    <p:sldId id="313" r:id="rId9"/>
    <p:sldId id="315" r:id="rId10"/>
    <p:sldId id="316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318983"/>
            <a:ext cx="6253317" cy="4006130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AMERICAN </a:t>
            </a:r>
            <a:r>
              <a:rPr lang="en-US" sz="8000" dirty="0" err="1"/>
              <a:t>CAPITALISMThe</a:t>
            </a:r>
            <a:r>
              <a:rPr lang="en-US" sz="8000" dirty="0"/>
              <a:t> roaring 20s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HISTORY GRADE 11 © J.RICH 2021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3996-6F42-4A24-AFE3-2D5541AC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MODULE IS ABOUT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315E-E745-4958-A424-5191B0FE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6609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Politics and power throughout most of the twentieth century was dominated and shaped by two competing ideologies:</a:t>
            </a:r>
          </a:p>
          <a:p>
            <a:pPr lvl="6"/>
            <a:r>
              <a:rPr lang="en-US" sz="2800" dirty="0">
                <a:solidFill>
                  <a:srgbClr val="FF0000"/>
                </a:solidFill>
              </a:rPr>
              <a:t>Communism</a:t>
            </a:r>
          </a:p>
          <a:p>
            <a:pPr lvl="6">
              <a:lnSpc>
                <a:spcPct val="110000"/>
              </a:lnSpc>
            </a:pPr>
            <a:r>
              <a:rPr lang="en-US" sz="2800" dirty="0">
                <a:solidFill>
                  <a:srgbClr val="0070C0"/>
                </a:solidFill>
              </a:rPr>
              <a:t>Capitalism</a:t>
            </a:r>
            <a:endParaRPr lang="en-ZA" sz="2800" dirty="0">
              <a:solidFill>
                <a:srgbClr val="0070C0"/>
              </a:solidFill>
            </a:endParaRPr>
          </a:p>
          <a:p>
            <a:r>
              <a:rPr lang="en-US" sz="2800" dirty="0"/>
              <a:t>You have already studied the first of these.  This module looks at how the second in terms of three important stages:</a:t>
            </a:r>
          </a:p>
          <a:p>
            <a:pPr lvl="2"/>
            <a:r>
              <a:rPr lang="en-US" sz="2400" dirty="0"/>
              <a:t>The economic boom of the 1920s</a:t>
            </a:r>
          </a:p>
          <a:p>
            <a:pPr lvl="2"/>
            <a:r>
              <a:rPr lang="en-US" sz="2400" dirty="0"/>
              <a:t>The economic crash of the 1930’s and</a:t>
            </a:r>
          </a:p>
          <a:p>
            <a:pPr lvl="2"/>
            <a:r>
              <a:rPr lang="en-US" sz="2400" dirty="0"/>
              <a:t>The economic recovery under Roosevelt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60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0B84-9520-4230-A246-0B1BFECB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KNOW ABOUT COMMUNISM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9ACA-CD43-4A4C-8F35-4E9A1372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2108201"/>
            <a:ext cx="11476382" cy="376089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Marx rejected the Capitalist theories of wealth formulated by Adam Smith</a:t>
            </a:r>
          </a:p>
          <a:p>
            <a:r>
              <a:rPr lang="en-US" sz="2800" dirty="0"/>
              <a:t>Proposed that all ownership should be with the state and wealth should be equally distributed to all workers</a:t>
            </a:r>
          </a:p>
          <a:p>
            <a:r>
              <a:rPr lang="en-US" sz="2800" dirty="0"/>
              <a:t>Lenin and Trotsky applied Marx’s theories in Russia after the 1917 revolution</a:t>
            </a:r>
          </a:p>
          <a:p>
            <a:r>
              <a:rPr lang="en-US" sz="2800" dirty="0"/>
              <a:t>Stalin later adopted a more autocratic control and used 5 year plans to push productivity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2807306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BA41-6301-4031-BE85-2C66F6C3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IN THIS UNIT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EB36-DEC1-4718-B99A-4C2E4F64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1869662"/>
            <a:ext cx="11357113" cy="447812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After completing this unit you should be able to:</a:t>
            </a:r>
          </a:p>
          <a:p>
            <a:r>
              <a:rPr lang="en-US" sz="2800" dirty="0"/>
              <a:t>Identify characteristics of American society that </a:t>
            </a:r>
            <a:r>
              <a:rPr lang="en-US" sz="2800" dirty="0" err="1"/>
              <a:t>favoured</a:t>
            </a:r>
            <a:r>
              <a:rPr lang="en-US" sz="2800" dirty="0"/>
              <a:t> a particular form of capitalism</a:t>
            </a:r>
          </a:p>
          <a:p>
            <a:r>
              <a:rPr lang="en-US" sz="2800" dirty="0"/>
              <a:t>Explain what factors and events at the time influenced America’s economy and society</a:t>
            </a:r>
          </a:p>
          <a:p>
            <a:r>
              <a:rPr lang="en-US" sz="2800" dirty="0"/>
              <a:t>Explain how the factors that helped America to grow wealthy also made her vulnerable to lose wealth</a:t>
            </a:r>
          </a:p>
          <a:p>
            <a:r>
              <a:rPr lang="en-US" sz="2800" dirty="0"/>
              <a:t>Explain what prohibition was and how it influenced American society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176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160E-883E-44FB-AA80-217EBD5E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VALUES IN THE 1920’S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C049C-8A36-497B-8369-4B2DB7515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7331"/>
            <a:ext cx="10946296" cy="3881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                                                               Pioneering spirit – rugged  individualism</a:t>
            </a:r>
          </a:p>
          <a:p>
            <a:r>
              <a:rPr lang="en-US" dirty="0"/>
              <a:t>                                                                                                                  Competitive and entrepreneurial </a:t>
            </a:r>
          </a:p>
          <a:p>
            <a:r>
              <a:rPr lang="en-US" dirty="0"/>
              <a:t>                                                                                                                                                      “Land of the free”</a:t>
            </a:r>
          </a:p>
          <a:p>
            <a:r>
              <a:rPr lang="en-US" dirty="0"/>
              <a:t>                                           </a:t>
            </a:r>
          </a:p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American dream -</a:t>
            </a:r>
          </a:p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rags to riches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ZA" dirty="0"/>
          </a:p>
        </p:txBody>
      </p:sp>
      <p:pic>
        <p:nvPicPr>
          <p:cNvPr id="6" name="Picture 2" descr="Is there a 'Wild West / Pioneer mentality? A new study by Psychologists  provides evidence that there just may be. – Scienceandsf -A Blog Published  by Robert A. Lawler">
            <a:extLst>
              <a:ext uri="{FF2B5EF4-FFF2-40B4-BE49-F238E27FC236}">
                <a16:creationId xmlns:a16="http://schemas.microsoft.com/office/drawing/2014/main" id="{54750417-AFF3-4899-8655-BA98271B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9" y="1987331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oday in History, September 17, 1920: NFL founded in Canton, Ohio">
            <a:extLst>
              <a:ext uri="{FF2B5EF4-FFF2-40B4-BE49-F238E27FC236}">
                <a16:creationId xmlns:a16="http://schemas.microsoft.com/office/drawing/2014/main" id="{1056651B-9CE5-4A4B-AB23-FD9311AA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01" y="232801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atue of Liberty">
            <a:extLst>
              <a:ext uri="{FF2B5EF4-FFF2-40B4-BE49-F238E27FC236}">
                <a16:creationId xmlns:a16="http://schemas.microsoft.com/office/drawing/2014/main" id="{3050B6B0-E4C3-4AD3-995B-B0E16C17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43" y="2920781"/>
            <a:ext cx="1711144" cy="24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ow To Go From Rags To Riches — PosiVibeman">
            <a:extLst>
              <a:ext uri="{FF2B5EF4-FFF2-40B4-BE49-F238E27FC236}">
                <a16:creationId xmlns:a16="http://schemas.microsoft.com/office/drawing/2014/main" id="{E5BFBB7F-DA87-4388-8FB6-275F11D49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82" y="4199224"/>
            <a:ext cx="1703842" cy="19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9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7699-8689-4730-92F6-BAB30350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FACTORS THAT INFLUENCED THE ECONOMY</a:t>
            </a:r>
            <a:endParaRPr lang="en-ZA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9307D7-7FDF-454A-8C29-AEEF1240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WW1- USA entered late emerged economically stronger than other countries</a:t>
            </a:r>
          </a:p>
          <a:p>
            <a:r>
              <a:rPr lang="en-US" sz="2800" dirty="0" err="1"/>
              <a:t>Urbanisation</a:t>
            </a:r>
            <a:r>
              <a:rPr lang="en-US" sz="2800" dirty="0"/>
              <a:t> – USA was changing from a mostly rural to a mostly industrial, urban society</a:t>
            </a:r>
          </a:p>
          <a:p>
            <a:r>
              <a:rPr lang="en-US" sz="2800" dirty="0"/>
              <a:t>Free market – minimal control or interference in the economy</a:t>
            </a:r>
          </a:p>
          <a:p>
            <a:r>
              <a:rPr lang="en-US" sz="2800" dirty="0"/>
              <a:t>Shifting identity of women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938103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23E2-0E1B-40FD-92A3-CFE1692E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BOOM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87369-04A2-48A7-9215-9A1F2176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565"/>
            <a:ext cx="10058400" cy="4373218"/>
          </a:xfrm>
        </p:spPr>
        <p:txBody>
          <a:bodyPr>
            <a:noAutofit/>
          </a:bodyPr>
          <a:lstStyle/>
          <a:p>
            <a:r>
              <a:rPr lang="en-US" sz="2800" dirty="0"/>
              <a:t>Economy grew by 42%</a:t>
            </a:r>
          </a:p>
          <a:p>
            <a:r>
              <a:rPr lang="en-US" sz="2800" dirty="0"/>
              <a:t>Electrification, automobile and aircraft industries grew</a:t>
            </a:r>
          </a:p>
          <a:p>
            <a:r>
              <a:rPr lang="en-US" sz="2800" dirty="0"/>
              <a:t>Manufactured goods and technology became household items</a:t>
            </a:r>
          </a:p>
          <a:p>
            <a:r>
              <a:rPr lang="en-US" sz="2800" dirty="0"/>
              <a:t>Strong urbanization and agriculture shrank</a:t>
            </a:r>
          </a:p>
          <a:p>
            <a:r>
              <a:rPr lang="en-US" sz="2800" dirty="0"/>
              <a:t>Tax rates dropped </a:t>
            </a:r>
          </a:p>
          <a:p>
            <a:r>
              <a:rPr lang="en-US" sz="2800" dirty="0"/>
              <a:t>Real GDP grew by $290billion  from 1920-1929</a:t>
            </a:r>
          </a:p>
          <a:p>
            <a:r>
              <a:rPr lang="en-US" sz="2800" dirty="0"/>
              <a:t>Stock market grew with share prices rising greatly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958970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B87F-EA66-4D36-BA3A-8A371D2D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3327"/>
          </a:xfrm>
        </p:spPr>
        <p:txBody>
          <a:bodyPr/>
          <a:lstStyle/>
          <a:p>
            <a:r>
              <a:rPr lang="en-US" dirty="0"/>
              <a:t>WEAK SPOTS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9236A-2A85-401B-9337-E7C3E459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881810"/>
            <a:ext cx="10652097" cy="48768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Banks</a:t>
            </a:r>
          </a:p>
          <a:p>
            <a:pPr lvl="3"/>
            <a:r>
              <a:rPr lang="en-US" sz="9000" dirty="0"/>
              <a:t>Many outside of federal reserve – depended on each other for reserves.</a:t>
            </a:r>
          </a:p>
          <a:p>
            <a:pPr lvl="3"/>
            <a:r>
              <a:rPr lang="en-US" sz="9000" dirty="0"/>
              <a:t>Fictitious reserves</a:t>
            </a:r>
          </a:p>
          <a:p>
            <a:pPr lvl="3"/>
            <a:r>
              <a:rPr lang="en-US" sz="9000" dirty="0"/>
              <a:t>Easy credit</a:t>
            </a:r>
          </a:p>
          <a:p>
            <a:pPr lvl="3"/>
            <a:r>
              <a:rPr lang="en-US" sz="9000" dirty="0"/>
              <a:t>Exchanged cash for securities</a:t>
            </a:r>
            <a:endParaRPr lang="en-US" sz="9000" b="1" dirty="0"/>
          </a:p>
          <a:p>
            <a:r>
              <a:rPr lang="en-US" sz="9600" b="1" dirty="0"/>
              <a:t>Stock exchange</a:t>
            </a:r>
          </a:p>
          <a:p>
            <a:pPr lvl="3"/>
            <a:r>
              <a:rPr lang="en-US" sz="9000" dirty="0"/>
              <a:t>Allowing trading on the margin</a:t>
            </a:r>
          </a:p>
          <a:p>
            <a:r>
              <a:rPr lang="en-US" sz="9600" b="1" dirty="0"/>
              <a:t>Black market</a:t>
            </a:r>
          </a:p>
          <a:p>
            <a:pPr lvl="3"/>
            <a:r>
              <a:rPr lang="en-US" sz="9000" dirty="0"/>
              <a:t>No tax</a:t>
            </a:r>
          </a:p>
          <a:p>
            <a:r>
              <a:rPr lang="en-US" sz="9600" b="1" dirty="0"/>
              <a:t>Shrinking agricultural economy</a:t>
            </a:r>
          </a:p>
          <a:p>
            <a:pPr lvl="3"/>
            <a:r>
              <a:rPr lang="en-US" sz="9000" dirty="0"/>
              <a:t>Food prices rose during drought</a:t>
            </a:r>
            <a:endParaRPr lang="en-ZA" sz="9000" dirty="0"/>
          </a:p>
          <a:p>
            <a:r>
              <a:rPr lang="en-US" sz="2800" b="1" dirty="0"/>
              <a:t>	</a:t>
            </a:r>
          </a:p>
          <a:p>
            <a:pPr marL="1471400" lvl="8" indent="0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99896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{BF5224F8-77CB-4942-BD1E-6159EB162B8B}tf33845126_win32</Template>
  <TotalTime>269</TotalTime>
  <Words>374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1_RetrospectVTI</vt:lpstr>
      <vt:lpstr>AMERICAN CAPITALISMThe roaring 20s</vt:lpstr>
      <vt:lpstr>WHAT THIS MODULE IS ABOUT</vt:lpstr>
      <vt:lpstr>WHAT YOU KNOW ABOUT COMMUNISM</vt:lpstr>
      <vt:lpstr>WHAT YOU WILL LEARN IN THIS UNIT</vt:lpstr>
      <vt:lpstr>AMERICAN VALUES IN THE 1920’S</vt:lpstr>
      <vt:lpstr>FACTORS THAT INFLUENCED THE ECONOMY</vt:lpstr>
      <vt:lpstr>THE BOOM</vt:lpstr>
      <vt:lpstr>WEAK SPOTS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CAPITALISMThe roaring 20s</dc:title>
  <dc:creator>Johan Rich</dc:creator>
  <cp:lastModifiedBy>Johan Rich</cp:lastModifiedBy>
  <cp:revision>15</cp:revision>
  <dcterms:created xsi:type="dcterms:W3CDTF">2021-03-23T09:27:00Z</dcterms:created>
  <dcterms:modified xsi:type="dcterms:W3CDTF">2021-03-23T19:18:51Z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