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8" r:id="rId5"/>
    <p:sldId id="311" r:id="rId6"/>
    <p:sldId id="312" r:id="rId7"/>
    <p:sldId id="313" r:id="rId8"/>
    <p:sldId id="31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2/7/2021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2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2/7/2021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10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2/7/2021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40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2/7/2021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23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2/7/2021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7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2/7/2021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26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2/7/2021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2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85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398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07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10AF38-26DF-48B3-952C-4A9091D68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929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sz="8000" dirty="0"/>
              <a:t>Germany in the 1920’s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FC2D8F-56D2-4ADF-B439-0E09E7C37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899" y="4672739"/>
            <a:ext cx="6269347" cy="102149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History g 8 © Johan Rich 2021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4179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08AC96E-AA33-4309-B51D-072F59E6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6686" y="1"/>
            <a:ext cx="463531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47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97DDE-F301-40BB-BE66-60D599DAA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an Empire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D5A6-3747-4FFE-AA1C-C0D3A1CAB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Kaiser overthrown and forced to go into exile after the war</a:t>
            </a:r>
          </a:p>
          <a:p>
            <a:r>
              <a:rPr lang="en-US" sz="2800" dirty="0"/>
              <a:t>Democracy with greater freedom for poorer classes under the new </a:t>
            </a:r>
            <a:r>
              <a:rPr lang="en-US" sz="2800" dirty="0">
                <a:solidFill>
                  <a:srgbClr val="FF0000"/>
                </a:solidFill>
              </a:rPr>
              <a:t>Weimar Republic</a:t>
            </a:r>
            <a:endParaRPr lang="en-US" sz="2800" dirty="0"/>
          </a:p>
          <a:p>
            <a:r>
              <a:rPr lang="en-US" sz="2800" dirty="0"/>
              <a:t>Punishment and humiliation of the  peace treaty (</a:t>
            </a:r>
            <a:r>
              <a:rPr lang="en-US" sz="2800" dirty="0">
                <a:solidFill>
                  <a:srgbClr val="FF0000"/>
                </a:solidFill>
              </a:rPr>
              <a:t>Versailles)</a:t>
            </a:r>
          </a:p>
          <a:p>
            <a:r>
              <a:rPr lang="en-ZA" sz="2800" dirty="0">
                <a:solidFill>
                  <a:schemeClr val="tx1"/>
                </a:solidFill>
              </a:rPr>
              <a:t>Economic hardship </a:t>
            </a:r>
          </a:p>
        </p:txBody>
      </p:sp>
    </p:spTree>
    <p:extLst>
      <p:ext uri="{BB962C8B-B14F-4D97-AF65-F5344CB8AC3E}">
        <p14:creationId xmlns:p14="http://schemas.microsoft.com/office/powerpoint/2010/main" val="936863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B626EAD-4D76-483B-BA08-9540BABC0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009" y="709612"/>
            <a:ext cx="6486525" cy="5438775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50AD0D15-DD97-4FEA-876C-CD29CC647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burdens</a:t>
            </a:r>
            <a:endParaRPr lang="en-ZA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F8A314A-87E8-432F-9A98-D1CD4976B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4FDD342-181E-4A4C-B6A6-F25849768F3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dirty="0"/>
              <a:t>Who is the figure under the  bag?</a:t>
            </a:r>
          </a:p>
          <a:p>
            <a:pPr marL="342900" indent="-342900">
              <a:buAutoNum type="arabicPeriod"/>
            </a:pPr>
            <a:r>
              <a:rPr lang="en-US" dirty="0"/>
              <a:t>What does the bag represent?</a:t>
            </a:r>
          </a:p>
          <a:p>
            <a:pPr marL="342900" indent="-342900">
              <a:buAutoNum type="arabicPeriod"/>
            </a:pPr>
            <a:r>
              <a:rPr lang="en-US" dirty="0"/>
              <a:t>What does the cartoon suggest is  happening?</a:t>
            </a:r>
          </a:p>
          <a:p>
            <a:pPr marL="342900" indent="-342900">
              <a:buAutoNum type="arabicPeriod"/>
            </a:pPr>
            <a:r>
              <a:rPr lang="en-US" dirty="0"/>
              <a:t>How would this have made Germans who fought in the war feel?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88913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C5B296A-1F32-4AAA-B9C9-17A834DC4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Hitler – the early 1920’s</a:t>
            </a:r>
            <a:endParaRPr lang="en-Z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E473EC-AF7C-4FB3-930F-0DE3089A1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266095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Adolf Hitler – Austrian born ex-soldier</a:t>
            </a:r>
          </a:p>
          <a:p>
            <a:r>
              <a:rPr lang="en-US" sz="2800" dirty="0"/>
              <a:t>1920 Joined National Socialist German Workers Party (Nazi Party)</a:t>
            </a:r>
          </a:p>
          <a:p>
            <a:r>
              <a:rPr lang="en-US" sz="2800" dirty="0"/>
              <a:t>1923 Led a group of Nazi’s in an uprising in Munich to overthrow the government </a:t>
            </a:r>
            <a:r>
              <a:rPr lang="en-US" sz="2800" dirty="0">
                <a:solidFill>
                  <a:srgbClr val="FF0000"/>
                </a:solidFill>
              </a:rPr>
              <a:t>Beer Hall Putsch</a:t>
            </a:r>
          </a:p>
          <a:p>
            <a:r>
              <a:rPr lang="en-US" sz="2800" dirty="0">
                <a:solidFill>
                  <a:schemeClr val="tx1"/>
                </a:solidFill>
              </a:rPr>
              <a:t>Imprisoned and wrote </a:t>
            </a:r>
            <a:r>
              <a:rPr lang="en-US" sz="2800" i="1" dirty="0">
                <a:solidFill>
                  <a:srgbClr val="FF0000"/>
                </a:solidFill>
              </a:rPr>
              <a:t>Mein </a:t>
            </a:r>
            <a:r>
              <a:rPr lang="en-US" sz="2800" i="1" dirty="0" err="1">
                <a:solidFill>
                  <a:srgbClr val="FF0000"/>
                </a:solidFill>
              </a:rPr>
              <a:t>Kampf</a:t>
            </a:r>
            <a:endParaRPr lang="en-US" sz="2800" i="1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1926 Released from prison took the lead in the Nazi party</a:t>
            </a:r>
          </a:p>
          <a:p>
            <a:r>
              <a:rPr lang="en-US" sz="2800" dirty="0">
                <a:solidFill>
                  <a:schemeClr val="tx1"/>
                </a:solidFill>
              </a:rPr>
              <a:t>1928 Nazi Party did poorly in election (12 seats out of 472)</a:t>
            </a:r>
          </a:p>
          <a:p>
            <a:endParaRPr lang="en-ZA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48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1D103-021A-410A-9446-AF17B44B0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26580"/>
          </a:xfrm>
        </p:spPr>
        <p:txBody>
          <a:bodyPr/>
          <a:lstStyle/>
          <a:p>
            <a:r>
              <a:rPr lang="en-US" dirty="0"/>
              <a:t>Some key questions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05D0B-314C-4791-BC0E-DCAE2FB9C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26" y="993913"/>
            <a:ext cx="11277600" cy="5380383"/>
          </a:xfrm>
        </p:spPr>
        <p:txBody>
          <a:bodyPr>
            <a:normAutofit/>
          </a:bodyPr>
          <a:lstStyle/>
          <a:p>
            <a:r>
              <a:rPr lang="en-US" sz="2800" dirty="0"/>
              <a:t>1. Why were many Germans unhappy with the terms of the peace treaty?</a:t>
            </a:r>
          </a:p>
          <a:p>
            <a:r>
              <a:rPr lang="en-US" sz="2800" dirty="0">
                <a:solidFill>
                  <a:srgbClr val="0070C0"/>
                </a:solidFill>
              </a:rPr>
              <a:t>What are some of the dangers of punishing the “losers” in a conflict?</a:t>
            </a:r>
          </a:p>
          <a:p>
            <a:r>
              <a:rPr lang="en-US" sz="2800" dirty="0"/>
              <a:t>2. Why was Hitler in prison when he wrote </a:t>
            </a:r>
            <a:r>
              <a:rPr lang="en-US" sz="2800" i="1" dirty="0"/>
              <a:t>Mein </a:t>
            </a:r>
            <a:r>
              <a:rPr lang="en-US" sz="2800" i="1" dirty="0" err="1"/>
              <a:t>Kampf</a:t>
            </a:r>
            <a:r>
              <a:rPr lang="en-US" sz="2800" i="1" dirty="0"/>
              <a:t>?</a:t>
            </a:r>
          </a:p>
          <a:p>
            <a:r>
              <a:rPr lang="en-US" sz="2800" dirty="0">
                <a:solidFill>
                  <a:srgbClr val="0070C0"/>
                </a:solidFill>
              </a:rPr>
              <a:t>What is a good way to deal with dangerous political troublemakers?</a:t>
            </a:r>
          </a:p>
          <a:p>
            <a:r>
              <a:rPr lang="en-US" sz="2800" dirty="0"/>
              <a:t>3. Why would it be important for historians studying this period to read </a:t>
            </a:r>
            <a:r>
              <a:rPr lang="en-US" sz="2800" i="1" dirty="0"/>
              <a:t>Mein </a:t>
            </a:r>
            <a:r>
              <a:rPr lang="en-US" sz="2800" i="1" dirty="0" err="1"/>
              <a:t>Kampf</a:t>
            </a:r>
            <a:r>
              <a:rPr lang="en-US" sz="2800" dirty="0"/>
              <a:t>?</a:t>
            </a:r>
          </a:p>
          <a:p>
            <a:r>
              <a:rPr lang="en-US" sz="2800" dirty="0">
                <a:solidFill>
                  <a:srgbClr val="0070C0"/>
                </a:solidFill>
              </a:rPr>
              <a:t>What is a primary source?</a:t>
            </a:r>
          </a:p>
          <a:p>
            <a:r>
              <a:rPr lang="en-US" sz="2800" dirty="0"/>
              <a:t>4. Who could Germans blame for Germany accepting the peace treaty?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463444080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5B1FD9-3BB6-4DA9-A089-3B68C2323D4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638A3B04-B0F3-4C12-A722-52B5CF6D97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47A963-53E0-44AF-AF13-963FE676C6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{CF75374A-1247-46FD-91C5-52B1B17C4C4F}tf33845126_win32</Template>
  <TotalTime>39</TotalTime>
  <Words>252</Words>
  <Application>Microsoft Office PowerPoint</Application>
  <PresentationFormat>Widescreen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Bookman Old Style</vt:lpstr>
      <vt:lpstr>Calibri</vt:lpstr>
      <vt:lpstr>Franklin Gothic Book</vt:lpstr>
      <vt:lpstr>1_RetrospectVTI</vt:lpstr>
      <vt:lpstr>Germany in the 1920’s</vt:lpstr>
      <vt:lpstr>End of an Empire</vt:lpstr>
      <vt:lpstr>Economic burdens</vt:lpstr>
      <vt:lpstr>Hitler – the early 1920’s</vt:lpstr>
      <vt:lpstr>Some key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Germany in the 1920’s</dc:title>
  <dc:creator>Johan Rich</dc:creator>
  <cp:lastModifiedBy>Johan Rich</cp:lastModifiedBy>
  <cp:revision>4</cp:revision>
  <dcterms:created xsi:type="dcterms:W3CDTF">2021-02-07T19:22:55Z</dcterms:created>
  <dcterms:modified xsi:type="dcterms:W3CDTF">2021-02-07T20:02:51Z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