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324" r:id="rId6"/>
    <p:sldId id="325" r:id="rId7"/>
    <p:sldId id="326" r:id="rId8"/>
    <p:sldId id="328" r:id="rId9"/>
    <p:sldId id="327" r:id="rId10"/>
    <p:sldId id="329" r:id="rId11"/>
    <p:sldId id="330" r:id="rId12"/>
    <p:sldId id="331" r:id="rId13"/>
    <p:sldId id="332" r:id="rId14"/>
    <p:sldId id="333" r:id="rId15"/>
    <p:sldId id="33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Climatology – m2 global air circulation– pressure and winds (unit 4)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© </a:t>
            </a:r>
            <a:r>
              <a:rPr lang="en-US" sz="1800" dirty="0" err="1">
                <a:solidFill>
                  <a:srgbClr val="FFFFFF">
                    <a:alpha val="75000"/>
                  </a:srgbClr>
                </a:solidFill>
              </a:rPr>
              <a:t>johan</a:t>
            </a:r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 rich 2021 geography grade 11</a:t>
            </a:r>
          </a:p>
        </p:txBody>
      </p:sp>
      <p:pic>
        <p:nvPicPr>
          <p:cNvPr id="1028" name="Picture 4" descr="Image result for wind and air circulation">
            <a:extLst>
              <a:ext uri="{FF2B5EF4-FFF2-40B4-BE49-F238E27FC236}">
                <a16:creationId xmlns:a16="http://schemas.microsoft.com/office/drawing/2014/main" id="{C2648BD9-97C8-4561-8AE4-1F86107E1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02" y="457199"/>
            <a:ext cx="7417349" cy="573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C22E1F2-3FB2-4B93-B735-18B353FE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Geostrophic flow</a:t>
            </a:r>
            <a:endParaRPr lang="en-ZA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5E352-3C74-4517-B7CD-F7C956899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Pressure gradient force (PGF) pulls air from high to low pressure (e.g. from poles to low pressure temperate zone</a:t>
            </a:r>
          </a:p>
          <a:p>
            <a:r>
              <a:rPr lang="en-US" sz="2800" dirty="0"/>
              <a:t>Coriolis force (CF) deflects moving air at right angles</a:t>
            </a:r>
          </a:p>
          <a:p>
            <a:r>
              <a:rPr lang="en-US" sz="2800" dirty="0"/>
              <a:t>Eventually the wind may move parallel to the isobars instead of across them then called </a:t>
            </a:r>
            <a:r>
              <a:rPr lang="en-US" sz="2800" dirty="0">
                <a:solidFill>
                  <a:srgbClr val="FF0000"/>
                </a:solidFill>
              </a:rPr>
              <a:t>geostrophic flow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This is unusual especially on land</a:t>
            </a:r>
            <a:endParaRPr lang="en-Z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298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0F3E-54BB-497A-A414-28F1DA11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Geostrophic flow</a:t>
            </a:r>
            <a:endParaRPr lang="en-ZA" sz="4000" dirty="0"/>
          </a:p>
        </p:txBody>
      </p:sp>
      <p:pic>
        <p:nvPicPr>
          <p:cNvPr id="2050" name="Picture 2" descr="Geostrophic flow results where the pressure gradient driving the flow... |  Download Scientific Diagram">
            <a:extLst>
              <a:ext uri="{FF2B5EF4-FFF2-40B4-BE49-F238E27FC236}">
                <a16:creationId xmlns:a16="http://schemas.microsoft.com/office/drawing/2014/main" id="{C35572E0-F99A-4DED-91B9-087AC2C42E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149" y="2120349"/>
            <a:ext cx="7275442" cy="429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278621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42B1-F7F2-4F1B-9F07-9F61E552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5340"/>
          </a:xfrm>
        </p:spPr>
        <p:txBody>
          <a:bodyPr>
            <a:normAutofit/>
          </a:bodyPr>
          <a:lstStyle/>
          <a:p>
            <a:r>
              <a:rPr lang="en-US" sz="4000" dirty="0"/>
              <a:t>Check your knowledge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EA64-E829-497A-A543-BE24669AE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6522"/>
            <a:ext cx="11029615" cy="49298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Is the illustration in the previous slide based on the northern or southern hemisphere? Give a reason for your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Why is air particularly suitable to allow for the transfer of heat and moisture around the globe? Name three reasons.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Define an </a:t>
            </a:r>
            <a:r>
              <a:rPr lang="en-US" sz="2800" i="1" dirty="0"/>
              <a:t>isobar</a:t>
            </a:r>
            <a:r>
              <a:rPr lang="en-US" sz="2800" dirty="0"/>
              <a:t> and explain what it means when isobars on a chart are spaced far apart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</a:t>
            </a:r>
            <a:r>
              <a:rPr lang="en-US" sz="2800" i="1" dirty="0"/>
              <a:t>pressure gradient force </a:t>
            </a:r>
            <a:r>
              <a:rPr lang="en-US" sz="2800" dirty="0"/>
              <a:t>and how does it play a role in the direction winds travel?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In what direction do prevailing winds between the Subtropical high pressure zone and the sub-polar low pressure zone move and why?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59162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5A86E-DC65-4279-BB0C-83EF3729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5340"/>
          </a:xfrm>
        </p:spPr>
        <p:txBody>
          <a:bodyPr/>
          <a:lstStyle/>
          <a:p>
            <a:r>
              <a:rPr lang="en-US" sz="4000" dirty="0"/>
              <a:t>Reviewing</a:t>
            </a:r>
            <a:r>
              <a:rPr lang="en-US" dirty="0"/>
              <a:t> </a:t>
            </a:r>
            <a:r>
              <a:rPr lang="en-US" sz="4000" dirty="0"/>
              <a:t>what you know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E3EA2-D634-4E8A-B9D9-B42ECDE6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97496"/>
            <a:ext cx="11029615" cy="447785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earth maintains </a:t>
            </a:r>
            <a:r>
              <a:rPr lang="en-US" sz="2800" dirty="0">
                <a:solidFill>
                  <a:srgbClr val="FF0000"/>
                </a:solidFill>
              </a:rPr>
              <a:t>an energy balance </a:t>
            </a:r>
            <a:r>
              <a:rPr lang="en-US" sz="2800" dirty="0">
                <a:solidFill>
                  <a:schemeClr val="tx1"/>
                </a:solidFill>
              </a:rPr>
              <a:t>although it is unequally heated because of latitude and the rotation around the sun.</a:t>
            </a:r>
          </a:p>
          <a:p>
            <a:r>
              <a:rPr lang="en-US" sz="2800" dirty="0">
                <a:solidFill>
                  <a:schemeClr val="tx1"/>
                </a:solidFill>
              </a:rPr>
              <a:t>Unequal heating is counteracted by the </a:t>
            </a:r>
            <a:r>
              <a:rPr lang="en-US" sz="2800" dirty="0">
                <a:solidFill>
                  <a:srgbClr val="FF0000"/>
                </a:solidFill>
              </a:rPr>
              <a:t>transfer of energy </a:t>
            </a:r>
            <a:r>
              <a:rPr lang="en-US" sz="2800" dirty="0">
                <a:solidFill>
                  <a:schemeClr val="tx1"/>
                </a:solidFill>
              </a:rPr>
              <a:t>from warm to cold areas and vice versa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This is partly done by means of </a:t>
            </a:r>
            <a:r>
              <a:rPr lang="en-US" sz="2800" dirty="0">
                <a:solidFill>
                  <a:srgbClr val="FF0000"/>
                </a:solidFill>
              </a:rPr>
              <a:t>ocean currents</a:t>
            </a:r>
          </a:p>
          <a:p>
            <a:r>
              <a:rPr lang="en-ZA" sz="2800" dirty="0">
                <a:solidFill>
                  <a:schemeClr val="tx1"/>
                </a:solidFill>
              </a:rPr>
              <a:t>Temperature differences affect the density of air and cause </a:t>
            </a:r>
            <a:r>
              <a:rPr lang="en-ZA" sz="2800" dirty="0">
                <a:solidFill>
                  <a:srgbClr val="FF0000"/>
                </a:solidFill>
              </a:rPr>
              <a:t>changes in air pressure</a:t>
            </a:r>
            <a:r>
              <a:rPr lang="en-ZA" sz="2800" dirty="0">
                <a:solidFill>
                  <a:schemeClr val="tx1"/>
                </a:solidFill>
              </a:rPr>
              <a:t>.</a:t>
            </a:r>
          </a:p>
          <a:p>
            <a:r>
              <a:rPr lang="en-ZA" sz="2800" dirty="0">
                <a:solidFill>
                  <a:schemeClr val="tx1"/>
                </a:solidFill>
              </a:rPr>
              <a:t>The earth has several pressure belts and </a:t>
            </a:r>
            <a:r>
              <a:rPr lang="en-ZA" sz="2800" dirty="0">
                <a:solidFill>
                  <a:srgbClr val="FF0000"/>
                </a:solidFill>
              </a:rPr>
              <a:t>global wind systems</a:t>
            </a:r>
          </a:p>
        </p:txBody>
      </p:sp>
    </p:spTree>
    <p:extLst>
      <p:ext uri="{BB962C8B-B14F-4D97-AF65-F5344CB8AC3E}">
        <p14:creationId xmlns:p14="http://schemas.microsoft.com/office/powerpoint/2010/main" val="21176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9591-7B0E-486D-87DD-77585A023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8592"/>
          </a:xfrm>
        </p:spPr>
        <p:txBody>
          <a:bodyPr>
            <a:normAutofit/>
          </a:bodyPr>
          <a:lstStyle/>
          <a:p>
            <a:r>
              <a:rPr lang="en-US" sz="4000" dirty="0"/>
              <a:t>What you will learn in this unit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72494-0C90-4D7F-86FE-DF6182DA4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967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When you have  completed this unit you will be able to: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State and explain 3 reasons why the atmosphere is able to transfer heat, energy, and moisture around the planet.</a:t>
            </a:r>
          </a:p>
          <a:p>
            <a:r>
              <a:rPr lang="en-US" sz="2800" dirty="0">
                <a:solidFill>
                  <a:schemeClr val="tx1"/>
                </a:solidFill>
              </a:rPr>
              <a:t>List and explain the factors that affect atmospheric pressure</a:t>
            </a:r>
          </a:p>
          <a:p>
            <a:r>
              <a:rPr lang="en-US" sz="2800" dirty="0">
                <a:solidFill>
                  <a:schemeClr val="tx1"/>
                </a:solidFill>
              </a:rPr>
              <a:t>Explain what a </a:t>
            </a:r>
            <a:r>
              <a:rPr lang="en-US" sz="2800" dirty="0">
                <a:solidFill>
                  <a:srgbClr val="FF0000"/>
                </a:solidFill>
              </a:rPr>
              <a:t>pressure gradient </a:t>
            </a:r>
            <a:r>
              <a:rPr lang="en-US" sz="2800" dirty="0">
                <a:solidFill>
                  <a:schemeClr val="tx1"/>
                </a:solidFill>
              </a:rPr>
              <a:t>is and how a </a:t>
            </a:r>
            <a:r>
              <a:rPr lang="en-US" sz="2800" dirty="0">
                <a:solidFill>
                  <a:srgbClr val="FF0000"/>
                </a:solidFill>
              </a:rPr>
              <a:t>pressure gradient force </a:t>
            </a:r>
            <a:r>
              <a:rPr lang="en-US" sz="2800" dirty="0">
                <a:solidFill>
                  <a:schemeClr val="tx1"/>
                </a:solidFill>
              </a:rPr>
              <a:t>operates and is portrayed.</a:t>
            </a:r>
          </a:p>
          <a:p>
            <a:r>
              <a:rPr lang="en-US" sz="2800" dirty="0">
                <a:solidFill>
                  <a:schemeClr val="tx1"/>
                </a:solidFill>
              </a:rPr>
              <a:t>Explain the </a:t>
            </a:r>
            <a:r>
              <a:rPr lang="en-US" sz="2800" dirty="0">
                <a:solidFill>
                  <a:srgbClr val="FF0000"/>
                </a:solidFill>
              </a:rPr>
              <a:t>Coriolis force</a:t>
            </a:r>
            <a:r>
              <a:rPr lang="en-US" sz="2800" dirty="0">
                <a:solidFill>
                  <a:schemeClr val="tx1"/>
                </a:solidFill>
              </a:rPr>
              <a:t> and show how it affects winds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Define and explain the effect of </a:t>
            </a:r>
            <a:r>
              <a:rPr lang="en-US" sz="2800" dirty="0">
                <a:solidFill>
                  <a:srgbClr val="FF0000"/>
                </a:solidFill>
              </a:rPr>
              <a:t>geostrophic flow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260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96EB-9C3C-4259-BDD5-0A99974A4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Why is the atmosphere able to transfer heat, energy and moisture around the planet?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A1F73-FA97-44A1-A0D9-C96B626B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atmosphere acts almost like a  global “bloodstream” because air has certain important properties: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Adaptability</a:t>
            </a:r>
            <a:r>
              <a:rPr lang="en-US" sz="2800" dirty="0"/>
              <a:t> – It can expand, condense, be compressed, rise or flow.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Mobility</a:t>
            </a:r>
            <a:r>
              <a:rPr lang="en-US" sz="2800" dirty="0"/>
              <a:t> – It is a gas and can move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Thermal capacity </a:t>
            </a:r>
            <a:r>
              <a:rPr lang="en-US" sz="2800" dirty="0"/>
              <a:t>– it can absorb or release heat and be heated or cooled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1293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845C4-0119-4DAA-9362-EC2F079C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isobars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573ECE-4DE7-4321-8013-501C6A0F26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A line drawn on a weather map connecting points of equal pressure is called an </a:t>
            </a:r>
            <a:r>
              <a:rPr lang="en-ZA" sz="28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isobar</a:t>
            </a:r>
            <a:r>
              <a:rPr lang="en-ZA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.</a:t>
            </a:r>
            <a:endParaRPr lang="en-ZA" sz="2800" dirty="0"/>
          </a:p>
        </p:txBody>
      </p:sp>
      <p:pic>
        <p:nvPicPr>
          <p:cNvPr id="2050" name="Picture 2" descr="isobars images - Google Search | Image, Chart, Line chart">
            <a:extLst>
              <a:ext uri="{FF2B5EF4-FFF2-40B4-BE49-F238E27FC236}">
                <a16:creationId xmlns:a16="http://schemas.microsoft.com/office/drawing/2014/main" id="{04D69754-EAF3-4E06-8318-9F10783712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" y="2014330"/>
            <a:ext cx="5022574" cy="411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29173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13E3-F65D-464D-A441-3F402906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Pressure gradient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A1B45-B8F5-4342-95B0-0A95EC28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2" y="2340864"/>
            <a:ext cx="11359016" cy="363448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Amount of change in air pressure between two points = </a:t>
            </a:r>
            <a:r>
              <a:rPr lang="en-US" sz="2800" dirty="0">
                <a:solidFill>
                  <a:srgbClr val="FF0000"/>
                </a:solidFill>
              </a:rPr>
              <a:t>pressure gradient</a:t>
            </a:r>
          </a:p>
          <a:p>
            <a:r>
              <a:rPr lang="en-US" sz="2800" dirty="0">
                <a:solidFill>
                  <a:schemeClr val="tx1"/>
                </a:solidFill>
              </a:rPr>
              <a:t>Rapid  change in pressure  = </a:t>
            </a:r>
            <a:r>
              <a:rPr lang="en-US" sz="2800" dirty="0">
                <a:solidFill>
                  <a:srgbClr val="FF0000"/>
                </a:solidFill>
              </a:rPr>
              <a:t>steep </a:t>
            </a:r>
            <a:r>
              <a:rPr lang="en-US" sz="2800" dirty="0">
                <a:solidFill>
                  <a:schemeClr val="tx1"/>
                </a:solidFill>
              </a:rPr>
              <a:t>pressure gradient = isobars </a:t>
            </a:r>
            <a:r>
              <a:rPr lang="en-US" sz="2800" dirty="0">
                <a:solidFill>
                  <a:srgbClr val="FF0000"/>
                </a:solidFill>
              </a:rPr>
              <a:t>close</a:t>
            </a:r>
            <a:r>
              <a:rPr lang="en-US" sz="2800" dirty="0">
                <a:solidFill>
                  <a:schemeClr val="tx1"/>
                </a:solidFill>
              </a:rPr>
              <a:t> together.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Steep pressure gradient = strong winds; gentle gradient = gentle winds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change from high to low pressure that causes air to move is called the </a:t>
            </a:r>
            <a:r>
              <a:rPr lang="en-US" sz="2800" dirty="0">
                <a:solidFill>
                  <a:srgbClr val="FF0000"/>
                </a:solidFill>
              </a:rPr>
              <a:t>pressure gradient force.</a:t>
            </a:r>
            <a:endParaRPr lang="en-Z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6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A6448-BCBE-411E-9E75-A5FD4E02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 experiment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538CA-8C8C-47CA-AE82-EB9EE4F2A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you sit on a rapidly moving merry-go-round and throw a tennis ball away from you or squirt a water pistol at people standing watching the merry-go-round what will happen?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The ball or stream of water will not fly straight out but will travel in a curved trajectory in relation to the ground. Why?</a:t>
            </a:r>
          </a:p>
          <a:p>
            <a:r>
              <a:rPr lang="en-US" sz="2800" dirty="0"/>
              <a:t>Because the origin (you) is rotating rapidly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0918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D4B1-9021-43C2-9F58-C3AF96A2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Coriolis force</a:t>
            </a:r>
            <a:endParaRPr lang="en-ZA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B5F72-E9DD-41DD-A9C6-173E87FB4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At the equator the earth has to move faster while rotating than at the poles to cover the greater distance</a:t>
            </a:r>
          </a:p>
          <a:p>
            <a:r>
              <a:rPr lang="en-US" sz="2800" dirty="0"/>
              <a:t>Winds move at the speed of the place they start</a:t>
            </a:r>
          </a:p>
          <a:p>
            <a:r>
              <a:rPr lang="en-US" sz="2800" dirty="0"/>
              <a:t>Thus winds in the northern hemisphere are deflected to the right and to the left in the southern hemisphere </a:t>
            </a:r>
          </a:p>
          <a:p>
            <a:r>
              <a:rPr lang="en-US" sz="2800" dirty="0"/>
              <a:t>This affects the direction of prevailing winds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522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A943F-5179-414F-B1F8-E3099C32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Coriolis force</a:t>
            </a:r>
            <a:endParaRPr lang="en-ZA" sz="4000" dirty="0"/>
          </a:p>
        </p:txBody>
      </p:sp>
      <p:pic>
        <p:nvPicPr>
          <p:cNvPr id="1026" name="Picture 2" descr="Geostrophic Wind: winds balanced by the Coriolis and Pressure Gradient  forces">
            <a:extLst>
              <a:ext uri="{FF2B5EF4-FFF2-40B4-BE49-F238E27FC236}">
                <a16:creationId xmlns:a16="http://schemas.microsoft.com/office/drawing/2014/main" id="{4D5DAF9B-15C7-416F-9333-435C2294E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8" y="2228003"/>
            <a:ext cx="5102085" cy="276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riolis Effect Winds | Atmospheric circulation, Weather unit, Oceanography">
            <a:extLst>
              <a:ext uri="{FF2B5EF4-FFF2-40B4-BE49-F238E27FC236}">
                <a16:creationId xmlns:a16="http://schemas.microsoft.com/office/drawing/2014/main" id="{778A61B9-BC9D-4CEE-AA0D-4B2932523B4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643" y="1815548"/>
            <a:ext cx="6400799" cy="470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12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{ECF4413A-28D8-4073-80A6-12C66FBD7316}tf67061901_win32</Template>
  <TotalTime>618</TotalTime>
  <Words>623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Climatology – m2 global air circulation– pressure and winds (unit 4)</vt:lpstr>
      <vt:lpstr>Reviewing what you know</vt:lpstr>
      <vt:lpstr>What you will learn in this unit</vt:lpstr>
      <vt:lpstr>Why is the atmosphere able to transfer heat, energy and moisture around the planet?</vt:lpstr>
      <vt:lpstr>isobars</vt:lpstr>
      <vt:lpstr>Pressure gradient</vt:lpstr>
      <vt:lpstr>An experiment</vt:lpstr>
      <vt:lpstr>Coriolis force</vt:lpstr>
      <vt:lpstr>Coriolis force</vt:lpstr>
      <vt:lpstr>Geostrophic flow</vt:lpstr>
      <vt:lpstr>Geostrophic flow</vt:lpstr>
      <vt:lpstr>Check your knowledge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Climatology - the earth’s energy balance</dc:title>
  <dc:creator>Johan Rich</dc:creator>
  <cp:lastModifiedBy>Johan Rich</cp:lastModifiedBy>
  <cp:revision>50</cp:revision>
  <dcterms:created xsi:type="dcterms:W3CDTF">2021-01-26T09:45:26Z</dcterms:created>
  <dcterms:modified xsi:type="dcterms:W3CDTF">2021-02-25T03:53:53Z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