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317" r:id="rId6"/>
    <p:sldId id="319" r:id="rId7"/>
    <p:sldId id="318" r:id="rId8"/>
    <p:sldId id="320" r:id="rId9"/>
    <p:sldId id="321" r:id="rId10"/>
    <p:sldId id="32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Climatology – m2 global air circulation– World pressure patterns (unit 3)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lnSpcReduction="10000"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© </a:t>
            </a:r>
            <a:r>
              <a:rPr lang="en-US" sz="1800" dirty="0" err="1">
                <a:solidFill>
                  <a:srgbClr val="FFFFFF">
                    <a:alpha val="75000"/>
                  </a:srgbClr>
                </a:solidFill>
              </a:rPr>
              <a:t>johan</a:t>
            </a:r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 rich 2021 geography grade 11</a:t>
            </a:r>
          </a:p>
        </p:txBody>
      </p:sp>
      <p:pic>
        <p:nvPicPr>
          <p:cNvPr id="1028" name="Picture 4" descr="Image result for wind and air circulation">
            <a:extLst>
              <a:ext uri="{FF2B5EF4-FFF2-40B4-BE49-F238E27FC236}">
                <a16:creationId xmlns:a16="http://schemas.microsoft.com/office/drawing/2014/main" id="{C2648BD9-97C8-4561-8AE4-1F86107E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2" y="457199"/>
            <a:ext cx="7417349" cy="57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D763-B806-462F-A49E-7CF9B4A7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HOW AIR MOVES – VERTICAL AND HORIZONTAL MOVEMENT</a:t>
            </a:r>
            <a:endParaRPr lang="en-ZA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34C4F-672A-4F6D-ADB3-F47AAE7C8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717991"/>
            <a:ext cx="5194767" cy="498761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When air sinks from upper atmosphere towards the surface  it warms and moves apart on the surface (divergence)</a:t>
            </a:r>
          </a:p>
          <a:p>
            <a:r>
              <a:rPr lang="en-US" sz="2800" dirty="0"/>
              <a:t>When air at the surface rises and cools aloft and also diverges while the lower pressure at the surface also causes air to flow inwards (convergence) </a:t>
            </a:r>
            <a:endParaRPr lang="en-ZA" sz="2800" dirty="0"/>
          </a:p>
        </p:txBody>
      </p:sp>
      <p:pic>
        <p:nvPicPr>
          <p:cNvPr id="2050" name="Picture 2" descr="Image result for HORIZONTAL AND VERTICAL AIR MOVEMENT">
            <a:extLst>
              <a:ext uri="{FF2B5EF4-FFF2-40B4-BE49-F238E27FC236}">
                <a16:creationId xmlns:a16="http://schemas.microsoft.com/office/drawing/2014/main" id="{59E416A8-7916-4045-9B82-31E4A0579A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0" y="1717991"/>
            <a:ext cx="5433392" cy="49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43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83F198-BFA7-44DE-BBCA-2586C61E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air pressure</a:t>
            </a:r>
            <a:endParaRPr lang="en-ZA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9A1ECF-E748-441A-90F5-825B89E7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78822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weight of all the air in the atmosphere pressing on the surface of the earth.</a:t>
            </a:r>
          </a:p>
          <a:p>
            <a:r>
              <a:rPr lang="en-US" sz="2800" dirty="0"/>
              <a:t>The amount of air molecules in a space (density)</a:t>
            </a:r>
          </a:p>
          <a:p>
            <a:r>
              <a:rPr lang="en-US" sz="2800" dirty="0"/>
              <a:t>The higher the altitude, the more the molecules spread out and the less dense.</a:t>
            </a:r>
          </a:p>
          <a:p>
            <a:r>
              <a:rPr lang="en-US" sz="2800" dirty="0"/>
              <a:t>The higher the temperature the more the molecules move and spread apart (the air </a:t>
            </a:r>
            <a:r>
              <a:rPr lang="en-US" sz="2800" dirty="0">
                <a:solidFill>
                  <a:srgbClr val="FF0000"/>
                </a:solidFill>
              </a:rPr>
              <a:t>expands</a:t>
            </a:r>
            <a:r>
              <a:rPr lang="en-US" sz="2800" dirty="0"/>
              <a:t>) leading to lower pressure</a:t>
            </a:r>
          </a:p>
          <a:p>
            <a:r>
              <a:rPr lang="en-US" sz="2800" dirty="0"/>
              <a:t>The colder the temperature the more the molecules move together (</a:t>
            </a:r>
            <a:r>
              <a:rPr lang="en-US" sz="2800" dirty="0">
                <a:solidFill>
                  <a:srgbClr val="FF0000"/>
                </a:solidFill>
              </a:rPr>
              <a:t>contracts</a:t>
            </a:r>
            <a:r>
              <a:rPr lang="en-US" sz="2800" dirty="0"/>
              <a:t>) and slow down causing a higher pressure 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7861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18F9-F73C-4C6D-A778-FD063AD9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7607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Link between air pressure and altitude</a:t>
            </a:r>
            <a:endParaRPr lang="en-ZA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254846-594C-4BE7-ABEA-05E6F028A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852" y="1378226"/>
            <a:ext cx="8706678" cy="53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5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E885C-901D-4032-B437-10DBC2E9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6281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principles of up and downward air movement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FA33-A890-4096-9D8A-B14FBB538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64974"/>
            <a:ext cx="11029615" cy="5493026"/>
          </a:xfrm>
        </p:spPr>
        <p:txBody>
          <a:bodyPr>
            <a:normAutofit/>
          </a:bodyPr>
          <a:lstStyle/>
          <a:p>
            <a:r>
              <a:rPr lang="en-US" sz="2800" dirty="0"/>
              <a:t>Air masses of different temperatures will not mix – colder, heavier air undercut warm air mases and force them upward</a:t>
            </a:r>
          </a:p>
          <a:p>
            <a:r>
              <a:rPr lang="en-US" sz="2800" dirty="0"/>
              <a:t>Cold air at top of troposphere is heavy and dense and sinks compressing the air below it.</a:t>
            </a:r>
          </a:p>
          <a:p>
            <a:r>
              <a:rPr lang="en-US" sz="2800" dirty="0"/>
              <a:t>Compressing air makes it warmer and denser</a:t>
            </a:r>
          </a:p>
          <a:p>
            <a:r>
              <a:rPr lang="en-US" sz="2800" dirty="0"/>
              <a:t>Sinking air warms (</a:t>
            </a:r>
            <a:r>
              <a:rPr lang="en-US" sz="2800" dirty="0">
                <a:solidFill>
                  <a:srgbClr val="FF0000"/>
                </a:solidFill>
              </a:rPr>
              <a:t>adiabatic warming) </a:t>
            </a:r>
            <a:r>
              <a:rPr lang="en-US" sz="2800" dirty="0">
                <a:solidFill>
                  <a:schemeClr val="tx1"/>
                </a:solidFill>
              </a:rPr>
              <a:t>rising air cools </a:t>
            </a:r>
            <a:r>
              <a:rPr lang="en-US" sz="2800" dirty="0">
                <a:solidFill>
                  <a:srgbClr val="FF0000"/>
                </a:solidFill>
              </a:rPr>
              <a:t>(katabatic cooling)</a:t>
            </a:r>
          </a:p>
          <a:p>
            <a:r>
              <a:rPr lang="en-US" sz="2800" dirty="0">
                <a:solidFill>
                  <a:schemeClr val="tx1"/>
                </a:solidFill>
              </a:rPr>
              <a:t>Sinking air = high pressure = stable conditions / rising air = </a:t>
            </a:r>
            <a:r>
              <a:rPr lang="en-US" sz="2800" dirty="0" err="1">
                <a:solidFill>
                  <a:schemeClr val="tx1"/>
                </a:solidFill>
              </a:rPr>
              <a:t>lpw</a:t>
            </a:r>
            <a:r>
              <a:rPr lang="en-US" sz="2800" dirty="0">
                <a:solidFill>
                  <a:schemeClr val="tx1"/>
                </a:solidFill>
              </a:rPr>
              <a:t> pressure = unstable conditions</a:t>
            </a:r>
            <a:endParaRPr lang="en-Z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0150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17B5-3F78-49B9-B190-6E6F338C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World pressure belts</a:t>
            </a:r>
            <a:endParaRPr lang="en-ZA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90556D-7A64-4BB7-B299-6EB1587E7D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3711" y="1717990"/>
            <a:ext cx="6478324" cy="501411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8F094-29F3-4F95-97ED-5F78B7BDC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2035" y="2228003"/>
            <a:ext cx="3778773" cy="2715058"/>
          </a:xfrm>
        </p:spPr>
        <p:txBody>
          <a:bodyPr>
            <a:normAutofit/>
          </a:bodyPr>
          <a:lstStyle/>
          <a:p>
            <a:r>
              <a:rPr lang="en-US" sz="2800" dirty="0"/>
              <a:t>The equatorial low pressure belt is also called the </a:t>
            </a:r>
            <a:r>
              <a:rPr lang="en-US" sz="2800" dirty="0">
                <a:solidFill>
                  <a:srgbClr val="FF0000"/>
                </a:solidFill>
              </a:rPr>
              <a:t>inter-tropical convergence zone (ITCZ)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65099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60AAD-4603-4AA2-A71D-0DD7C969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Tri-cellular circulation</a:t>
            </a:r>
            <a:endParaRPr lang="en-ZA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514B7F-8B26-47D5-8C8B-D914CA0B5B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66" y="1963155"/>
            <a:ext cx="6283517" cy="489484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0A23E5-AF13-4D40-A4BE-AB2BC16D15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4783" y="2279375"/>
            <a:ext cx="5433391" cy="40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6576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{ECF4413A-28D8-4073-80A6-12C66FBD7316}tf67061901_win32</Template>
  <TotalTime>531</TotalTime>
  <Words>276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Franklin Gothic Book</vt:lpstr>
      <vt:lpstr>Franklin Gothic Demi</vt:lpstr>
      <vt:lpstr>Gill Sans MT</vt:lpstr>
      <vt:lpstr>Wingdings 2</vt:lpstr>
      <vt:lpstr>DividendVTI</vt:lpstr>
      <vt:lpstr>Climatology – m2 global air circulation– World pressure patterns (unit 3)</vt:lpstr>
      <vt:lpstr>HOW AIR MOVES – VERTICAL AND HORIZONTAL MOVEMENT</vt:lpstr>
      <vt:lpstr>What is air pressure</vt:lpstr>
      <vt:lpstr>Link between air pressure and altitude</vt:lpstr>
      <vt:lpstr>principles of up and downward air movement</vt:lpstr>
      <vt:lpstr>World pressure belts</vt:lpstr>
      <vt:lpstr>Tri-cellular circulation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Climatology - the earth’s energy balance</dc:title>
  <dc:creator>Johan Rich</dc:creator>
  <cp:lastModifiedBy>Johan Rich</cp:lastModifiedBy>
  <cp:revision>38</cp:revision>
  <dcterms:created xsi:type="dcterms:W3CDTF">2021-01-26T09:45:26Z</dcterms:created>
  <dcterms:modified xsi:type="dcterms:W3CDTF">2021-02-25T03:08:38Z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