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305" r:id="rId6"/>
    <p:sldId id="304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Climatology – energy transfer – ocean currents and winds (unit 3)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lnSpcReduction="10000"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© </a:t>
            </a:r>
            <a:r>
              <a:rPr lang="en-US" sz="1800" dirty="0" err="1">
                <a:solidFill>
                  <a:srgbClr val="FFFFFF">
                    <a:alpha val="75000"/>
                  </a:srgbClr>
                </a:solidFill>
              </a:rPr>
              <a:t>johan</a:t>
            </a:r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 rich 2021 geography grade 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EBEA4-FA0B-448F-8DD3-4F7A778CA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02" y="479175"/>
            <a:ext cx="7666568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C5BD2-F9AE-4262-BECD-843B0681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Deep ocean currents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80D45-1EF0-4135-B759-390D2323A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Thermohaline circulation </a:t>
            </a:r>
            <a:r>
              <a:rPr lang="en-US" sz="2800" dirty="0"/>
              <a:t>(thermo = temperature; </a:t>
            </a:r>
            <a:r>
              <a:rPr lang="en-US" sz="2800" dirty="0" err="1"/>
              <a:t>haline</a:t>
            </a:r>
            <a:r>
              <a:rPr lang="en-US" sz="2800" dirty="0"/>
              <a:t> = saltiness)</a:t>
            </a:r>
          </a:p>
          <a:p>
            <a:r>
              <a:rPr lang="en-US" sz="2800" dirty="0"/>
              <a:t>Colder, saltier water is more dense and sinks downward</a:t>
            </a:r>
          </a:p>
          <a:p>
            <a:r>
              <a:rPr lang="en-US" sz="2800" dirty="0"/>
              <a:t>Warmer water moves in to replace it</a:t>
            </a:r>
          </a:p>
          <a:p>
            <a:r>
              <a:rPr lang="en-US" sz="2800" dirty="0"/>
              <a:t>Slow moving current </a:t>
            </a:r>
          </a:p>
          <a:p>
            <a:r>
              <a:rPr lang="en-US" sz="2800" dirty="0"/>
              <a:t>Cold water at about 4000m and warmer water at about 1000 m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0909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82ED-B621-4BB1-A13A-90D1B16E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Surface currents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E39C4-7428-4E52-963A-C5B053F0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Flow in upper 400m of water</a:t>
            </a:r>
          </a:p>
          <a:p>
            <a:r>
              <a:rPr lang="en-US" sz="2800" dirty="0"/>
              <a:t>Move in circular patterns called </a:t>
            </a:r>
            <a:r>
              <a:rPr lang="en-US" sz="2800" dirty="0">
                <a:solidFill>
                  <a:srgbClr val="FF0000"/>
                </a:solidFill>
              </a:rPr>
              <a:t>gyres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Move </a:t>
            </a:r>
            <a:r>
              <a:rPr lang="en-US" sz="2800" dirty="0">
                <a:solidFill>
                  <a:srgbClr val="FF0000"/>
                </a:solidFill>
              </a:rPr>
              <a:t>clockwise</a:t>
            </a:r>
            <a:r>
              <a:rPr lang="en-US" sz="2800" dirty="0">
                <a:solidFill>
                  <a:schemeClr val="tx1"/>
                </a:solidFill>
              </a:rPr>
              <a:t> in </a:t>
            </a:r>
            <a:r>
              <a:rPr lang="en-US" sz="2800" dirty="0">
                <a:solidFill>
                  <a:srgbClr val="FF0000"/>
                </a:solidFill>
              </a:rPr>
              <a:t>northern</a:t>
            </a:r>
            <a:r>
              <a:rPr lang="en-US" sz="2800" dirty="0">
                <a:solidFill>
                  <a:schemeClr val="tx1"/>
                </a:solidFill>
              </a:rPr>
              <a:t> hemisphere and </a:t>
            </a:r>
            <a:r>
              <a:rPr lang="en-US" sz="2800" dirty="0">
                <a:solidFill>
                  <a:srgbClr val="0070C0"/>
                </a:solidFill>
              </a:rPr>
              <a:t>anti-clockwise</a:t>
            </a:r>
            <a:r>
              <a:rPr lang="en-US" sz="2800" dirty="0">
                <a:solidFill>
                  <a:schemeClr val="tx1"/>
                </a:solidFill>
              </a:rPr>
              <a:t> in </a:t>
            </a:r>
            <a:r>
              <a:rPr lang="en-US" sz="2800" dirty="0">
                <a:solidFill>
                  <a:srgbClr val="0070C0"/>
                </a:solidFill>
              </a:rPr>
              <a:t>southern</a:t>
            </a:r>
            <a:r>
              <a:rPr lang="en-US" sz="2800" dirty="0">
                <a:solidFill>
                  <a:schemeClr val="tx1"/>
                </a:solidFill>
              </a:rPr>
              <a:t> hemisphere</a:t>
            </a:r>
            <a:endParaRPr lang="en-Z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3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1A13-5714-4B23-9964-2B73B72D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Main surface currents</a:t>
            </a:r>
            <a:endParaRPr lang="en-ZA" sz="4000" dirty="0"/>
          </a:p>
        </p:txBody>
      </p:sp>
      <p:pic>
        <p:nvPicPr>
          <p:cNvPr id="4098" name="Picture 2" descr="Image result for surface ocean currents on earth">
            <a:extLst>
              <a:ext uri="{FF2B5EF4-FFF2-40B4-BE49-F238E27FC236}">
                <a16:creationId xmlns:a16="http://schemas.microsoft.com/office/drawing/2014/main" id="{3E165277-D5BA-41AA-909D-B75C967696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" y="1890876"/>
            <a:ext cx="10257183" cy="496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283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ACFC-C1D0-461B-A1F9-73C97D41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Energy transfer by wind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82A64-A171-4376-B1B8-7815B2C7A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Winds move air horizontally across the earth’s surface carrying hot air from the tropics to the poles and cooler air from the poles to the tropics in a patter of global air circulation to be examined in the next unit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306748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82D11-9395-4C04-89CB-6B9A9352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questions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C2D03-96C3-45FB-AC9F-3CC2D97A1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4967124"/>
          </a:xfrm>
        </p:spPr>
        <p:txBody>
          <a:bodyPr>
            <a:normAutofit/>
          </a:bodyPr>
          <a:lstStyle/>
          <a:p>
            <a:r>
              <a:rPr lang="en-US" sz="2800" dirty="0"/>
              <a:t>1. How do the deep and surface ocean currents along South Africa’s west coast differ?</a:t>
            </a:r>
          </a:p>
          <a:p>
            <a:r>
              <a:rPr lang="en-US" sz="2800" dirty="0"/>
              <a:t>2. Name two currents that transfer warm water towards the poles</a:t>
            </a:r>
          </a:p>
          <a:p>
            <a:r>
              <a:rPr lang="en-US" sz="2800" dirty="0"/>
              <a:t>3 Why is the water at the equator warmer and colder farther away?</a:t>
            </a:r>
          </a:p>
          <a:p>
            <a:r>
              <a:rPr lang="en-US" sz="2800" dirty="0"/>
              <a:t>4. What would happen to temperatures at the equator and the poles if there were no currents?</a:t>
            </a:r>
          </a:p>
          <a:p>
            <a:r>
              <a:rPr lang="en-US" sz="2800" dirty="0"/>
              <a:t>5. What role does the salt content of sea water play in ocean currents</a:t>
            </a:r>
          </a:p>
          <a:p>
            <a:r>
              <a:rPr lang="en-US" sz="2800" dirty="0"/>
              <a:t>6. What do we call the type of circulation in deep ocean currents?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56687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29E52-4225-4465-BB17-BAEAD9A7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Earth’s energy balance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676B8-5E24-412B-8932-18A29C02F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Previous unit showed how incoming solar radiation and outgoing terrestrial radiation balance – the energy the earth receives and the energy it loses are balanced when taken over the whole of the earth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55761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70BD-D7D9-4634-A96C-194D126C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2306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earth’s energy budget is balanced</a:t>
            </a:r>
            <a:endParaRPr lang="en-ZA" sz="4000" dirty="0"/>
          </a:p>
        </p:txBody>
      </p:sp>
      <p:pic>
        <p:nvPicPr>
          <p:cNvPr id="1026" name="Picture 2" descr="Image result for energy balance for the earth">
            <a:extLst>
              <a:ext uri="{FF2B5EF4-FFF2-40B4-BE49-F238E27FC236}">
                <a16:creationId xmlns:a16="http://schemas.microsoft.com/office/drawing/2014/main" id="{895A6A5C-28BC-48C2-A279-6FAEBFCCDD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1219200"/>
            <a:ext cx="11029616" cy="54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66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1A1F4-5453-4E3D-9593-635AFC3C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Latitudinal imbalances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BBCC2-C39F-47FF-98F7-5E313FC7C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At different latitudes the amount of incoming radiation is not always equal to the amount of outgoing radiation leading to either a surplus or a deficit of heat energy at a particular point.</a:t>
            </a:r>
          </a:p>
          <a:p>
            <a:r>
              <a:rPr lang="en-US" sz="2800" dirty="0"/>
              <a:t>The equator has the largest surplus and the poles have the largest deficit.</a:t>
            </a:r>
          </a:p>
          <a:p>
            <a:r>
              <a:rPr lang="en-US" sz="2800" dirty="0"/>
              <a:t>The imbalance is offset by the transfer of some of the surplus energy at the equator to the areas of energy deficit at the poles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40207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182F1-CD05-4B85-926C-A9CC33CE3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2574"/>
          </a:xfrm>
        </p:spPr>
        <p:txBody>
          <a:bodyPr>
            <a:normAutofit/>
          </a:bodyPr>
          <a:lstStyle/>
          <a:p>
            <a:r>
              <a:rPr lang="en-US" sz="4000" dirty="0"/>
              <a:t>Latitudinal imbalance in energy</a:t>
            </a:r>
            <a:endParaRPr lang="en-ZA" sz="4000" dirty="0"/>
          </a:p>
        </p:txBody>
      </p:sp>
      <p:pic>
        <p:nvPicPr>
          <p:cNvPr id="2050" name="Picture 2" descr="Image result for latitudinal imblances in the earth's energy">
            <a:extLst>
              <a:ext uri="{FF2B5EF4-FFF2-40B4-BE49-F238E27FC236}">
                <a16:creationId xmlns:a16="http://schemas.microsoft.com/office/drawing/2014/main" id="{20832B12-73A7-4AAD-900A-B9929BCF6A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78" y="1404730"/>
            <a:ext cx="8004313" cy="545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9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9A2D2-35A9-4BBC-A6DD-7EA1B105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702156"/>
            <a:ext cx="11728173" cy="78208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How is energy transferred towards pole</a:t>
            </a:r>
            <a:r>
              <a:rPr lang="en-US" sz="4000" dirty="0"/>
              <a:t>s?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2FFA4-24EB-446A-84E1-48114B84F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Winds </a:t>
            </a:r>
            <a:r>
              <a:rPr lang="en-US" sz="2800" dirty="0">
                <a:solidFill>
                  <a:schemeClr val="tx1"/>
                </a:solidFill>
              </a:rPr>
              <a:t>move warm moist air to the poles from the tropics bringing heat energy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Ocean currents </a:t>
            </a:r>
            <a:r>
              <a:rPr lang="en-US" sz="2800" dirty="0">
                <a:solidFill>
                  <a:schemeClr val="tx1"/>
                </a:solidFill>
              </a:rPr>
              <a:t>carry warm water to colder places and colder water to warmer places</a:t>
            </a:r>
            <a:endParaRPr lang="en-Z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1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E3C8-79CE-44C0-91E8-D71AA9D30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is energy transfer important?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2F6DE-0070-4A38-B442-CD3DD7A39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warm currents did not move towards the poles what would happen to shipping and fishing around Europe and North America?</a:t>
            </a:r>
          </a:p>
          <a:p>
            <a:r>
              <a:rPr lang="en-US" sz="2800" dirty="0"/>
              <a:t>How would the earth’s population distribution be different if there was a more uneven balance of energy?</a:t>
            </a:r>
          </a:p>
          <a:p>
            <a:r>
              <a:rPr lang="en-US" sz="2800" dirty="0"/>
              <a:t>How would food production change?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11838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70476-39CC-4C1D-92F3-8067FF61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Energy transfer by ocean currents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12E67-3CFC-43AE-9005-046D6A7A5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Two types: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Deep ocean currents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Surface currents</a:t>
            </a:r>
            <a:endParaRPr lang="en-Z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9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C8C2-5FEC-44AF-8E0E-11565AFA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Deep ocean circulation</a:t>
            </a:r>
            <a:endParaRPr lang="en-ZA" sz="4000" dirty="0"/>
          </a:p>
        </p:txBody>
      </p:sp>
      <p:pic>
        <p:nvPicPr>
          <p:cNvPr id="3074" name="Picture 2" descr="Image result for deep ocean circulation diagram">
            <a:extLst>
              <a:ext uri="{FF2B5EF4-FFF2-40B4-BE49-F238E27FC236}">
                <a16:creationId xmlns:a16="http://schemas.microsoft.com/office/drawing/2014/main" id="{5EB9721A-353E-4669-A95C-E1FD53BA4F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1" y="2027583"/>
            <a:ext cx="10283687" cy="465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3470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{ECF4413A-28D8-4073-80A6-12C66FBD7316}tf67061901_win32</Template>
  <TotalTime>308</TotalTime>
  <Words>454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Franklin Gothic Book</vt:lpstr>
      <vt:lpstr>Franklin Gothic Demi</vt:lpstr>
      <vt:lpstr>Gill Sans MT</vt:lpstr>
      <vt:lpstr>Wingdings 2</vt:lpstr>
      <vt:lpstr>DividendVTI</vt:lpstr>
      <vt:lpstr>Climatology – energy transfer – ocean currents and winds (unit 3)</vt:lpstr>
      <vt:lpstr>Earth’s energy balance</vt:lpstr>
      <vt:lpstr>The earth’s energy budget is balanced</vt:lpstr>
      <vt:lpstr>Latitudinal imbalances</vt:lpstr>
      <vt:lpstr>Latitudinal imbalance in energy</vt:lpstr>
      <vt:lpstr>How is energy transferred towards poles?</vt:lpstr>
      <vt:lpstr>Why is energy transfer important?</vt:lpstr>
      <vt:lpstr>Energy transfer by ocean currents</vt:lpstr>
      <vt:lpstr>Deep ocean circulation</vt:lpstr>
      <vt:lpstr>Deep ocean currents</vt:lpstr>
      <vt:lpstr>Surface currents</vt:lpstr>
      <vt:lpstr>Main surface currents</vt:lpstr>
      <vt:lpstr>Energy transfer by wind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Climatology - the earth’s energy balance</dc:title>
  <dc:creator>Johan Rich</dc:creator>
  <cp:lastModifiedBy>Johan Rich</cp:lastModifiedBy>
  <cp:revision>26</cp:revision>
  <dcterms:created xsi:type="dcterms:W3CDTF">2021-01-26T09:45:26Z</dcterms:created>
  <dcterms:modified xsi:type="dcterms:W3CDTF">2021-02-15T04:39:02Z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