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89" r:id="rId6"/>
    <p:sldId id="290" r:id="rId7"/>
    <p:sldId id="296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7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1" autoAdjust="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8T09:39:44.314" idx="6">
    <p:pos x="4536" y="2420"/>
    <p:text>There are warm ocean currents on the east of continents.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8T10:49:49.400" idx="7">
    <p:pos x="4259" y="2238"/>
    <p:text>Latent heat is energy asored ad stored i water vapour during evaporation and released during condensation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9870" y="748146"/>
            <a:ext cx="3454869" cy="4531520"/>
          </a:xfrm>
        </p:spPr>
        <p:txBody>
          <a:bodyPr anchor="ctr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CLIMATE AND WEATHER 2 – TROPICAL cyclones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cap="none" dirty="0">
                <a:solidFill>
                  <a:schemeClr val="bg2">
                    <a:lumMod val="25000"/>
                  </a:schemeClr>
                </a:solidFill>
              </a:rPr>
              <a:t>Unit 1 – </a:t>
            </a:r>
            <a:r>
              <a:rPr lang="en-US" cap="none" dirty="0">
                <a:solidFill>
                  <a:schemeClr val="bg2">
                    <a:lumMod val="25000"/>
                  </a:schemeClr>
                </a:solidFill>
              </a:rPr>
              <a:t>Characteristics and location of tropical cyclones</a:t>
            </a:r>
            <a:r>
              <a:rPr lang="en-US" sz="3600" cap="none" dirty="0">
                <a:solidFill>
                  <a:schemeClr val="bg2">
                    <a:lumMod val="25000"/>
                  </a:schemeClr>
                </a:solidFill>
              </a:rPr>
              <a:t>  </a:t>
            </a: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205040"/>
            <a:ext cx="3202016" cy="1151810"/>
          </a:xfrm>
          <a:noFill/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 </a:t>
            </a:r>
          </a:p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©  j. rich 2020</a:t>
            </a:r>
          </a:p>
        </p:txBody>
      </p:sp>
      <p:pic>
        <p:nvPicPr>
          <p:cNvPr id="1026" name="Picture 2" descr="Understanding cyclones">
            <a:extLst>
              <a:ext uri="{FF2B5EF4-FFF2-40B4-BE49-F238E27FC236}">
                <a16:creationId xmlns:a16="http://schemas.microsoft.com/office/drawing/2014/main" id="{0C6C6B2A-E24A-4A01-955F-81D7D6DE0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02" y="457199"/>
            <a:ext cx="7502609" cy="589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86F9-3D18-462C-BDB2-405A11CE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Why warm sea surfaces help formation of tropical cyclones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4B8D-F212-4673-B976-01295275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Temperature above </a:t>
            </a:r>
            <a:r>
              <a:rPr lang="en-US" sz="2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en-US" sz="2800" baseline="30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dirty="0"/>
              <a:t> causes evaporation ad rapid rising of temperature.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Evaporation releases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latent heat energy </a:t>
            </a:r>
          </a:p>
          <a:p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Latent heat warms the air and causes it to rise causing a drop in pressure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in surface convergence and upper air divergence</a:t>
            </a:r>
            <a:endParaRPr lang="en-Z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8201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0D9E-E6CF-41DA-B639-460A4743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Role of the Coriolis force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4F948-1371-45D6-8A2A-7F23316CD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Coriolis force causes the wind to “curve” and hence produces the rotation around the low pressure zone </a:t>
            </a:r>
          </a:p>
          <a:p>
            <a:r>
              <a:rPr lang="en-US" sz="2800" dirty="0"/>
              <a:t>Coriolis force is weak around the equator so tropical cyclones do not occur between </a:t>
            </a:r>
            <a:r>
              <a:rPr lang="en-US" sz="2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baseline="30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5</a:t>
            </a:r>
            <a:r>
              <a:rPr lang="en-US" sz="2800" baseline="30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 or S.</a:t>
            </a:r>
          </a:p>
          <a:p>
            <a:endParaRPr lang="en-Z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605353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75BB-FFDF-423B-B815-C3510AED3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Upper air divergence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511C7-C51B-4EEA-854B-FD17A7BBD2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Warm air rises causing low pressure</a:t>
            </a:r>
          </a:p>
          <a:p>
            <a:r>
              <a:rPr lang="en-US" sz="2800" dirty="0"/>
              <a:t>Cooler air flows in to the low pressure zone (Surface convergence) but gets warmed up there</a:t>
            </a:r>
          </a:p>
          <a:p>
            <a:r>
              <a:rPr lang="en-US" sz="2800" dirty="0"/>
              <a:t>Hot air cools at high altitude and moves away (divergence)</a:t>
            </a:r>
          </a:p>
          <a:p>
            <a:r>
              <a:rPr lang="en-US" sz="2800" dirty="0"/>
              <a:t>This draws up more of the warmed air from below</a:t>
            </a:r>
            <a:endParaRPr lang="en-ZA" sz="2800" dirty="0"/>
          </a:p>
        </p:txBody>
      </p:sp>
      <p:pic>
        <p:nvPicPr>
          <p:cNvPr id="3074" name="Picture 2" descr="Image result for tropical cyclones  + upper air divergence">
            <a:extLst>
              <a:ext uri="{FF2B5EF4-FFF2-40B4-BE49-F238E27FC236}">
                <a16:creationId xmlns:a16="http://schemas.microsoft.com/office/drawing/2014/main" id="{650AE64D-61CC-4C66-9A0F-3B45622AF31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859" y="2228004"/>
            <a:ext cx="5299947" cy="39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2797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9D0F65-599A-4582-8B4A-26FADCD13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6880"/>
          </a:xfrm>
        </p:spPr>
        <p:txBody>
          <a:bodyPr>
            <a:normAutofit/>
          </a:bodyPr>
          <a:lstStyle/>
          <a:p>
            <a:r>
              <a:rPr lang="en-US" sz="4000" dirty="0"/>
              <a:t>Check my learning</a:t>
            </a:r>
            <a:endParaRPr lang="en-ZA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3213E-8F21-4367-B26C-A2474A4D8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69036"/>
            <a:ext cx="11029615" cy="538896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Tropical cyclones are systems of wind rotating around (high pressure cells / low pressure cells / tropical easterly winds)</a:t>
            </a:r>
          </a:p>
          <a:p>
            <a:pPr lvl="3"/>
            <a:r>
              <a:rPr lang="en-US" sz="2200" dirty="0"/>
              <a:t>Low pressure cells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They are (larger / smaller/ similar in size to) mid-latitude cyclones</a:t>
            </a:r>
          </a:p>
          <a:p>
            <a:pPr lvl="3"/>
            <a:r>
              <a:rPr lang="en-US" sz="2200" dirty="0"/>
              <a:t>Smaller</a:t>
            </a:r>
          </a:p>
          <a:p>
            <a:pPr>
              <a:lnSpc>
                <a:spcPct val="100000"/>
              </a:lnSpc>
            </a:pPr>
            <a:r>
              <a:rPr lang="en-ZA" sz="2800" dirty="0"/>
              <a:t>They travel (at about the same speed as/ faster than / slower than) mid-latitude cyclones</a:t>
            </a:r>
          </a:p>
          <a:p>
            <a:pPr lvl="4"/>
            <a:r>
              <a:rPr lang="en-ZA" sz="2200" dirty="0"/>
              <a:t>Slower than</a:t>
            </a:r>
          </a:p>
          <a:p>
            <a:pPr>
              <a:lnSpc>
                <a:spcPct val="100000"/>
              </a:lnSpc>
            </a:pPr>
            <a:r>
              <a:rPr lang="en-ZA" sz="2800" dirty="0"/>
              <a:t>The pressure at the centre is usually around (996 </a:t>
            </a:r>
            <a:r>
              <a:rPr lang="en-ZA" sz="2800" dirty="0" err="1"/>
              <a:t>hPa</a:t>
            </a:r>
            <a:r>
              <a:rPr lang="en-ZA" sz="2800" dirty="0"/>
              <a:t> / 960 </a:t>
            </a:r>
            <a:r>
              <a:rPr lang="en-ZA" sz="2800" dirty="0" err="1"/>
              <a:t>hPa</a:t>
            </a:r>
            <a:r>
              <a:rPr lang="en-ZA" sz="2800" dirty="0"/>
              <a:t> / 1060 </a:t>
            </a:r>
            <a:r>
              <a:rPr lang="en-ZA" sz="2800" dirty="0" err="1"/>
              <a:t>hPa</a:t>
            </a:r>
            <a:r>
              <a:rPr lang="en-ZA" sz="2800" dirty="0"/>
              <a:t>)</a:t>
            </a:r>
          </a:p>
          <a:p>
            <a:pPr lvl="4"/>
            <a:r>
              <a:rPr lang="en-ZA" sz="2200" dirty="0"/>
              <a:t>960 </a:t>
            </a:r>
            <a:r>
              <a:rPr lang="en-ZA" sz="2200" dirty="0" err="1"/>
              <a:t>hPa</a:t>
            </a:r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85854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7573D-7EBA-4731-A113-7F42EDA4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6194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CHECK MY LEARNING (2)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4254-9364-49D7-85BA-192A0A1E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64105"/>
            <a:ext cx="11029615" cy="549389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Why do tropical cyclones move in a westward direction?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Driven by tropical easterly winds</a:t>
            </a:r>
          </a:p>
          <a:p>
            <a:r>
              <a:rPr lang="en-US" sz="2800" dirty="0"/>
              <a:t>Why do they form over the sea?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Evaporation of water drives up temperature and lowers pressure</a:t>
            </a:r>
          </a:p>
          <a:p>
            <a:r>
              <a:rPr lang="en-US" sz="2800" dirty="0"/>
              <a:t>What happens to them once they reach land?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They dissipate</a:t>
            </a:r>
          </a:p>
          <a:p>
            <a:r>
              <a:rPr lang="en-US" sz="2800" dirty="0"/>
              <a:t>Why do they tend to form on the eastern side of continents?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There are warm ocean currents there</a:t>
            </a:r>
          </a:p>
          <a:p>
            <a:r>
              <a:rPr lang="en-US" sz="2800" dirty="0"/>
              <a:t>What role does evaporation of sea water play in the formation of tropical cyclones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Absorbs latent heat and raises temperature</a:t>
            </a:r>
          </a:p>
          <a:p>
            <a:r>
              <a:rPr lang="en-US" sz="2800" dirty="0"/>
              <a:t>Why do they not usually occur in the South Atlantic Ocean?</a:t>
            </a:r>
          </a:p>
          <a:p>
            <a:pPr lvl="3"/>
            <a:r>
              <a:rPr lang="en-US" sz="2200" dirty="0">
                <a:solidFill>
                  <a:srgbClr val="FF0000"/>
                </a:solidFill>
              </a:rPr>
              <a:t>The sea water is usually too cold</a:t>
            </a:r>
          </a:p>
          <a:p>
            <a:pPr lvl="1"/>
            <a:endParaRPr lang="en-ZA" sz="2500" dirty="0"/>
          </a:p>
        </p:txBody>
      </p:sp>
    </p:spTree>
    <p:extLst>
      <p:ext uri="{BB962C8B-B14F-4D97-AF65-F5344CB8AC3E}">
        <p14:creationId xmlns:p14="http://schemas.microsoft.com/office/powerpoint/2010/main" val="162220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9D9D-7D91-41BB-A32D-02A4965C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Check my learning (3)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971E0-ED55-4017-94F5-7B3065DE2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429977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What are tropical cyclones called around China and Japan?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Typhoons</a:t>
            </a:r>
          </a:p>
          <a:p>
            <a:r>
              <a:rPr lang="en-US" sz="2800" dirty="0"/>
              <a:t>Earlier this month tropical cyclone Eloise struck Mozambique and Natal. How may tropical cyclones had their been this year in the South Indian Ocean by that time?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Four before Eloise</a:t>
            </a:r>
          </a:p>
          <a:p>
            <a:r>
              <a:rPr lang="en-US" sz="2800" dirty="0"/>
              <a:t>When is the Caribbean and southern USA most likely to experience hurricanes?</a:t>
            </a:r>
          </a:p>
          <a:p>
            <a:pPr lvl="2"/>
            <a:r>
              <a:rPr lang="en-ZA" sz="2400" dirty="0">
                <a:solidFill>
                  <a:srgbClr val="FF0000"/>
                </a:solidFill>
              </a:rPr>
              <a:t>August  - October</a:t>
            </a:r>
          </a:p>
        </p:txBody>
      </p:sp>
    </p:spTree>
    <p:extLst>
      <p:ext uri="{BB962C8B-B14F-4D97-AF65-F5344CB8AC3E}">
        <p14:creationId xmlns:p14="http://schemas.microsoft.com/office/powerpoint/2010/main" val="240050125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716D9D-EBFB-4808-A80C-E1D11229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REVIEW – WHAT YOU HAVE ALREADY LEARNED</a:t>
            </a:r>
            <a:endParaRPr lang="en-ZA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F948B1-6752-4107-A586-B03AC1C4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60754"/>
            <a:ext cx="11029615" cy="363448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Cyclones are weather systems that revolve around a low pressure cell and produce high winds and heavy rains. Air converges (rushes into) the low pressure cell, rises, and diverges in the upper air.</a:t>
            </a:r>
          </a:p>
          <a:p>
            <a:r>
              <a:rPr lang="en-US" sz="2400" dirty="0"/>
              <a:t> Mid-latitude cyclones occur when warm tropical air meets cold polar air causing low pressure cells to form. They last about a week and travel great distances very rapidly.</a:t>
            </a:r>
          </a:p>
          <a:p>
            <a:r>
              <a:rPr lang="en-US" sz="2400" dirty="0"/>
              <a:t>The life-cycle of mid-latitude cyclones goes through five distinct stages related to the interaction between warm and cold air masses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B53C6-6A00-4D76-A1AF-AC34FB177032}"/>
              </a:ext>
            </a:extLst>
          </p:cNvPr>
          <p:cNvSpPr txBox="1"/>
          <p:nvPr/>
        </p:nvSpPr>
        <p:spPr>
          <a:xfrm>
            <a:off x="10474036" y="568182"/>
            <a:ext cx="113677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52683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79D5-B753-4E1A-A548-D95DEE81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32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Overview – what you will learn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0B8E6-EA93-40DC-87C0-5AB23475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03513"/>
            <a:ext cx="11029615" cy="51297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After you have finished this unit you should be able to:</a:t>
            </a:r>
          </a:p>
          <a:p>
            <a:r>
              <a:rPr lang="en-US" sz="2800" b="1" dirty="0"/>
              <a:t>Describe and explain </a:t>
            </a:r>
            <a:r>
              <a:rPr lang="en-US" sz="2800" dirty="0"/>
              <a:t>the 7 characteristic features of tropical cyclones</a:t>
            </a:r>
          </a:p>
          <a:p>
            <a:r>
              <a:rPr lang="en-US" sz="2800" b="1" dirty="0"/>
              <a:t>Distinguish the differences </a:t>
            </a:r>
            <a:r>
              <a:rPr lang="en-US" sz="2800" dirty="0"/>
              <a:t>between tropical cyclones ad mid-latitude cyclones</a:t>
            </a:r>
          </a:p>
          <a:p>
            <a:r>
              <a:rPr lang="en-US" sz="2800" b="1" dirty="0"/>
              <a:t>Identify on a map </a:t>
            </a:r>
            <a:r>
              <a:rPr lang="en-US" sz="2800" dirty="0"/>
              <a:t> the areas where tropical cyclones occur and </a:t>
            </a:r>
            <a:r>
              <a:rPr lang="en-US" sz="2800" b="1" dirty="0"/>
              <a:t>explain why </a:t>
            </a:r>
            <a:r>
              <a:rPr lang="en-US" sz="2800" dirty="0"/>
              <a:t>they occur there.</a:t>
            </a:r>
          </a:p>
          <a:p>
            <a:r>
              <a:rPr lang="en-US" sz="2800" b="1" dirty="0"/>
              <a:t>Describe and explain  </a:t>
            </a:r>
            <a:r>
              <a:rPr lang="en-US" sz="2800" dirty="0"/>
              <a:t>3 critical factors that are needed  for tropical cyclones to form.</a:t>
            </a:r>
          </a:p>
          <a:p>
            <a:r>
              <a:rPr lang="en-US" sz="2800" b="1" dirty="0"/>
              <a:t>List  </a:t>
            </a:r>
            <a:r>
              <a:rPr lang="en-US" sz="2800" dirty="0"/>
              <a:t>the names used for tropical cyclones in different parts of the world</a:t>
            </a:r>
          </a:p>
          <a:p>
            <a:r>
              <a:rPr lang="en-US" sz="2800" b="1" dirty="0"/>
              <a:t>Define and explain </a:t>
            </a:r>
            <a:r>
              <a:rPr lang="en-US" sz="2800" dirty="0"/>
              <a:t>the concept </a:t>
            </a:r>
            <a:r>
              <a:rPr lang="en-US" sz="2800" dirty="0">
                <a:solidFill>
                  <a:srgbClr val="0070C0"/>
                </a:solidFill>
              </a:rPr>
              <a:t>latent heat</a:t>
            </a:r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946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DB8C-5BAA-49B6-9A44-B4EC7FEDF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distinctive characteristics of tropical cyclones</a:t>
            </a:r>
            <a:endParaRPr lang="en-ZA" sz="4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87D983A-AE28-41C5-9442-8C297C738B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725955"/>
              </p:ext>
            </p:extLst>
          </p:nvPr>
        </p:nvGraphicFramePr>
        <p:xfrm>
          <a:off x="581025" y="1325217"/>
          <a:ext cx="11029950" cy="539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188">
                  <a:extLst>
                    <a:ext uri="{9D8B030D-6E8A-4147-A177-3AD203B41FA5}">
                      <a16:colId xmlns:a16="http://schemas.microsoft.com/office/drawing/2014/main" val="756535368"/>
                    </a:ext>
                  </a:extLst>
                </a:gridCol>
                <a:gridCol w="7624762">
                  <a:extLst>
                    <a:ext uri="{9D8B030D-6E8A-4147-A177-3AD203B41FA5}">
                      <a16:colId xmlns:a16="http://schemas.microsoft.com/office/drawing/2014/main" val="1471462317"/>
                    </a:ext>
                  </a:extLst>
                </a:gridCol>
              </a:tblGrid>
              <a:tr h="50140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448930"/>
                  </a:ext>
                </a:extLst>
              </a:tr>
              <a:tr h="1112715">
                <a:tc>
                  <a:txBody>
                    <a:bodyPr/>
                    <a:lstStyle/>
                    <a:p>
                      <a:r>
                        <a:rPr lang="en-US" sz="2400" dirty="0"/>
                        <a:t>How do they happen?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Develop in a warm, moist air mass. Not associated with fronts.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230975"/>
                  </a:ext>
                </a:extLst>
              </a:tr>
              <a:tr h="849555">
                <a:tc>
                  <a:txBody>
                    <a:bodyPr/>
                    <a:lstStyle/>
                    <a:p>
                      <a:r>
                        <a:rPr lang="en-US" sz="2400" dirty="0"/>
                        <a:t>How much (pressure)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Very low </a:t>
                      </a:r>
                      <a:r>
                        <a:rPr lang="en-US" sz="2400" dirty="0"/>
                        <a:t>pressure at </a:t>
                      </a:r>
                      <a:r>
                        <a:rPr lang="en-US" sz="2400" dirty="0" err="1"/>
                        <a:t>centre</a:t>
                      </a:r>
                      <a:r>
                        <a:rPr lang="en-US" sz="2400" dirty="0"/>
                        <a:t> (around 960 </a:t>
                      </a:r>
                      <a:r>
                        <a:rPr lang="en-US" sz="2400" dirty="0" err="1"/>
                        <a:t>hPa</a:t>
                      </a:r>
                      <a:r>
                        <a:rPr lang="en-US" sz="2400" dirty="0"/>
                        <a:t> and sometimes as low as 870 </a:t>
                      </a:r>
                      <a:r>
                        <a:rPr lang="en-US" sz="2400" dirty="0" err="1"/>
                        <a:t>hPa</a:t>
                      </a:r>
                      <a:r>
                        <a:rPr lang="en-US" sz="2400" dirty="0"/>
                        <a:t>)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72074"/>
                  </a:ext>
                </a:extLst>
              </a:tr>
              <a:tr h="849555">
                <a:tc>
                  <a:txBody>
                    <a:bodyPr/>
                    <a:lstStyle/>
                    <a:p>
                      <a:r>
                        <a:rPr lang="en-US" sz="2400" dirty="0"/>
                        <a:t>How big?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Diameter of about 600-1000 km (Smaller than mid-latitude cyclones)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79494"/>
                  </a:ext>
                </a:extLst>
              </a:tr>
              <a:tr h="849555">
                <a:tc>
                  <a:txBody>
                    <a:bodyPr/>
                    <a:lstStyle/>
                    <a:p>
                      <a:r>
                        <a:rPr lang="en-US" sz="2400" dirty="0"/>
                        <a:t>How fast?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Travel at about 10-20 km/h  (around 200 km / day) in a westward direction (slower than MLC)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362793"/>
                  </a:ext>
                </a:extLst>
              </a:tr>
              <a:tr h="618176">
                <a:tc>
                  <a:txBody>
                    <a:bodyPr/>
                    <a:lstStyle/>
                    <a:p>
                      <a:r>
                        <a:rPr lang="en-US" sz="2400" dirty="0"/>
                        <a:t>How long do they last?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About 7 days and less if they reach land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862787"/>
                  </a:ext>
                </a:extLst>
              </a:tr>
              <a:tr h="618176">
                <a:tc>
                  <a:txBody>
                    <a:bodyPr/>
                    <a:lstStyle/>
                    <a:p>
                      <a:r>
                        <a:rPr lang="en-US" sz="2400" dirty="0"/>
                        <a:t>What shape?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Isobars are almost circular around </a:t>
                      </a:r>
                      <a:r>
                        <a:rPr lang="en-US" sz="2400" dirty="0" err="1"/>
                        <a:t>centre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60278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0149BCD-3DE9-4132-9230-5888D6A8A2B5}"/>
              </a:ext>
            </a:extLst>
          </p:cNvPr>
          <p:cNvSpPr txBox="1"/>
          <p:nvPr/>
        </p:nvSpPr>
        <p:spPr>
          <a:xfrm>
            <a:off x="10668001" y="1142627"/>
            <a:ext cx="108065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2 minutes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105072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2B001-BE49-4893-A078-74C40E2E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Characteristic appearance of tropical cyclones</a:t>
            </a:r>
            <a:endParaRPr lang="en-ZA" sz="4000" dirty="0"/>
          </a:p>
        </p:txBody>
      </p:sp>
      <p:pic>
        <p:nvPicPr>
          <p:cNvPr id="1026" name="Picture 2" descr="Image result for Tropical cyclones">
            <a:extLst>
              <a:ext uri="{FF2B5EF4-FFF2-40B4-BE49-F238E27FC236}">
                <a16:creationId xmlns:a16="http://schemas.microsoft.com/office/drawing/2014/main" id="{E7A19BCE-B6AF-4843-8759-D12143AA89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436" y="1768839"/>
            <a:ext cx="7704944" cy="496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75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1957-CF6B-4884-BDFD-C8ED1F54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Where tropical cyclones occur</a:t>
            </a:r>
            <a:endParaRPr lang="en-ZA" sz="4000" dirty="0"/>
          </a:p>
        </p:txBody>
      </p:sp>
      <p:pic>
        <p:nvPicPr>
          <p:cNvPr id="2050" name="Picture 2" descr="Image result for location of tropical cyclones">
            <a:extLst>
              <a:ext uri="{FF2B5EF4-FFF2-40B4-BE49-F238E27FC236}">
                <a16:creationId xmlns:a16="http://schemas.microsoft.com/office/drawing/2014/main" id="{84ADF4B5-8A3C-4082-8460-D6781FD787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849" y="1890876"/>
            <a:ext cx="9039069" cy="496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023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8B9C6-408D-4FFC-81B4-9FF19E0E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Where tropical cyclones form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C42F-6555-4CE6-8DCF-CD4D62A9E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</a:t>
            </a:r>
            <a:r>
              <a:rPr lang="en-US" sz="2800" dirty="0">
                <a:solidFill>
                  <a:srgbClr val="FF0000"/>
                </a:solidFill>
              </a:rPr>
              <a:t>tropical latitudes  </a:t>
            </a:r>
            <a:r>
              <a:rPr lang="en-US" sz="2800" dirty="0">
                <a:solidFill>
                  <a:schemeClr val="tx1"/>
                </a:solidFill>
              </a:rPr>
              <a:t>(between 5 deg and 20 deg S and N)</a:t>
            </a:r>
          </a:p>
          <a:p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sz="2800" dirty="0"/>
              <a:t>riven by </a:t>
            </a:r>
            <a:r>
              <a:rPr lang="en-US" sz="2800" dirty="0">
                <a:solidFill>
                  <a:srgbClr val="FF0000"/>
                </a:solidFill>
              </a:rPr>
              <a:t>tropical easterly winds</a:t>
            </a:r>
          </a:p>
          <a:p>
            <a:r>
              <a:rPr lang="en-US" sz="2800" dirty="0">
                <a:solidFill>
                  <a:schemeClr val="tx1"/>
                </a:solidFill>
              </a:rPr>
              <a:t>Form over </a:t>
            </a:r>
            <a:r>
              <a:rPr lang="en-US" sz="2800" dirty="0">
                <a:solidFill>
                  <a:srgbClr val="FF0000"/>
                </a:solidFill>
              </a:rPr>
              <a:t>warm oceans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Form on eastern side of continents (why?)</a:t>
            </a:r>
          </a:p>
          <a:p>
            <a:r>
              <a:rPr lang="en-US" sz="2800" dirty="0">
                <a:solidFill>
                  <a:schemeClr val="tx1"/>
                </a:solidFill>
              </a:rPr>
              <a:t>Move </a:t>
            </a:r>
            <a:r>
              <a:rPr lang="en-US" sz="2800" dirty="0">
                <a:solidFill>
                  <a:srgbClr val="FF0000"/>
                </a:solidFill>
              </a:rPr>
              <a:t>east to west </a:t>
            </a:r>
            <a:r>
              <a:rPr lang="en-US" sz="2800" dirty="0">
                <a:solidFill>
                  <a:schemeClr val="tx1"/>
                </a:solidFill>
              </a:rPr>
              <a:t>but later veer towards poles steered  by high pressure sub-tropical cells</a:t>
            </a:r>
          </a:p>
          <a:p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90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C733-EC70-43C7-9AF8-5B88540E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Naming of tropical cyclones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188A-DAA3-4133-A005-64D4F6372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Officially named once wind speeds reach </a:t>
            </a:r>
            <a:r>
              <a:rPr lang="en-US" sz="2800" dirty="0">
                <a:solidFill>
                  <a:srgbClr val="FF0000"/>
                </a:solidFill>
              </a:rPr>
              <a:t>65 km/h.</a:t>
            </a:r>
          </a:p>
          <a:p>
            <a:r>
              <a:rPr lang="en-US" sz="2800" dirty="0">
                <a:solidFill>
                  <a:schemeClr val="tx1"/>
                </a:solidFill>
              </a:rPr>
              <a:t>Named in </a:t>
            </a:r>
            <a:r>
              <a:rPr lang="en-US" sz="2800" dirty="0">
                <a:solidFill>
                  <a:srgbClr val="FF0000"/>
                </a:solidFill>
              </a:rPr>
              <a:t>alphabetical</a:t>
            </a:r>
            <a:r>
              <a:rPr lang="en-US" sz="2800" dirty="0">
                <a:solidFill>
                  <a:schemeClr val="tx1"/>
                </a:solidFill>
              </a:rPr>
              <a:t> order alternating male and  female</a:t>
            </a:r>
          </a:p>
          <a:p>
            <a:r>
              <a:rPr lang="en-US" sz="2800" dirty="0">
                <a:solidFill>
                  <a:schemeClr val="tx1"/>
                </a:solidFill>
              </a:rPr>
              <a:t>Regional terms: East Asia – Typhoons</a:t>
            </a:r>
          </a:p>
          <a:p>
            <a:pPr marL="2571400" lvl="8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Indian Ocean – Cyclones</a:t>
            </a:r>
          </a:p>
          <a:p>
            <a:pPr marL="2571400" lvl="8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Americas and Caribbean – Hurricanes</a:t>
            </a:r>
          </a:p>
          <a:p>
            <a:pPr marL="2571400" lvl="8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Australia – Willy-willies</a:t>
            </a:r>
            <a:endParaRPr lang="en-Z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47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1FEAE-0A8C-44E6-8504-C6FE1FFE7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Factors needed to form a tropical cyclone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B00D8-1E65-404B-A3DF-58F1621C5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Warm sea surface</a:t>
            </a:r>
          </a:p>
          <a:p>
            <a:r>
              <a:rPr lang="en-US" sz="2800" dirty="0"/>
              <a:t>Coriolis force</a:t>
            </a:r>
          </a:p>
          <a:p>
            <a:r>
              <a:rPr lang="en-US" sz="2800" dirty="0"/>
              <a:t>Upper air divergence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6119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{8939D534-246F-4A62-9731-47609A4F611F}tf67061901_win32</Template>
  <TotalTime>2797</TotalTime>
  <Words>840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Franklin Gothic Book</vt:lpstr>
      <vt:lpstr>Franklin Gothic Demi</vt:lpstr>
      <vt:lpstr>Gill Sans MT</vt:lpstr>
      <vt:lpstr>Wingdings 2</vt:lpstr>
      <vt:lpstr>DividendVTI</vt:lpstr>
      <vt:lpstr>CLIMATE AND WEATHER 2 – TROPICAL cyclones  Unit 1 – Characteristics and location of tropical cyclones  </vt:lpstr>
      <vt:lpstr>REVIEW – WHAT YOU HAVE ALREADY LEARNED</vt:lpstr>
      <vt:lpstr>Overview – what you will learn</vt:lpstr>
      <vt:lpstr>distinctive characteristics of tropical cyclones</vt:lpstr>
      <vt:lpstr>Characteristic appearance of tropical cyclones</vt:lpstr>
      <vt:lpstr>Where tropical cyclones occur</vt:lpstr>
      <vt:lpstr>Where tropical cyclones form</vt:lpstr>
      <vt:lpstr>Naming of tropical cyclones</vt:lpstr>
      <vt:lpstr>Factors needed to form a tropical cyclone</vt:lpstr>
      <vt:lpstr>Why warm sea surfaces help formation of tropical cyclones</vt:lpstr>
      <vt:lpstr>Role of the Coriolis force</vt:lpstr>
      <vt:lpstr>Upper air divergence</vt:lpstr>
      <vt:lpstr>Check my learning</vt:lpstr>
      <vt:lpstr>CHECK MY LEARNING (2)</vt:lpstr>
      <vt:lpstr>Check my learning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AND WEATHER 1 – Mid-latitude cyclones</dc:title>
  <dc:creator>Johan Rich</dc:creator>
  <cp:lastModifiedBy>Johan Rich</cp:lastModifiedBy>
  <cp:revision>103</cp:revision>
  <dcterms:created xsi:type="dcterms:W3CDTF">2020-10-24T06:33:26Z</dcterms:created>
  <dcterms:modified xsi:type="dcterms:W3CDTF">2021-02-23T10:48:41Z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