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comments/comment1.xml" ContentType="application/vnd.openxmlformats-officedocument.presentationml.comments+xml"/>
  <Override PartName="/ppt/comments/comment2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sldIdLst>
    <p:sldId id="273" r:id="rId5"/>
    <p:sldId id="289" r:id="rId6"/>
    <p:sldId id="290" r:id="rId7"/>
    <p:sldId id="296" r:id="rId8"/>
    <p:sldId id="314" r:id="rId9"/>
    <p:sldId id="315" r:id="rId10"/>
    <p:sldId id="316" r:id="rId11"/>
    <p:sldId id="317" r:id="rId12"/>
    <p:sldId id="318" r:id="rId13"/>
    <p:sldId id="319" r:id="rId14"/>
    <p:sldId id="320" r:id="rId15"/>
    <p:sldId id="321" r:id="rId16"/>
    <p:sldId id="322" r:id="rId17"/>
    <p:sldId id="323" r:id="rId18"/>
    <p:sldId id="324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ohan Rich" initials="JR" lastIdx="7" clrIdx="0">
    <p:extLst>
      <p:ext uri="{19B8F6BF-5375-455C-9EA6-DF929625EA0E}">
        <p15:presenceInfo xmlns:p15="http://schemas.microsoft.com/office/powerpoint/2012/main" userId="a3ffb759cc769d28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291" autoAdjust="0"/>
  </p:normalViewPr>
  <p:slideViewPr>
    <p:cSldViewPr snapToGrid="0">
      <p:cViewPr varScale="1">
        <p:scale>
          <a:sx n="64" d="100"/>
          <a:sy n="64" d="100"/>
        </p:scale>
        <p:origin x="90" y="1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commentAuthors" Target="comment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1-02-18T09:39:44.314" idx="6">
    <p:pos x="4536" y="2420"/>
    <p:text>There are warm ocean currents on the east of continents.</p:text>
    <p:extLst>
      <p:ext uri="{C676402C-5697-4E1C-873F-D02D1690AC5C}">
        <p15:threadingInfo xmlns:p15="http://schemas.microsoft.com/office/powerpoint/2012/main" timeZoneBias="-120"/>
      </p:ext>
    </p:extLst>
  </p:cm>
</p:cmLst>
</file>

<file path=ppt/comments/comment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1-02-18T10:49:49.400" idx="7">
    <p:pos x="4259" y="2238"/>
    <p:text>Latent heat is energy asored ad stored i water vapour during evaporation and released during condensation</p:text>
    <p:extLst>
      <p:ext uri="{C676402C-5697-4E1C-873F-D02D1690AC5C}">
        <p15:threadingInfo xmlns:p15="http://schemas.microsoft.com/office/powerpoint/2012/main" timeZoneBias="-120"/>
      </p:ext>
    </p:extLst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4"/>
            <a:ext cx="11298932" cy="3338149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FA0ACE7-29A8-47D3-A7D9-257B711D80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2/23/2021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DEC604B9-52E9-4810-8359-47206518D0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5898A89F-CA25-400F-B05A-AECBF2517E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95861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18872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340864"/>
            <a:ext cx="11029615" cy="363448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70E6237-3456-439F-802D-3BA93FC7E3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D82B9-B8EE-4375-B6FF-88FA6ABB15D9}" type="datetime1">
              <a:rPr lang="en-US" smtClean="0"/>
              <a:t>2/23/2021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1356D3B5-6063-4A89-B88F-9D3043916F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02B78BF7-69D3-4CE0-A631-50EFD41EE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99067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2393950"/>
            <a:ext cx="11029615" cy="214746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1582016-5696-4A93-887F-BBB3B9002F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97495-0637-405E-AE64-5CC7506D51F5}" type="datetime1">
              <a:rPr lang="en-US" smtClean="0"/>
              <a:t>2/23/2021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857CFCD5-1192-4E18-8A8F-29E153B44D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39A109E-5018-4794-92B3-FD5E5BCD95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12241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194767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6039" y="2228003"/>
            <a:ext cx="5194769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FD690-9426-415D-8B65-26881E07B2D4}" type="datetime1">
              <a:rPr lang="en-US" smtClean="0"/>
              <a:t>2/23/2021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7849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1" y="2250891"/>
            <a:ext cx="5194769" cy="557784"/>
          </a:xfrm>
        </p:spPr>
        <p:txBody>
          <a:bodyPr anchor="ctr">
            <a:noAutofit/>
          </a:bodyPr>
          <a:lstStyle>
            <a:lvl1pPr marL="0" indent="0">
              <a:buNone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194766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6039" y="2250892"/>
            <a:ext cx="5194770" cy="553373"/>
          </a:xfrm>
        </p:spPr>
        <p:txBody>
          <a:bodyPr anchor="ctr">
            <a:no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6037" y="2926052"/>
            <a:ext cx="5194771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4989A-474C-40DE-95B9-011C28B71673}" type="datetime1">
              <a:rPr lang="en-US" smtClean="0"/>
              <a:t>2/23/2021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75562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4ED54-5B5E-4A04-93D3-5772E3CE3818}" type="datetime1">
              <a:rPr lang="en-US" smtClean="0"/>
              <a:t>2/23/2021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14612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E50D6-574B-40AF-946F-D52A04ADE379}" type="datetime1">
              <a:rPr lang="en-US" smtClean="0"/>
              <a:t>2/23/2021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05994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601200"/>
            <a:ext cx="3682723" cy="5815475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7857" y="933450"/>
            <a:ext cx="3031852" cy="1722419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00928" y="1179829"/>
            <a:ext cx="6650991" cy="4658216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7857" y="2836654"/>
            <a:ext cx="3031852" cy="3001392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0B919CC2-2A65-446F-B538-9E624903544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05951" y="6456916"/>
            <a:ext cx="2844799" cy="365125"/>
          </a:xfrm>
        </p:spPr>
        <p:txBody>
          <a:bodyPr/>
          <a:lstStyle/>
          <a:p>
            <a:fld id="{D82884F1-FFEA-405F-9602-3DCA865EDA4E}" type="datetime1">
              <a:rPr lang="en-US" smtClean="0"/>
              <a:t>2/23/2021</a:t>
            </a:fld>
            <a:endParaRPr lang="en-US" dirty="0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B72412AE-119E-4982-8B24-63365EFCA7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81192" y="6452590"/>
            <a:ext cx="691721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7FC4BB19-6AD1-45CF-9F99-00B109890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58300" y="6456916"/>
            <a:ext cx="1052510" cy="365125"/>
          </a:xfrm>
        </p:spPr>
        <p:txBody>
          <a:bodyPr/>
          <a:lstStyle/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09866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641350"/>
            <a:ext cx="11290859" cy="3651249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998148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8DB4A-8810-4A10-AD5C-D5E2C667F5B3}" type="datetime1">
              <a:rPr lang="en-US" smtClean="0"/>
              <a:t>2/23/2021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90517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2"/>
            <a:ext cx="11029616" cy="36520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6423914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ED291B17-9318-49DB-B28B-6E5994AE9581}" type="datetime1">
              <a:rPr lang="en-US" smtClean="0"/>
              <a:t>2/23/2021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6423914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6423914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3008244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hf sldNum="0" hdr="0" ftr="0" dt="0"/>
  <p:txStyles>
    <p:titleStyle>
      <a:lvl1pPr algn="l" defTabSz="457200" rtl="0" eaLnBrk="1" latinLnBrk="0" hangingPunct="1">
        <a:lnSpc>
          <a:spcPct val="100000"/>
        </a:lnSpc>
        <a:spcBef>
          <a:spcPct val="0"/>
        </a:spcBef>
        <a:buNone/>
        <a:defRPr sz="2800" b="0" kern="1200" cap="all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lnSpc>
          <a:spcPct val="110000"/>
        </a:lnSpc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7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3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8" name="Rectangle 37">
            <a:extLst>
              <a:ext uri="{FF2B5EF4-FFF2-40B4-BE49-F238E27FC236}">
                <a16:creationId xmlns:a16="http://schemas.microsoft.com/office/drawing/2014/main" id="{42D4960A-896E-4F6B-BF65-B4662AC9DE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5684944A-8803-462C-84C5-4576C56A77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19870" y="457199"/>
            <a:ext cx="3618827" cy="482246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C21E816-31F5-48BB-BD02-D15F2F18B4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119870" y="748146"/>
            <a:ext cx="3454869" cy="4531520"/>
          </a:xfrm>
        </p:spPr>
        <p:txBody>
          <a:bodyPr anchor="ctr">
            <a:normAutofit fontScale="90000"/>
          </a:bodyPr>
          <a:lstStyle/>
          <a:p>
            <a:r>
              <a:rPr lang="en-US" sz="3600" dirty="0">
                <a:solidFill>
                  <a:srgbClr val="FFFFFF"/>
                </a:solidFill>
              </a:rPr>
              <a:t>CLIMATE AND WEATHER 2 – TROPICAL cyclones</a:t>
            </a:r>
            <a:br>
              <a:rPr lang="en-US" sz="3600" dirty="0">
                <a:solidFill>
                  <a:srgbClr val="FFFFFF"/>
                </a:solidFill>
              </a:rPr>
            </a:br>
            <a:br>
              <a:rPr lang="en-US" sz="3600" dirty="0">
                <a:solidFill>
                  <a:srgbClr val="FFFFFF"/>
                </a:solidFill>
              </a:rPr>
            </a:br>
            <a:r>
              <a:rPr lang="en-US" sz="3600" cap="none" dirty="0">
                <a:solidFill>
                  <a:schemeClr val="bg2">
                    <a:lumMod val="25000"/>
                  </a:schemeClr>
                </a:solidFill>
              </a:rPr>
              <a:t>Unit 1 – </a:t>
            </a:r>
            <a:r>
              <a:rPr lang="en-US" cap="none" dirty="0">
                <a:solidFill>
                  <a:schemeClr val="bg2">
                    <a:lumMod val="25000"/>
                  </a:schemeClr>
                </a:solidFill>
              </a:rPr>
              <a:t>Characteristics and location of tropical cyclones</a:t>
            </a:r>
            <a:r>
              <a:rPr lang="en-US" sz="3600" cap="none" dirty="0">
                <a:solidFill>
                  <a:schemeClr val="bg2">
                    <a:lumMod val="25000"/>
                  </a:schemeClr>
                </a:solidFill>
              </a:rPr>
              <a:t>  </a:t>
            </a:r>
            <a:endParaRPr lang="en-US" sz="36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E07F3B49-8C20-42F5-831D-59306D05F6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19870" y="5367338"/>
            <a:ext cx="3618828" cy="989513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35D6E6B-3353-491C-A3C6-F278D6CED8B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72723" y="5205040"/>
            <a:ext cx="3202016" cy="1151810"/>
          </a:xfrm>
          <a:noFill/>
        </p:spPr>
        <p:txBody>
          <a:bodyPr anchor="ctr">
            <a:normAutofit/>
          </a:bodyPr>
          <a:lstStyle/>
          <a:p>
            <a:r>
              <a:rPr lang="en-US" sz="1800" dirty="0">
                <a:solidFill>
                  <a:srgbClr val="FFFFFF">
                    <a:alpha val="75000"/>
                  </a:srgbClr>
                </a:solidFill>
              </a:rPr>
              <a:t>Geography grade 12  </a:t>
            </a:r>
          </a:p>
          <a:p>
            <a:r>
              <a:rPr lang="en-US" sz="1800" dirty="0">
                <a:solidFill>
                  <a:srgbClr val="FFFFFF">
                    <a:alpha val="75000"/>
                  </a:srgbClr>
                </a:solidFill>
              </a:rPr>
              <a:t>©  j. rich 2020</a:t>
            </a:r>
          </a:p>
        </p:txBody>
      </p:sp>
      <p:pic>
        <p:nvPicPr>
          <p:cNvPr id="1026" name="Picture 2" descr="Understanding cyclones">
            <a:extLst>
              <a:ext uri="{FF2B5EF4-FFF2-40B4-BE49-F238E27FC236}">
                <a16:creationId xmlns:a16="http://schemas.microsoft.com/office/drawing/2014/main" id="{0C6C6B2A-E24A-4A01-955F-81D7D6DE0A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302" y="457199"/>
            <a:ext cx="7502609" cy="58996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240037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9786F9-3D18-462C-BDB2-405A11CEBA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/>
              <a:t>Why warm sea surfaces help formation of tropical cyclones</a:t>
            </a:r>
            <a:endParaRPr lang="en-ZA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6C4B8D-F212-4673-B976-012952758B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Temperature above </a:t>
            </a:r>
            <a:r>
              <a:rPr lang="en-US" sz="2800" dirty="0">
                <a:effectLst/>
                <a:latin typeface="Franklin Gothic Book" panose="020B05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26</a:t>
            </a:r>
            <a:r>
              <a:rPr lang="en-US" sz="2800" baseline="30000" dirty="0">
                <a:effectLst/>
                <a:latin typeface="Franklin Gothic Book" panose="020B05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0</a:t>
            </a:r>
            <a:r>
              <a:rPr lang="en-US" sz="2800" dirty="0"/>
              <a:t> causes evaporation ad rapid rising of temperature.</a:t>
            </a:r>
          </a:p>
          <a:p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Evaporation releases </a:t>
            </a:r>
            <a:r>
              <a:rPr lang="en-US" sz="28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latent heat energy </a:t>
            </a:r>
          </a:p>
          <a:p>
            <a:r>
              <a:rPr lang="en-US" sz="28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Latent heat warms the air and causes it to rise causing a drop in pressure</a:t>
            </a:r>
          </a:p>
          <a:p>
            <a: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Results in surface convergence and upper air divergence</a:t>
            </a:r>
            <a:endParaRPr lang="en-ZA" sz="28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8820158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660D9E-E6CF-41DA-B639-460A4743B0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Role of the Coriolis force</a:t>
            </a:r>
            <a:endParaRPr lang="en-ZA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34F948-1371-45D6-8A2A-7F23316CDF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Coriolis force causes the wind to “curve” and hence produces the rotation around the low pressure zone </a:t>
            </a:r>
          </a:p>
          <a:p>
            <a:r>
              <a:rPr lang="en-US" sz="2800" dirty="0"/>
              <a:t>Coriolis force is weak around the equator so tropical cyclones do not occur between </a:t>
            </a:r>
            <a:r>
              <a:rPr lang="en-US" sz="2800" dirty="0">
                <a:effectLst/>
                <a:latin typeface="Franklin Gothic Book" panose="020B05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0</a:t>
            </a:r>
            <a:r>
              <a:rPr lang="en-US" sz="2800" baseline="30000" dirty="0">
                <a:effectLst/>
                <a:latin typeface="Franklin Gothic Book" panose="020B05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0</a:t>
            </a:r>
            <a:r>
              <a:rPr lang="en-US" sz="2800" dirty="0">
                <a:effectLst/>
                <a:latin typeface="Franklin Gothic Book" panose="020B05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and 5</a:t>
            </a:r>
            <a:r>
              <a:rPr lang="en-US" sz="2800" baseline="30000" dirty="0">
                <a:effectLst/>
                <a:latin typeface="Franklin Gothic Book" panose="020B05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0</a:t>
            </a:r>
            <a:r>
              <a:rPr lang="en-US" sz="2800" dirty="0">
                <a:effectLst/>
                <a:latin typeface="Franklin Gothic Book" panose="020B05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N or S.</a:t>
            </a:r>
          </a:p>
          <a:p>
            <a:endParaRPr lang="en-ZA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ZA" sz="2800" dirty="0"/>
          </a:p>
        </p:txBody>
      </p:sp>
    </p:spTree>
    <p:extLst>
      <p:ext uri="{BB962C8B-B14F-4D97-AF65-F5344CB8AC3E}">
        <p14:creationId xmlns:p14="http://schemas.microsoft.com/office/powerpoint/2010/main" val="360535352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F175BB-FFDF-423B-B815-C3510AED3D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Upper air divergence</a:t>
            </a:r>
            <a:endParaRPr lang="en-ZA" sz="40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68511C7-C51B-4EEA-854B-FD17A7BBD216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2800" dirty="0"/>
              <a:t>Warm air rises causing low pressure</a:t>
            </a:r>
          </a:p>
          <a:p>
            <a:r>
              <a:rPr lang="en-US" sz="2800" dirty="0"/>
              <a:t>Cooler air flows in to the low pressure zone (Surface convergence) but gets warmed up there</a:t>
            </a:r>
          </a:p>
          <a:p>
            <a:r>
              <a:rPr lang="en-US" sz="2800" dirty="0"/>
              <a:t>Hot air cools at high altitude and moves away (divergence)</a:t>
            </a:r>
          </a:p>
          <a:p>
            <a:r>
              <a:rPr lang="en-US" sz="2800" dirty="0"/>
              <a:t>This draws up more of the warmed air from below</a:t>
            </a:r>
            <a:endParaRPr lang="en-ZA" sz="2800" dirty="0"/>
          </a:p>
        </p:txBody>
      </p:sp>
      <p:pic>
        <p:nvPicPr>
          <p:cNvPr id="3074" name="Picture 2" descr="Image result for tropical cyclones  + upper air divergence">
            <a:extLst>
              <a:ext uri="{FF2B5EF4-FFF2-40B4-BE49-F238E27FC236}">
                <a16:creationId xmlns:a16="http://schemas.microsoft.com/office/drawing/2014/main" id="{650AE64D-61CC-4C66-9A0F-3B45622AF317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0859" y="2228004"/>
            <a:ext cx="5299947" cy="3900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9427973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5E9D0F65-599A-4582-8B4A-26FADCD13C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766880"/>
          </a:xfrm>
        </p:spPr>
        <p:txBody>
          <a:bodyPr>
            <a:normAutofit/>
          </a:bodyPr>
          <a:lstStyle/>
          <a:p>
            <a:r>
              <a:rPr lang="en-US" sz="4000" dirty="0"/>
              <a:t>Check my learning</a:t>
            </a:r>
            <a:endParaRPr lang="en-ZA" sz="4000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983213E-8F21-4367-B26C-A2474A4D84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1469036"/>
            <a:ext cx="11029615" cy="5388964"/>
          </a:xfrm>
        </p:spPr>
        <p:txBody>
          <a:bodyPr>
            <a:normAutofit lnSpcReduction="10000"/>
          </a:bodyPr>
          <a:lstStyle/>
          <a:p>
            <a:pPr>
              <a:lnSpc>
                <a:spcPct val="100000"/>
              </a:lnSpc>
            </a:pPr>
            <a:r>
              <a:rPr lang="en-US" sz="2800" dirty="0"/>
              <a:t>Tropical cyclones are systems of wind rotating around (high pressure cells / low pressure cells / tropical easterly winds)</a:t>
            </a:r>
          </a:p>
          <a:p>
            <a:pPr lvl="3"/>
            <a:r>
              <a:rPr lang="en-US" sz="2200" dirty="0"/>
              <a:t>Low pressure cells</a:t>
            </a:r>
          </a:p>
          <a:p>
            <a:pPr>
              <a:lnSpc>
                <a:spcPct val="100000"/>
              </a:lnSpc>
            </a:pPr>
            <a:r>
              <a:rPr lang="en-US" sz="2800" dirty="0"/>
              <a:t>They are (larger / smaller/ similar in size to) mid-latitude cyclones</a:t>
            </a:r>
          </a:p>
          <a:p>
            <a:pPr lvl="3"/>
            <a:r>
              <a:rPr lang="en-US" sz="2200" dirty="0"/>
              <a:t>Smaller</a:t>
            </a:r>
          </a:p>
          <a:p>
            <a:pPr>
              <a:lnSpc>
                <a:spcPct val="100000"/>
              </a:lnSpc>
            </a:pPr>
            <a:r>
              <a:rPr lang="en-ZA" sz="2800" dirty="0"/>
              <a:t>They travel (at about the same speed as/ faster than / slower than) mid-latitude cyclones</a:t>
            </a:r>
          </a:p>
          <a:p>
            <a:pPr lvl="4"/>
            <a:r>
              <a:rPr lang="en-ZA" sz="2200" dirty="0"/>
              <a:t>Slower than</a:t>
            </a:r>
          </a:p>
          <a:p>
            <a:pPr>
              <a:lnSpc>
                <a:spcPct val="100000"/>
              </a:lnSpc>
            </a:pPr>
            <a:r>
              <a:rPr lang="en-ZA" sz="2800" dirty="0"/>
              <a:t>The pressure at the centre is usually around (996 </a:t>
            </a:r>
            <a:r>
              <a:rPr lang="en-ZA" sz="2800" dirty="0" err="1"/>
              <a:t>hPa</a:t>
            </a:r>
            <a:r>
              <a:rPr lang="en-ZA" sz="2800" dirty="0"/>
              <a:t> / 960 </a:t>
            </a:r>
            <a:r>
              <a:rPr lang="en-ZA" sz="2800" dirty="0" err="1"/>
              <a:t>hPa</a:t>
            </a:r>
            <a:r>
              <a:rPr lang="en-ZA" sz="2800" dirty="0"/>
              <a:t> / 1060 </a:t>
            </a:r>
            <a:r>
              <a:rPr lang="en-ZA" sz="2800" dirty="0" err="1"/>
              <a:t>hPa</a:t>
            </a:r>
            <a:r>
              <a:rPr lang="en-ZA" sz="2800" dirty="0"/>
              <a:t>)</a:t>
            </a:r>
          </a:p>
          <a:p>
            <a:pPr lvl="4"/>
            <a:r>
              <a:rPr lang="en-ZA" sz="2200" dirty="0"/>
              <a:t>960 </a:t>
            </a:r>
            <a:r>
              <a:rPr lang="en-ZA" sz="2200" dirty="0" err="1"/>
              <a:t>hPa</a:t>
            </a:r>
            <a:endParaRPr lang="en-ZA" sz="2200" dirty="0"/>
          </a:p>
        </p:txBody>
      </p:sp>
    </p:spTree>
    <p:extLst>
      <p:ext uri="{BB962C8B-B14F-4D97-AF65-F5344CB8AC3E}">
        <p14:creationId xmlns:p14="http://schemas.microsoft.com/office/powerpoint/2010/main" val="8585464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77573D-7EBA-4731-A113-7F42EDA4A7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661949"/>
          </a:xfrm>
        </p:spPr>
        <p:txBody>
          <a:bodyPr>
            <a:normAutofit fontScale="90000"/>
          </a:bodyPr>
          <a:lstStyle/>
          <a:p>
            <a:r>
              <a:rPr lang="en-US" sz="4000" dirty="0"/>
              <a:t>CHECK MY LEARNING (2)</a:t>
            </a:r>
            <a:endParaRPr lang="en-ZA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2B4254-9364-49D7-85BA-192A0A1E45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1364105"/>
            <a:ext cx="11029615" cy="5493895"/>
          </a:xfrm>
        </p:spPr>
        <p:txBody>
          <a:bodyPr>
            <a:normAutofit fontScale="85000" lnSpcReduction="10000"/>
          </a:bodyPr>
          <a:lstStyle/>
          <a:p>
            <a:r>
              <a:rPr lang="en-US" sz="2800" dirty="0"/>
              <a:t>Why do tropical cyclones move in a westward direction?</a:t>
            </a:r>
          </a:p>
          <a:p>
            <a:pPr lvl="3"/>
            <a:r>
              <a:rPr lang="en-US" sz="2200" dirty="0">
                <a:solidFill>
                  <a:srgbClr val="FF0000"/>
                </a:solidFill>
              </a:rPr>
              <a:t>Driven by tropical easterly winds</a:t>
            </a:r>
          </a:p>
          <a:p>
            <a:r>
              <a:rPr lang="en-US" sz="2800" dirty="0"/>
              <a:t>Why do they form over the sea?</a:t>
            </a:r>
          </a:p>
          <a:p>
            <a:pPr lvl="3"/>
            <a:r>
              <a:rPr lang="en-US" sz="2200" dirty="0">
                <a:solidFill>
                  <a:srgbClr val="FF0000"/>
                </a:solidFill>
              </a:rPr>
              <a:t>Evaporation of water drives up temperature and lowers pressure</a:t>
            </a:r>
          </a:p>
          <a:p>
            <a:r>
              <a:rPr lang="en-US" sz="2800" dirty="0"/>
              <a:t>What happens to them once they reach land?</a:t>
            </a:r>
          </a:p>
          <a:p>
            <a:pPr lvl="3"/>
            <a:r>
              <a:rPr lang="en-US" sz="2200" dirty="0">
                <a:solidFill>
                  <a:srgbClr val="FF0000"/>
                </a:solidFill>
              </a:rPr>
              <a:t>They dissipate</a:t>
            </a:r>
          </a:p>
          <a:p>
            <a:r>
              <a:rPr lang="en-US" sz="2800" dirty="0"/>
              <a:t>Why do they tend to form on the eastern side of continents?</a:t>
            </a:r>
          </a:p>
          <a:p>
            <a:pPr lvl="3"/>
            <a:r>
              <a:rPr lang="en-US" sz="2200" dirty="0">
                <a:solidFill>
                  <a:srgbClr val="FF0000"/>
                </a:solidFill>
              </a:rPr>
              <a:t>There are warm ocean currents there</a:t>
            </a:r>
          </a:p>
          <a:p>
            <a:r>
              <a:rPr lang="en-US" sz="2800" dirty="0"/>
              <a:t>What role does evaporation of sea water play in the formation of tropical cyclones</a:t>
            </a:r>
          </a:p>
          <a:p>
            <a:pPr lvl="3"/>
            <a:r>
              <a:rPr lang="en-US" sz="2200" dirty="0">
                <a:solidFill>
                  <a:srgbClr val="FF0000"/>
                </a:solidFill>
              </a:rPr>
              <a:t>Absorbs latent heat and raises temperature</a:t>
            </a:r>
          </a:p>
          <a:p>
            <a:r>
              <a:rPr lang="en-US" sz="2800" dirty="0"/>
              <a:t>Why do they not usually occur in the South Atlantic Ocean?</a:t>
            </a:r>
          </a:p>
          <a:p>
            <a:pPr lvl="3"/>
            <a:r>
              <a:rPr lang="en-US" sz="2200" dirty="0">
                <a:solidFill>
                  <a:srgbClr val="FF0000"/>
                </a:solidFill>
              </a:rPr>
              <a:t>The sea water is usually too cold</a:t>
            </a:r>
          </a:p>
          <a:p>
            <a:pPr lvl="1"/>
            <a:endParaRPr lang="en-ZA" sz="2500" dirty="0"/>
          </a:p>
        </p:txBody>
      </p:sp>
    </p:spTree>
    <p:extLst>
      <p:ext uri="{BB962C8B-B14F-4D97-AF65-F5344CB8AC3E}">
        <p14:creationId xmlns:p14="http://schemas.microsoft.com/office/powerpoint/2010/main" val="16222005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679D9D-7D91-41BB-A32D-02A4965C14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Check my learning (3)</a:t>
            </a:r>
            <a:endParaRPr lang="en-ZA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E971E0-ED55-4017-94F5-7B3065DE2F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340863"/>
            <a:ext cx="11029615" cy="4299779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/>
              <a:t>What are tropical cyclones called around China and Japan?</a:t>
            </a:r>
          </a:p>
          <a:p>
            <a:pPr lvl="2"/>
            <a:r>
              <a:rPr lang="en-US" sz="2400" dirty="0">
                <a:solidFill>
                  <a:srgbClr val="FF0000"/>
                </a:solidFill>
              </a:rPr>
              <a:t>Typhoons</a:t>
            </a:r>
          </a:p>
          <a:p>
            <a:r>
              <a:rPr lang="en-US" sz="2800" dirty="0"/>
              <a:t>Earlier this month tropical cyclone Eloise struck Mozambique and Natal. How may tropical cyclones had their been this year in the South Indian Ocean by that time?</a:t>
            </a:r>
          </a:p>
          <a:p>
            <a:pPr lvl="2"/>
            <a:r>
              <a:rPr lang="en-US" sz="2400" dirty="0">
                <a:solidFill>
                  <a:srgbClr val="FF0000"/>
                </a:solidFill>
              </a:rPr>
              <a:t>Four before Eloise</a:t>
            </a:r>
          </a:p>
          <a:p>
            <a:r>
              <a:rPr lang="en-US" sz="2800" dirty="0"/>
              <a:t>When is the Caribbean and southern USA most likely to experience hurricanes?</a:t>
            </a:r>
          </a:p>
          <a:p>
            <a:pPr lvl="2"/>
            <a:r>
              <a:rPr lang="en-ZA" sz="2400" dirty="0">
                <a:solidFill>
                  <a:srgbClr val="FF0000"/>
                </a:solidFill>
              </a:rPr>
              <a:t>August  - October</a:t>
            </a:r>
          </a:p>
        </p:txBody>
      </p:sp>
    </p:spTree>
    <p:extLst>
      <p:ext uri="{BB962C8B-B14F-4D97-AF65-F5344CB8AC3E}">
        <p14:creationId xmlns:p14="http://schemas.microsoft.com/office/powerpoint/2010/main" val="2400501253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3716D9D-EBFB-4808-A80C-E1D11229A8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dirty="0"/>
              <a:t>REVIEW – WHAT YOU HAVE ALREADY LEARNED</a:t>
            </a:r>
            <a:endParaRPr lang="en-ZA" sz="4400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1F948B1-6752-4107-A586-B03AC1C426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160754"/>
            <a:ext cx="11029615" cy="3634486"/>
          </a:xfrm>
        </p:spPr>
        <p:txBody>
          <a:bodyPr>
            <a:normAutofit lnSpcReduction="10000"/>
          </a:bodyPr>
          <a:lstStyle/>
          <a:p>
            <a:r>
              <a:rPr lang="en-US" sz="2400" dirty="0"/>
              <a:t>Cyclones are weather systems that revolve around a low pressure cell and produce high winds and heavy rains. Air converges (rushes into) the low pressure cell, rises, and diverges in the upper air.</a:t>
            </a:r>
          </a:p>
          <a:p>
            <a:r>
              <a:rPr lang="en-US" sz="2400" dirty="0"/>
              <a:t> Mid-latitude cyclones occur when warm tropical air meets cold polar air causing low pressure cells to form. They last about a week and travel great distances very rapidly.</a:t>
            </a:r>
          </a:p>
          <a:p>
            <a:r>
              <a:rPr lang="en-US" sz="2400" dirty="0"/>
              <a:t>The life-cycle of mid-latitude cyclones goes through five distinct stages related to the interaction between warm and cold air masses</a:t>
            </a:r>
          </a:p>
          <a:p>
            <a:endParaRPr lang="en-US" sz="24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73B53C6-6A00-4D76-A1AF-AC34FB177032}"/>
              </a:ext>
            </a:extLst>
          </p:cNvPr>
          <p:cNvSpPr txBox="1"/>
          <p:nvPr/>
        </p:nvSpPr>
        <p:spPr>
          <a:xfrm>
            <a:off x="10474036" y="568182"/>
            <a:ext cx="1136771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1 minute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155268344"/>
      </p:ext>
    </p:extLst>
  </p:cSld>
  <p:clrMapOvr>
    <a:masterClrMapping/>
  </p:clrMapOvr>
  <p:transition spd="slow"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4679D5-B753-4E1A-A548-D95DEE8175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683299"/>
          </a:xfrm>
        </p:spPr>
        <p:txBody>
          <a:bodyPr>
            <a:normAutofit fontScale="90000"/>
          </a:bodyPr>
          <a:lstStyle/>
          <a:p>
            <a:r>
              <a:rPr lang="en-US" sz="4000" dirty="0"/>
              <a:t>Overview – what you will learn</a:t>
            </a:r>
            <a:endParaRPr lang="en-ZA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30B8E6-EA93-40DC-87C0-5AB23475E9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3" y="1603513"/>
            <a:ext cx="11029615" cy="512979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800" dirty="0">
                <a:solidFill>
                  <a:srgbClr val="FF0000"/>
                </a:solidFill>
              </a:rPr>
              <a:t>After you have finished this unit you should be able to:</a:t>
            </a:r>
          </a:p>
          <a:p>
            <a:r>
              <a:rPr lang="en-US" sz="2800" b="1" dirty="0"/>
              <a:t>Describe and explain </a:t>
            </a:r>
            <a:r>
              <a:rPr lang="en-US" sz="2800" dirty="0"/>
              <a:t>the 7 characteristic features of tropical cyclones</a:t>
            </a:r>
          </a:p>
          <a:p>
            <a:r>
              <a:rPr lang="en-US" sz="2800" b="1" dirty="0"/>
              <a:t>Distinguish the differences </a:t>
            </a:r>
            <a:r>
              <a:rPr lang="en-US" sz="2800" dirty="0"/>
              <a:t>between tropical cyclones ad mid-latitude cyclones</a:t>
            </a:r>
          </a:p>
          <a:p>
            <a:r>
              <a:rPr lang="en-US" sz="2800" b="1" dirty="0"/>
              <a:t>Identify on a map </a:t>
            </a:r>
            <a:r>
              <a:rPr lang="en-US" sz="2800" dirty="0"/>
              <a:t> the areas where tropical cyclones occur and </a:t>
            </a:r>
            <a:r>
              <a:rPr lang="en-US" sz="2800" b="1" dirty="0"/>
              <a:t>explain why </a:t>
            </a:r>
            <a:r>
              <a:rPr lang="en-US" sz="2800" dirty="0"/>
              <a:t>they occur there.</a:t>
            </a:r>
          </a:p>
          <a:p>
            <a:r>
              <a:rPr lang="en-US" sz="2800" b="1" dirty="0"/>
              <a:t>Describe and explain  </a:t>
            </a:r>
            <a:r>
              <a:rPr lang="en-US" sz="2800" dirty="0"/>
              <a:t>3 critical factors that are needed  for tropical cyclones to form.</a:t>
            </a:r>
          </a:p>
          <a:p>
            <a:r>
              <a:rPr lang="en-US" sz="2800" b="1" dirty="0"/>
              <a:t>List  </a:t>
            </a:r>
            <a:r>
              <a:rPr lang="en-US" sz="2800" dirty="0"/>
              <a:t>the names used for tropical cyclones in different parts of the world</a:t>
            </a:r>
          </a:p>
          <a:p>
            <a:r>
              <a:rPr lang="en-US" sz="2800" b="1" dirty="0"/>
              <a:t>Define and explain </a:t>
            </a:r>
            <a:r>
              <a:rPr lang="en-US" sz="2800" dirty="0"/>
              <a:t>the concept </a:t>
            </a:r>
            <a:r>
              <a:rPr lang="en-US" sz="2800" dirty="0">
                <a:solidFill>
                  <a:srgbClr val="0070C0"/>
                </a:solidFill>
              </a:rPr>
              <a:t>latent heat</a:t>
            </a:r>
            <a:endParaRPr lang="en-US" sz="2800" b="1" dirty="0"/>
          </a:p>
          <a:p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3794627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41DB8C-5BAA-49B6-9A44-B4EC7FEDF2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dirty="0"/>
              <a:t>distinctive characteristics of tropical cyclones</a:t>
            </a:r>
            <a:endParaRPr lang="en-ZA" sz="4400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C87D983A-AE28-41C5-9442-8C297C738BA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29725955"/>
              </p:ext>
            </p:extLst>
          </p:nvPr>
        </p:nvGraphicFramePr>
        <p:xfrm>
          <a:off x="581025" y="1325217"/>
          <a:ext cx="11029950" cy="53991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05188">
                  <a:extLst>
                    <a:ext uri="{9D8B030D-6E8A-4147-A177-3AD203B41FA5}">
                      <a16:colId xmlns:a16="http://schemas.microsoft.com/office/drawing/2014/main" val="756535368"/>
                    </a:ext>
                  </a:extLst>
                </a:gridCol>
                <a:gridCol w="7624762">
                  <a:extLst>
                    <a:ext uri="{9D8B030D-6E8A-4147-A177-3AD203B41FA5}">
                      <a16:colId xmlns:a16="http://schemas.microsoft.com/office/drawing/2014/main" val="1471462317"/>
                    </a:ext>
                  </a:extLst>
                </a:gridCol>
              </a:tblGrid>
              <a:tr h="501408"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85448930"/>
                  </a:ext>
                </a:extLst>
              </a:tr>
              <a:tr h="1112715">
                <a:tc>
                  <a:txBody>
                    <a:bodyPr/>
                    <a:lstStyle/>
                    <a:p>
                      <a:r>
                        <a:rPr lang="en-US" sz="2400" dirty="0"/>
                        <a:t>How do they happen?</a:t>
                      </a:r>
                      <a:endParaRPr lang="en-Z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Develop in a warm, moist air mass. Not associated with fronts.</a:t>
                      </a:r>
                      <a:endParaRPr lang="en-ZA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3230975"/>
                  </a:ext>
                </a:extLst>
              </a:tr>
              <a:tr h="849555">
                <a:tc>
                  <a:txBody>
                    <a:bodyPr/>
                    <a:lstStyle/>
                    <a:p>
                      <a:r>
                        <a:rPr lang="en-US" sz="2400" dirty="0"/>
                        <a:t>How much (pressure) 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/>
                        <a:t>Very low </a:t>
                      </a:r>
                      <a:r>
                        <a:rPr lang="en-US" sz="2400" dirty="0"/>
                        <a:t>pressure at </a:t>
                      </a:r>
                      <a:r>
                        <a:rPr lang="en-US" sz="2400" dirty="0" err="1"/>
                        <a:t>centre</a:t>
                      </a:r>
                      <a:r>
                        <a:rPr lang="en-US" sz="2400" dirty="0"/>
                        <a:t> (around 960 </a:t>
                      </a:r>
                      <a:r>
                        <a:rPr lang="en-US" sz="2400" dirty="0" err="1"/>
                        <a:t>hPa</a:t>
                      </a:r>
                      <a:r>
                        <a:rPr lang="en-US" sz="2400" dirty="0"/>
                        <a:t> and sometimes as low as 870 </a:t>
                      </a:r>
                      <a:r>
                        <a:rPr lang="en-US" sz="2400" dirty="0" err="1"/>
                        <a:t>hPa</a:t>
                      </a:r>
                      <a:r>
                        <a:rPr lang="en-US" sz="2400" dirty="0"/>
                        <a:t>)</a:t>
                      </a:r>
                      <a:endParaRPr lang="en-ZA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7072074"/>
                  </a:ext>
                </a:extLst>
              </a:tr>
              <a:tr h="849555">
                <a:tc>
                  <a:txBody>
                    <a:bodyPr/>
                    <a:lstStyle/>
                    <a:p>
                      <a:r>
                        <a:rPr lang="en-US" sz="2400" dirty="0"/>
                        <a:t>How big?</a:t>
                      </a:r>
                      <a:endParaRPr lang="en-Z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Diameter of about 600-1000 km (Smaller than mid-latitude cyclones)</a:t>
                      </a:r>
                      <a:endParaRPr lang="en-ZA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60279494"/>
                  </a:ext>
                </a:extLst>
              </a:tr>
              <a:tr h="849555">
                <a:tc>
                  <a:txBody>
                    <a:bodyPr/>
                    <a:lstStyle/>
                    <a:p>
                      <a:r>
                        <a:rPr lang="en-US" sz="2400" dirty="0"/>
                        <a:t>How fast?</a:t>
                      </a:r>
                      <a:endParaRPr lang="en-Z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Travel at about 10-20 km/h  (around 200 km / day) in a westward direction (slower than MLC)</a:t>
                      </a:r>
                      <a:endParaRPr lang="en-ZA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2362793"/>
                  </a:ext>
                </a:extLst>
              </a:tr>
              <a:tr h="618176">
                <a:tc>
                  <a:txBody>
                    <a:bodyPr/>
                    <a:lstStyle/>
                    <a:p>
                      <a:r>
                        <a:rPr lang="en-US" sz="2400" dirty="0"/>
                        <a:t>How long do they last?</a:t>
                      </a:r>
                      <a:endParaRPr lang="en-Z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About 7 days and less if they reach land</a:t>
                      </a:r>
                      <a:endParaRPr lang="en-ZA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7862787"/>
                  </a:ext>
                </a:extLst>
              </a:tr>
              <a:tr h="618176">
                <a:tc>
                  <a:txBody>
                    <a:bodyPr/>
                    <a:lstStyle/>
                    <a:p>
                      <a:r>
                        <a:rPr lang="en-US" sz="2400" dirty="0"/>
                        <a:t>What shape?</a:t>
                      </a:r>
                      <a:endParaRPr lang="en-Z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Isobars are almost circular around </a:t>
                      </a:r>
                      <a:r>
                        <a:rPr lang="en-US" sz="2400" dirty="0" err="1"/>
                        <a:t>centre</a:t>
                      </a:r>
                      <a:endParaRPr lang="en-ZA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74602789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20149BCD-3DE9-4132-9230-5888D6A8A2B5}"/>
              </a:ext>
            </a:extLst>
          </p:cNvPr>
          <p:cNvSpPr txBox="1"/>
          <p:nvPr/>
        </p:nvSpPr>
        <p:spPr>
          <a:xfrm>
            <a:off x="10668001" y="1142627"/>
            <a:ext cx="1080654" cy="30777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1400" dirty="0"/>
              <a:t>2 minutes</a:t>
            </a:r>
            <a:endParaRPr lang="en-ZA" sz="1400" dirty="0"/>
          </a:p>
        </p:txBody>
      </p:sp>
    </p:spTree>
    <p:extLst>
      <p:ext uri="{BB962C8B-B14F-4D97-AF65-F5344CB8AC3E}">
        <p14:creationId xmlns:p14="http://schemas.microsoft.com/office/powerpoint/2010/main" val="10507275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72B001-BE49-4893-A078-74C40E2E0D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/>
              <a:t>Characteristic appearance of tropical cyclones</a:t>
            </a:r>
            <a:endParaRPr lang="en-ZA" sz="4000" dirty="0"/>
          </a:p>
        </p:txBody>
      </p:sp>
      <p:pic>
        <p:nvPicPr>
          <p:cNvPr id="1026" name="Picture 2" descr="Image result for Tropical cyclones">
            <a:extLst>
              <a:ext uri="{FF2B5EF4-FFF2-40B4-BE49-F238E27FC236}">
                <a16:creationId xmlns:a16="http://schemas.microsoft.com/office/drawing/2014/main" id="{E7A19BCE-B6AF-4843-8759-D12143AA89BA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3436" y="1768839"/>
            <a:ext cx="7704944" cy="49617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317578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391957-CF6B-4884-BDFD-C8ED1F5437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Where tropical cyclones occur</a:t>
            </a:r>
            <a:endParaRPr lang="en-ZA" sz="4000" dirty="0"/>
          </a:p>
        </p:txBody>
      </p:sp>
      <p:pic>
        <p:nvPicPr>
          <p:cNvPr id="2050" name="Picture 2" descr="Image result for location of tropical cyclones">
            <a:extLst>
              <a:ext uri="{FF2B5EF4-FFF2-40B4-BE49-F238E27FC236}">
                <a16:creationId xmlns:a16="http://schemas.microsoft.com/office/drawing/2014/main" id="{84ADF4B5-8A3C-4082-8460-D6781FD7878A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3849" y="1890876"/>
            <a:ext cx="9039069" cy="49671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3502308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28B9C6-408D-4FFC-81B4-9FF19E0E0E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Where tropical cyclones form</a:t>
            </a:r>
            <a:endParaRPr lang="en-ZA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C1C42F-6555-4CE6-8DCF-CD4D62A9E6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In </a:t>
            </a:r>
            <a:r>
              <a:rPr lang="en-US" sz="2800" dirty="0">
                <a:solidFill>
                  <a:srgbClr val="FF0000"/>
                </a:solidFill>
              </a:rPr>
              <a:t>tropical latitudes  </a:t>
            </a:r>
            <a:r>
              <a:rPr lang="en-US" sz="2800" dirty="0">
                <a:solidFill>
                  <a:schemeClr val="tx1"/>
                </a:solidFill>
              </a:rPr>
              <a:t>(between 5 deg and 20 deg S and N)</a:t>
            </a:r>
          </a:p>
          <a:p>
            <a:r>
              <a:rPr lang="en-US" sz="2800" dirty="0">
                <a:solidFill>
                  <a:schemeClr val="tx1"/>
                </a:solidFill>
              </a:rPr>
              <a:t>D</a:t>
            </a:r>
            <a:r>
              <a:rPr lang="en-US" sz="2800" dirty="0"/>
              <a:t>riven by </a:t>
            </a:r>
            <a:r>
              <a:rPr lang="en-US" sz="2800" dirty="0">
                <a:solidFill>
                  <a:srgbClr val="FF0000"/>
                </a:solidFill>
              </a:rPr>
              <a:t>tropical easterly winds</a:t>
            </a:r>
          </a:p>
          <a:p>
            <a:r>
              <a:rPr lang="en-US" sz="2800" dirty="0">
                <a:solidFill>
                  <a:schemeClr val="tx1"/>
                </a:solidFill>
              </a:rPr>
              <a:t>Form over </a:t>
            </a:r>
            <a:r>
              <a:rPr lang="en-US" sz="2800" dirty="0">
                <a:solidFill>
                  <a:srgbClr val="FF0000"/>
                </a:solidFill>
              </a:rPr>
              <a:t>warm oceans</a:t>
            </a:r>
          </a:p>
          <a:p>
            <a:r>
              <a:rPr lang="en-US" sz="2800" dirty="0">
                <a:solidFill>
                  <a:schemeClr val="tx1"/>
                </a:solidFill>
              </a:rPr>
              <a:t>Form on eastern side of continents (why?)</a:t>
            </a:r>
          </a:p>
          <a:p>
            <a:r>
              <a:rPr lang="en-US" sz="2800" dirty="0">
                <a:solidFill>
                  <a:schemeClr val="tx1"/>
                </a:solidFill>
              </a:rPr>
              <a:t>Move </a:t>
            </a:r>
            <a:r>
              <a:rPr lang="en-US" sz="2800" dirty="0">
                <a:solidFill>
                  <a:srgbClr val="FF0000"/>
                </a:solidFill>
              </a:rPr>
              <a:t>east to west </a:t>
            </a:r>
            <a:r>
              <a:rPr lang="en-US" sz="2800" dirty="0">
                <a:solidFill>
                  <a:schemeClr val="tx1"/>
                </a:solidFill>
              </a:rPr>
              <a:t>but later veer towards poles steered  by high pressure sub-tropical cells</a:t>
            </a:r>
          </a:p>
          <a:p>
            <a:endParaRPr lang="en-ZA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509073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27C733-EC70-43C7-9AF8-5B88540EAB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Naming of tropical cyclones</a:t>
            </a:r>
            <a:endParaRPr lang="en-ZA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27188A-DAA3-4133-A005-64D4F63722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Officially named once wind speeds reach </a:t>
            </a:r>
            <a:r>
              <a:rPr lang="en-US" sz="2800" dirty="0">
                <a:solidFill>
                  <a:srgbClr val="FF0000"/>
                </a:solidFill>
              </a:rPr>
              <a:t>65 km/h.</a:t>
            </a:r>
          </a:p>
          <a:p>
            <a:r>
              <a:rPr lang="en-US" sz="2800" dirty="0">
                <a:solidFill>
                  <a:schemeClr val="tx1"/>
                </a:solidFill>
              </a:rPr>
              <a:t>Named in </a:t>
            </a:r>
            <a:r>
              <a:rPr lang="en-US" sz="2800" dirty="0">
                <a:solidFill>
                  <a:srgbClr val="FF0000"/>
                </a:solidFill>
              </a:rPr>
              <a:t>alphabetical</a:t>
            </a:r>
            <a:r>
              <a:rPr lang="en-US" sz="2800" dirty="0">
                <a:solidFill>
                  <a:schemeClr val="tx1"/>
                </a:solidFill>
              </a:rPr>
              <a:t> order alternating male and  female</a:t>
            </a:r>
          </a:p>
          <a:p>
            <a:r>
              <a:rPr lang="en-US" sz="2800" dirty="0">
                <a:solidFill>
                  <a:schemeClr val="tx1"/>
                </a:solidFill>
              </a:rPr>
              <a:t>Regional terms: East Asia – Typhoons</a:t>
            </a:r>
          </a:p>
          <a:p>
            <a:pPr marL="2571400" lvl="8" indent="0">
              <a:buNone/>
            </a:pPr>
            <a:r>
              <a:rPr lang="en-US" sz="2800" dirty="0">
                <a:solidFill>
                  <a:schemeClr val="tx1"/>
                </a:solidFill>
              </a:rPr>
              <a:t>Indian Ocean – Cyclones</a:t>
            </a:r>
          </a:p>
          <a:p>
            <a:pPr marL="2571400" lvl="8" indent="0">
              <a:buNone/>
            </a:pPr>
            <a:r>
              <a:rPr lang="en-US" sz="2800" dirty="0">
                <a:solidFill>
                  <a:schemeClr val="tx1"/>
                </a:solidFill>
              </a:rPr>
              <a:t>Americas and Caribbean – Hurricanes</a:t>
            </a:r>
          </a:p>
          <a:p>
            <a:pPr marL="2571400" lvl="8" indent="0">
              <a:buNone/>
            </a:pPr>
            <a:r>
              <a:rPr lang="en-US" sz="2800" dirty="0">
                <a:solidFill>
                  <a:schemeClr val="tx1"/>
                </a:solidFill>
              </a:rPr>
              <a:t>Australia – Willy-willies</a:t>
            </a:r>
            <a:endParaRPr lang="en-ZA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8470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A1FEAE-0A8C-44E6-8504-C6FE1FFE7B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/>
              <a:t>Factors needed to form a tropical cyclone</a:t>
            </a:r>
            <a:endParaRPr lang="en-ZA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DB00D8-1E65-404B-A3DF-58F1621C58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Warm sea surface</a:t>
            </a:r>
          </a:p>
          <a:p>
            <a:r>
              <a:rPr lang="en-US" sz="2800" dirty="0"/>
              <a:t>Coriolis force</a:t>
            </a:r>
          </a:p>
          <a:p>
            <a:r>
              <a:rPr lang="en-US" sz="2800" dirty="0"/>
              <a:t>Upper air divergence</a:t>
            </a:r>
            <a:endParaRPr lang="en-ZA" sz="2800" dirty="0"/>
          </a:p>
        </p:txBody>
      </p:sp>
    </p:spTree>
    <p:extLst>
      <p:ext uri="{BB962C8B-B14F-4D97-AF65-F5344CB8AC3E}">
        <p14:creationId xmlns:p14="http://schemas.microsoft.com/office/powerpoint/2010/main" val="39611990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ividendVTI">
  <a:themeElements>
    <a:clrScheme name="Aspect">
      <a:dk1>
        <a:sysClr val="windowText" lastClr="000000"/>
      </a:dk1>
      <a:lt1>
        <a:sysClr val="window" lastClr="FFFFFF"/>
      </a:lt1>
      <a:dk2>
        <a:srgbClr val="585753"/>
      </a:dk2>
      <a:lt2>
        <a:srgbClr val="EBDDC3"/>
      </a:lt2>
      <a:accent1>
        <a:srgbClr val="71B9E4"/>
      </a:accent1>
      <a:accent2>
        <a:srgbClr val="E25D3C"/>
      </a:accent2>
      <a:accent3>
        <a:srgbClr val="BDB59D"/>
      </a:accent3>
      <a:accent4>
        <a:srgbClr val="A5AB81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Dividend">
      <a:majorFont>
        <a:latin typeface="Franklin Gothic Demi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VTI" id="{97558BDE-0B66-457C-BB6F-7B1B22DAA9B8}" vid="{F53508A3-AC60-448A-AF37-934D5F1A0D5E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a410dd7f93c95333ffa1b60ed6adedd1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a936d9baba76aa3866493feff160faab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BD2D995-20F0-4C14-BF62-1248AB4B484D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customXml/itemProps2.xml><?xml version="1.0" encoding="utf-8"?>
<ds:datastoreItem xmlns:ds="http://schemas.openxmlformats.org/officeDocument/2006/customXml" ds:itemID="{965255AC-12AC-4323-AA35-9BAC798B66B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B3242A4-1E6A-4E02-809C-4A24066EC01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{8939D534-246F-4A62-9731-47609A4F611F}tf67061901_win32</Template>
  <TotalTime>2797</TotalTime>
  <Words>840</Words>
  <Application>Microsoft Office PowerPoint</Application>
  <PresentationFormat>Widescreen</PresentationFormat>
  <Paragraphs>91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Calibri</vt:lpstr>
      <vt:lpstr>Franklin Gothic Book</vt:lpstr>
      <vt:lpstr>Franklin Gothic Demi</vt:lpstr>
      <vt:lpstr>Gill Sans MT</vt:lpstr>
      <vt:lpstr>Wingdings 2</vt:lpstr>
      <vt:lpstr>DividendVTI</vt:lpstr>
      <vt:lpstr>CLIMATE AND WEATHER 2 – TROPICAL cyclones  Unit 1 – Characteristics and location of tropical cyclones  </vt:lpstr>
      <vt:lpstr>REVIEW – WHAT YOU HAVE ALREADY LEARNED</vt:lpstr>
      <vt:lpstr>Overview – what you will learn</vt:lpstr>
      <vt:lpstr>distinctive characteristics of tropical cyclones</vt:lpstr>
      <vt:lpstr>Characteristic appearance of tropical cyclones</vt:lpstr>
      <vt:lpstr>Where tropical cyclones occur</vt:lpstr>
      <vt:lpstr>Where tropical cyclones form</vt:lpstr>
      <vt:lpstr>Naming of tropical cyclones</vt:lpstr>
      <vt:lpstr>Factors needed to form a tropical cyclone</vt:lpstr>
      <vt:lpstr>Why warm sea surfaces help formation of tropical cyclones</vt:lpstr>
      <vt:lpstr>Role of the Coriolis force</vt:lpstr>
      <vt:lpstr>Upper air divergence</vt:lpstr>
      <vt:lpstr>Check my learning</vt:lpstr>
      <vt:lpstr>CHECK MY LEARNING (2)</vt:lpstr>
      <vt:lpstr>Check my learning (3)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CLIMATE AND WEATHER 1 – Mid-latitude cyclones</dc:title>
  <dc:creator>Johan Rich</dc:creator>
  <cp:lastModifiedBy>Johan Rich</cp:lastModifiedBy>
  <cp:revision>103</cp:revision>
  <dcterms:created xsi:type="dcterms:W3CDTF">2020-10-24T06:33:26Z</dcterms:created>
  <dcterms:modified xsi:type="dcterms:W3CDTF">2021-02-23T10:48:41Z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