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311" r:id="rId6"/>
    <p:sldId id="310" r:id="rId7"/>
    <p:sldId id="312" r:id="rId8"/>
    <p:sldId id="314" r:id="rId9"/>
    <p:sldId id="313" r:id="rId10"/>
    <p:sldId id="31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Gradient – steep and gentle slopes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74048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GEOGRAPHY G 9  </a:t>
            </a:r>
          </a:p>
          <a:p>
            <a:r>
              <a:rPr lang="en-US" dirty="0">
                <a:solidFill>
                  <a:schemeClr val="tx1"/>
                </a:solidFill>
              </a:rPr>
              <a:t>© 2021 JOHAN RICH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0314D-CAB1-4427-B5D0-50AD02BB1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IS ABOUT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7F197-1378-4A01-A820-2FD4884FB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Land is not always flat; sometimes it </a:t>
            </a:r>
            <a:r>
              <a:rPr lang="en-US" sz="2800" dirty="0">
                <a:solidFill>
                  <a:srgbClr val="FF0000"/>
                </a:solidFill>
              </a:rPr>
              <a:t>slopes </a:t>
            </a:r>
            <a:r>
              <a:rPr lang="en-US" sz="2800" dirty="0"/>
              <a:t>higher or lower.</a:t>
            </a:r>
          </a:p>
          <a:p>
            <a:r>
              <a:rPr lang="en-US" sz="2800" dirty="0"/>
              <a:t>The concept of slope or gradient (they are synonyms) appears in mathematics and in geography.</a:t>
            </a:r>
          </a:p>
          <a:p>
            <a:r>
              <a:rPr lang="en-US" sz="2800" dirty="0"/>
              <a:t>Contours on a map give us information about the slope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77220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dient Slope Formula | Passy's World of Mathematics">
            <a:extLst>
              <a:ext uri="{FF2B5EF4-FFF2-40B4-BE49-F238E27FC236}">
                <a16:creationId xmlns:a16="http://schemas.microsoft.com/office/drawing/2014/main" id="{9F14FA87-3CF1-460A-BE6D-C76371437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17" y="371061"/>
            <a:ext cx="11396870" cy="613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62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B693D-B5BA-4C1D-8C5E-15F7F37B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CONTOURS SHOW SLOPE?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F273C-0987-4EE9-90EA-6B418169A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Contours </a:t>
            </a:r>
            <a:r>
              <a:rPr lang="en-US" sz="2800" dirty="0">
                <a:solidFill>
                  <a:srgbClr val="FF0000"/>
                </a:solidFill>
              </a:rPr>
              <a:t>spaced far apart </a:t>
            </a:r>
            <a:r>
              <a:rPr lang="en-US" sz="2800" dirty="0"/>
              <a:t> means flatter land and gentle slope.</a:t>
            </a:r>
          </a:p>
          <a:p>
            <a:r>
              <a:rPr lang="en-US" sz="2800" dirty="0"/>
              <a:t>The closer contour lines are to each other the steeper the slope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45877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2AC69-40A2-47B6-A51A-0400351C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ELEVATION?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B1618-0076-4C04-B888-3B3D5A4CD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calculate the </a:t>
            </a:r>
            <a:r>
              <a:rPr lang="en-US" sz="2800" dirty="0">
                <a:solidFill>
                  <a:srgbClr val="FF0000"/>
                </a:solidFill>
              </a:rPr>
              <a:t>elevation</a:t>
            </a:r>
            <a:r>
              <a:rPr lang="en-US" sz="2800" dirty="0"/>
              <a:t> we subtract the height of the lower point from the height of the higher point.</a:t>
            </a:r>
          </a:p>
          <a:p>
            <a:r>
              <a:rPr lang="en-US" sz="2800" dirty="0"/>
              <a:t>For example: A road race starts at a point 900m above sea level and ends at a point 1700 m above sea level. The elevation gain is 1700 – 900 = 800m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56439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93DE38-EBA9-4650-B561-0ABDC2F4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48276"/>
          </a:xfrm>
        </p:spPr>
        <p:txBody>
          <a:bodyPr/>
          <a:lstStyle/>
          <a:p>
            <a:r>
              <a:rPr lang="en-US" dirty="0"/>
              <a:t>CALCULATING GRADIENT </a:t>
            </a:r>
            <a:endParaRPr lang="en-Z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CBCBD0-87A1-4EB2-A8D7-221F4262A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334637"/>
            <a:ext cx="4663440" cy="45175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diagram alongside C is 2,5 km from A and  D is 5 km from A. Both C and D are 500m  higher than A.</a:t>
            </a:r>
          </a:p>
          <a:p>
            <a:r>
              <a:rPr lang="en-US" dirty="0"/>
              <a:t>We can see that the average steepness of the climb from A to C is much steeper than  from A to D.</a:t>
            </a:r>
          </a:p>
          <a:p>
            <a:r>
              <a:rPr lang="en-US" dirty="0"/>
              <a:t>We calculate steepness (or  </a:t>
            </a:r>
            <a:r>
              <a:rPr lang="en-US" dirty="0">
                <a:solidFill>
                  <a:srgbClr val="FF0000"/>
                </a:solidFill>
              </a:rPr>
              <a:t>gradient</a:t>
            </a:r>
            <a:r>
              <a:rPr lang="en-US" dirty="0"/>
              <a:t>) by dividing the  </a:t>
            </a:r>
            <a:r>
              <a:rPr lang="en-US" dirty="0">
                <a:solidFill>
                  <a:srgbClr val="FF0000"/>
                </a:solidFill>
              </a:rPr>
              <a:t>rise  </a:t>
            </a:r>
            <a:r>
              <a:rPr lang="en-US" dirty="0"/>
              <a:t>in height  (</a:t>
            </a:r>
            <a:r>
              <a:rPr lang="en-US" dirty="0">
                <a:solidFill>
                  <a:srgbClr val="FF0000"/>
                </a:solidFill>
              </a:rPr>
              <a:t>elevation distance</a:t>
            </a:r>
            <a:r>
              <a:rPr lang="en-US" dirty="0"/>
              <a:t>) by the  </a:t>
            </a:r>
            <a:r>
              <a:rPr lang="en-US" dirty="0">
                <a:solidFill>
                  <a:srgbClr val="FF0000"/>
                </a:solidFill>
              </a:rPr>
              <a:t>run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horizontal distance).</a:t>
            </a:r>
          </a:p>
          <a:p>
            <a:r>
              <a:rPr lang="en-US" dirty="0"/>
              <a:t>So the gradient of  AC is  500 /2500 = 1/5 and the gradient of AD is 500/5000= 1/10 which is only half as steep.</a:t>
            </a:r>
            <a:endParaRPr lang="en-ZA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01C26B-18CA-48DC-8633-E46FCCCE616F}"/>
              </a:ext>
            </a:extLst>
          </p:cNvPr>
          <p:cNvCxnSpPr/>
          <p:nvPr/>
        </p:nvCxnSpPr>
        <p:spPr>
          <a:xfrm flipH="1" flipV="1">
            <a:off x="11129645" y="2738010"/>
            <a:ext cx="9525" cy="16859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9587F25-4E0C-41FE-9AD5-721EE3C9AFFD}"/>
              </a:ext>
            </a:extLst>
          </p:cNvPr>
          <p:cNvSpPr/>
          <p:nvPr/>
        </p:nvSpPr>
        <p:spPr>
          <a:xfrm>
            <a:off x="6096000" y="2720865"/>
            <a:ext cx="5059680" cy="1732280"/>
          </a:xfrm>
          <a:custGeom>
            <a:avLst/>
            <a:gdLst>
              <a:gd name="connsiteX0" fmla="*/ 5060156 w 5060156"/>
              <a:gd name="connsiteY0" fmla="*/ 0 h 1732513"/>
              <a:gd name="connsiteX1" fmla="*/ 3907631 w 5060156"/>
              <a:gd name="connsiteY1" fmla="*/ 419100 h 1732513"/>
              <a:gd name="connsiteX2" fmla="*/ 2964656 w 5060156"/>
              <a:gd name="connsiteY2" fmla="*/ 76200 h 1732513"/>
              <a:gd name="connsiteX3" fmla="*/ 2240756 w 5060156"/>
              <a:gd name="connsiteY3" fmla="*/ 904875 h 1732513"/>
              <a:gd name="connsiteX4" fmla="*/ 1116806 w 5060156"/>
              <a:gd name="connsiteY4" fmla="*/ 866775 h 1732513"/>
              <a:gd name="connsiteX5" fmla="*/ 88106 w 5060156"/>
              <a:gd name="connsiteY5" fmla="*/ 1666875 h 1732513"/>
              <a:gd name="connsiteX6" fmla="*/ 50006 w 5060156"/>
              <a:gd name="connsiteY6" fmla="*/ 1685925 h 1732513"/>
              <a:gd name="connsiteX7" fmla="*/ 40481 w 5060156"/>
              <a:gd name="connsiteY7" fmla="*/ 1676400 h 173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60156" h="1732513">
                <a:moveTo>
                  <a:pt x="5060156" y="0"/>
                </a:moveTo>
                <a:cubicBezTo>
                  <a:pt x="4658518" y="203200"/>
                  <a:pt x="4256881" y="406400"/>
                  <a:pt x="3907631" y="419100"/>
                </a:cubicBezTo>
                <a:cubicBezTo>
                  <a:pt x="3558381" y="431800"/>
                  <a:pt x="3242468" y="-4762"/>
                  <a:pt x="2964656" y="76200"/>
                </a:cubicBezTo>
                <a:cubicBezTo>
                  <a:pt x="2686844" y="157162"/>
                  <a:pt x="2548731" y="773113"/>
                  <a:pt x="2240756" y="904875"/>
                </a:cubicBezTo>
                <a:cubicBezTo>
                  <a:pt x="1932781" y="1036638"/>
                  <a:pt x="1475581" y="739775"/>
                  <a:pt x="1116806" y="866775"/>
                </a:cubicBezTo>
                <a:cubicBezTo>
                  <a:pt x="758031" y="993775"/>
                  <a:pt x="265906" y="1530350"/>
                  <a:pt x="88106" y="1666875"/>
                </a:cubicBezTo>
                <a:cubicBezTo>
                  <a:pt x="-89694" y="1803400"/>
                  <a:pt x="57944" y="1684337"/>
                  <a:pt x="50006" y="1685925"/>
                </a:cubicBezTo>
                <a:cubicBezTo>
                  <a:pt x="42068" y="1687513"/>
                  <a:pt x="41274" y="1681956"/>
                  <a:pt x="40481" y="16764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ZA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ECA2740-47C1-432D-9AC7-14C0ACC34019}"/>
              </a:ext>
            </a:extLst>
          </p:cNvPr>
          <p:cNvCxnSpPr/>
          <p:nvPr/>
        </p:nvCxnSpPr>
        <p:spPr>
          <a:xfrm flipV="1">
            <a:off x="6119495" y="2776745"/>
            <a:ext cx="4981575" cy="16859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D88DA7-AF78-412A-A4A4-99CCE3EE2789}"/>
              </a:ext>
            </a:extLst>
          </p:cNvPr>
          <p:cNvCxnSpPr/>
          <p:nvPr/>
        </p:nvCxnSpPr>
        <p:spPr>
          <a:xfrm flipH="1">
            <a:off x="6119495" y="2804685"/>
            <a:ext cx="2952750" cy="168592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3">
            <a:extLst>
              <a:ext uri="{FF2B5EF4-FFF2-40B4-BE49-F238E27FC236}">
                <a16:creationId xmlns:a16="http://schemas.microsoft.com/office/drawing/2014/main" id="{336A1C29-5B75-4589-BCA0-498EA4AA7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8895" y="14908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B3E8A7-5B7D-48A7-B4CA-8EEC62D06656}"/>
              </a:ext>
            </a:extLst>
          </p:cNvPr>
          <p:cNvCxnSpPr/>
          <p:nvPr/>
        </p:nvCxnSpPr>
        <p:spPr>
          <a:xfrm flipV="1">
            <a:off x="6014720" y="4419808"/>
            <a:ext cx="5086350" cy="38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F45B65A-B413-4D57-9C25-9CF5BD9D5A8A}"/>
              </a:ext>
            </a:extLst>
          </p:cNvPr>
          <p:cNvSpPr txBox="1"/>
          <p:nvPr/>
        </p:nvSpPr>
        <p:spPr>
          <a:xfrm>
            <a:off x="6014720" y="4535462"/>
            <a:ext cx="3138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ZA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0E6B10-F7BD-422E-8453-78A99AF9D458}"/>
              </a:ext>
            </a:extLst>
          </p:cNvPr>
          <p:cNvSpPr txBox="1"/>
          <p:nvPr/>
        </p:nvSpPr>
        <p:spPr>
          <a:xfrm>
            <a:off x="10940036" y="4518550"/>
            <a:ext cx="431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en-ZA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1C981F-95D4-4C14-9726-3D681ACD9BCC}"/>
              </a:ext>
            </a:extLst>
          </p:cNvPr>
          <p:cNvSpPr txBox="1"/>
          <p:nvPr/>
        </p:nvSpPr>
        <p:spPr>
          <a:xfrm>
            <a:off x="8851170" y="2508259"/>
            <a:ext cx="4967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en-ZA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3CD0FA-073F-497D-8196-739519B127D8}"/>
              </a:ext>
            </a:extLst>
          </p:cNvPr>
          <p:cNvSpPr txBox="1"/>
          <p:nvPr/>
        </p:nvSpPr>
        <p:spPr>
          <a:xfrm>
            <a:off x="11057421" y="2446422"/>
            <a:ext cx="47220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ZA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FF214F-4F67-4D58-AD03-7231534C2233}"/>
              </a:ext>
            </a:extLst>
          </p:cNvPr>
          <p:cNvSpPr txBox="1"/>
          <p:nvPr/>
        </p:nvSpPr>
        <p:spPr>
          <a:xfrm>
            <a:off x="8245978" y="4520523"/>
            <a:ext cx="11019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&lt; 5km&gt;</a:t>
            </a:r>
            <a:endParaRPr lang="en-ZA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52EC12-419E-42FA-BC9B-4E420953171F}"/>
              </a:ext>
            </a:extLst>
          </p:cNvPr>
          <p:cNvSpPr txBox="1"/>
          <p:nvPr/>
        </p:nvSpPr>
        <p:spPr>
          <a:xfrm>
            <a:off x="11092895" y="3228945"/>
            <a:ext cx="8734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500m</a:t>
            </a:r>
            <a:endParaRPr lang="en-ZA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197F599-D8C7-4B39-9A53-BD6D4F68269C}"/>
              </a:ext>
            </a:extLst>
          </p:cNvPr>
          <p:cNvCxnSpPr>
            <a:cxnSpLocks/>
          </p:cNvCxnSpPr>
          <p:nvPr/>
        </p:nvCxnSpPr>
        <p:spPr>
          <a:xfrm flipV="1">
            <a:off x="11371323" y="2832900"/>
            <a:ext cx="0" cy="396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E6C355A-DCD5-4CC1-91F5-DF5A28A7B146}"/>
              </a:ext>
            </a:extLst>
          </p:cNvPr>
          <p:cNvCxnSpPr/>
          <p:nvPr/>
        </p:nvCxnSpPr>
        <p:spPr>
          <a:xfrm>
            <a:off x="11371323" y="3647647"/>
            <a:ext cx="0" cy="329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654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59295-0C55-4DF0-98C6-0BF238FC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  <a:endParaRPr lang="en-Z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6274C4-2C00-4731-8A5C-EB5A5696E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Let’s go back to our example of the road race in slide 5 where the elevation gain was 800m. If the race was a 4 km race  would the course be steeper or less steep than if the race was a 20km race?</a:t>
            </a:r>
          </a:p>
          <a:p>
            <a:r>
              <a:rPr lang="en-US" sz="2800" dirty="0"/>
              <a:t>4 km Gradient = ED/HD = 800/4000 = 1/5</a:t>
            </a:r>
          </a:p>
          <a:p>
            <a:r>
              <a:rPr lang="en-US" sz="2800" dirty="0"/>
              <a:t>20 km Gradient = ED/HD = 800/20000 = 1/25</a:t>
            </a:r>
          </a:p>
          <a:p>
            <a:r>
              <a:rPr lang="en-US" sz="2800" dirty="0"/>
              <a:t>So the 4km race is 5 times steeper than the 20km race!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625548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{03385983-D2C7-48AE-9667-C0D2F65178C4}tf78829772_win32</Template>
  <TotalTime>76</TotalTime>
  <Words>341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Garamond</vt:lpstr>
      <vt:lpstr>Sagona Book</vt:lpstr>
      <vt:lpstr>Sagona ExtraLight</vt:lpstr>
      <vt:lpstr>SavonVTI</vt:lpstr>
      <vt:lpstr>Gradient – steep and gentle slopes</vt:lpstr>
      <vt:lpstr>WHAT THIS IS ABOUT</vt:lpstr>
      <vt:lpstr>PowerPoint Presentation</vt:lpstr>
      <vt:lpstr>HOW DO CONTOURS SHOW SLOPE?</vt:lpstr>
      <vt:lpstr>WHAT IS ELEVATION?</vt:lpstr>
      <vt:lpstr>CALCULATING GRADIENT </vt:lpstr>
      <vt:lpstr>CHECK YOUR UNDERSTANDING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– steep and gentle slopes</dc:title>
  <dc:creator>Johan Rich</dc:creator>
  <cp:lastModifiedBy>Johan Rich</cp:lastModifiedBy>
  <cp:revision>7</cp:revision>
  <dcterms:created xsi:type="dcterms:W3CDTF">2021-01-28T08:45:14Z</dcterms:created>
  <dcterms:modified xsi:type="dcterms:W3CDTF">2021-01-28T10:01:34Z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