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98" r:id="rId6"/>
    <p:sldId id="289" r:id="rId7"/>
    <p:sldId id="299" r:id="rId8"/>
    <p:sldId id="300" r:id="rId9"/>
    <p:sldId id="301" r:id="rId10"/>
    <p:sldId id="302" r:id="rId11"/>
    <p:sldId id="3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Climatology – unequal heating of the earth’s surface (unit 2)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© </a:t>
            </a:r>
            <a:r>
              <a:rPr lang="en-US" sz="1800" dirty="0" err="1">
                <a:solidFill>
                  <a:srgbClr val="FFFFFF">
                    <a:alpha val="75000"/>
                  </a:srgbClr>
                </a:solidFill>
              </a:rPr>
              <a:t>johan</a:t>
            </a:r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 rich 2021 geography grade 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EBEA4-FA0B-448F-8DD3-4F7A778CA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02" y="479175"/>
            <a:ext cx="7666568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5059B-010D-4650-84A6-ED758F45B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3803374"/>
            <a:ext cx="11029617" cy="2915477"/>
          </a:xfrm>
        </p:spPr>
        <p:txBody>
          <a:bodyPr>
            <a:noAutofit/>
          </a:bodyPr>
          <a:lstStyle/>
          <a:p>
            <a:r>
              <a:rPr lang="en-US" sz="2800" dirty="0"/>
              <a:t>Remember when you were younger? You probably used a magnifying glass to burn leaves or ants ( I did anyway!) It was quite tricky to get it to burn anything. You had to get the sunlight to </a:t>
            </a:r>
            <a:r>
              <a:rPr lang="en-US" sz="2800" b="1" u="sng" dirty="0"/>
              <a:t>focus </a:t>
            </a:r>
            <a:r>
              <a:rPr lang="en-US" sz="2800" dirty="0"/>
              <a:t>into a single small bright spot then you had to hold the glass </a:t>
            </a:r>
            <a:r>
              <a:rPr lang="en-US" sz="2800" b="1" u="sng" dirty="0"/>
              <a:t>long enough </a:t>
            </a:r>
            <a:r>
              <a:rPr lang="en-US" sz="2800" dirty="0"/>
              <a:t>and </a:t>
            </a:r>
            <a:r>
              <a:rPr lang="en-US" sz="2800" b="1" u="sng" dirty="0"/>
              <a:t>close enough</a:t>
            </a:r>
            <a:r>
              <a:rPr lang="en-US" sz="2800" dirty="0"/>
              <a:t> to the thing you wanted to burn for the concentrated sun’s heat to start a fire. </a:t>
            </a:r>
            <a:endParaRPr lang="en-ZA" sz="2800" dirty="0"/>
          </a:p>
        </p:txBody>
      </p:sp>
      <p:pic>
        <p:nvPicPr>
          <p:cNvPr id="1026" name="Picture 2" descr="Man hand holds magnifying glass and try to light fire on white paper Stock  Photo - Alamy">
            <a:extLst>
              <a:ext uri="{FF2B5EF4-FFF2-40B4-BE49-F238E27FC236}">
                <a16:creationId xmlns:a16="http://schemas.microsoft.com/office/drawing/2014/main" id="{93D50AFB-CB84-4DE4-8F0E-99DF08AB3A2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9" b="27989"/>
          <a:stretch>
            <a:fillRect/>
          </a:stretch>
        </p:blipFill>
        <p:spPr bwMode="auto">
          <a:xfrm>
            <a:off x="450570" y="661429"/>
            <a:ext cx="11290859" cy="314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5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7943-B0AE-46CE-A4DA-F1788652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702156"/>
            <a:ext cx="11463131" cy="835096"/>
          </a:xfrm>
        </p:spPr>
        <p:txBody>
          <a:bodyPr>
            <a:noAutofit/>
          </a:bodyPr>
          <a:lstStyle/>
          <a:p>
            <a:r>
              <a:rPr lang="en-US" sz="4000" dirty="0"/>
              <a:t>The earth’s surface is not uniformly warm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2A4BF-AF4D-495F-9340-FF4CA31C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69774"/>
            <a:ext cx="11029615" cy="47442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Amount of insolation determines heat at the surface</a:t>
            </a:r>
          </a:p>
          <a:p>
            <a:r>
              <a:rPr lang="en-US" sz="2800" dirty="0"/>
              <a:t>Amount of insolation is a combination of:</a:t>
            </a:r>
          </a:p>
          <a:p>
            <a:pPr marL="0" indent="0">
              <a:buNone/>
            </a:pPr>
            <a:r>
              <a:rPr lang="en-US" sz="2800" dirty="0"/>
              <a:t>		 (a) Intensity or focus (how large the surface that is being radiated)</a:t>
            </a:r>
          </a:p>
          <a:p>
            <a:pPr marL="0" indent="0">
              <a:buNone/>
            </a:pPr>
            <a:r>
              <a:rPr lang="en-US" sz="2800" dirty="0"/>
              <a:t>		(b) Duration (how long the sun shines for)</a:t>
            </a:r>
          </a:p>
          <a:p>
            <a:pPr marL="0" indent="0">
              <a:buNone/>
            </a:pPr>
            <a:r>
              <a:rPr lang="en-US" sz="2800" dirty="0"/>
              <a:t>		(c) Relative distance from the sun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en-US" sz="2800" dirty="0"/>
          </a:p>
          <a:p>
            <a:pPr marL="0" indent="0">
              <a:buNone/>
            </a:pPr>
            <a:endParaRPr lang="en-ZA" sz="2800" dirty="0"/>
          </a:p>
        </p:txBody>
      </p:sp>
      <p:pic>
        <p:nvPicPr>
          <p:cNvPr id="10" name="Picture 2" descr="Cartoon Magnifying Glass Starting Fire High-Res Vector Graphic - Getty  Images">
            <a:extLst>
              <a:ext uri="{FF2B5EF4-FFF2-40B4-BE49-F238E27FC236}">
                <a16:creationId xmlns:a16="http://schemas.microsoft.com/office/drawing/2014/main" id="{64213E17-1B01-4378-8891-7F21702C2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06664"/>
            <a:ext cx="1971393" cy="19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4511-B3E4-4B97-B442-5E1EFAD2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Ways heat differences manifest</a:t>
            </a:r>
            <a:endParaRPr lang="en-ZA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DEBE0-17A8-4049-A199-91E01EFDA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Location – some places on earth are constantly warmer than others</a:t>
            </a:r>
          </a:p>
          <a:p>
            <a:r>
              <a:rPr lang="en-US" sz="2800" dirty="0"/>
              <a:t>Time – Temperatures differ from season to season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1586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DC24-6DA4-4DA7-BBD8-F843C778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0088"/>
            <a:ext cx="11029616" cy="781878"/>
          </a:xfrm>
        </p:spPr>
        <p:txBody>
          <a:bodyPr>
            <a:normAutofit/>
          </a:bodyPr>
          <a:lstStyle/>
          <a:p>
            <a:r>
              <a:rPr lang="en-US" sz="4000" dirty="0"/>
              <a:t>Latitudinal differences in heating</a:t>
            </a:r>
            <a:endParaRPr lang="en-ZA" sz="4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FF67CB-E3FE-43EE-B1EF-CC7395E5B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652" y="1311966"/>
            <a:ext cx="9276522" cy="54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5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464F-CF6F-4399-997D-9ACD0758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LATITUDINAL DIFFERENCES 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C6C40-4C02-404C-B701-01B3EC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Earth shape (Geoid) – flatter at poles and bulging at equator exaggerates the effect</a:t>
            </a:r>
          </a:p>
          <a:p>
            <a:r>
              <a:rPr lang="en-US" sz="2800" dirty="0"/>
              <a:t>Tilt of the earth – hottest point moves north or south of equator (as far as the tropics 23,5 N or S</a:t>
            </a:r>
          </a:p>
          <a:p>
            <a:r>
              <a:rPr lang="en-US" sz="2800" dirty="0"/>
              <a:t>Hottest point called </a:t>
            </a:r>
            <a:r>
              <a:rPr lang="en-US" sz="2800" dirty="0">
                <a:solidFill>
                  <a:srgbClr val="FF0000"/>
                </a:solidFill>
              </a:rPr>
              <a:t>Heat equator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94543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06AE-A1F8-4ED5-9EDA-4E12D8A5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Heat zones</a:t>
            </a:r>
            <a:endParaRPr lang="en-ZA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3DB13-2B99-484D-AFFF-692D7015B6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Torrid zones </a:t>
            </a:r>
            <a:r>
              <a:rPr lang="en-US" sz="2800" dirty="0"/>
              <a:t>sometimes divided into </a:t>
            </a:r>
            <a:r>
              <a:rPr lang="en-US" sz="2800" u="sng" dirty="0"/>
              <a:t>tropical</a:t>
            </a:r>
            <a:r>
              <a:rPr lang="en-US" sz="2800" dirty="0"/>
              <a:t> and </a:t>
            </a:r>
            <a:r>
              <a:rPr lang="en-US" sz="2800" u="sng" dirty="0"/>
              <a:t>subtropical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Frigid zones</a:t>
            </a:r>
            <a:r>
              <a:rPr lang="en-US" sz="2800" dirty="0"/>
              <a:t> sometimes divided into </a:t>
            </a:r>
            <a:r>
              <a:rPr lang="en-US" sz="2800" u="sng" dirty="0"/>
              <a:t>tundra</a:t>
            </a:r>
            <a:r>
              <a:rPr lang="en-US" sz="2800" dirty="0"/>
              <a:t> and </a:t>
            </a:r>
            <a:r>
              <a:rPr lang="en-US" sz="2800" u="sng" dirty="0"/>
              <a:t>polar</a:t>
            </a:r>
          </a:p>
          <a:p>
            <a:r>
              <a:rPr lang="en-US" sz="2800" dirty="0"/>
              <a:t>Zones are based on latitude</a:t>
            </a:r>
            <a:endParaRPr lang="en-ZA" sz="2800" dirty="0"/>
          </a:p>
        </p:txBody>
      </p:sp>
      <p:pic>
        <p:nvPicPr>
          <p:cNvPr id="4098" name="Picture 2" descr="Describe the heat zones of the earth with the help of a diagram - Social  Science - - 12045685 | Meritnation.com">
            <a:extLst>
              <a:ext uri="{FF2B5EF4-FFF2-40B4-BE49-F238E27FC236}">
                <a16:creationId xmlns:a16="http://schemas.microsoft.com/office/drawing/2014/main" id="{AE1B0CC9-E037-4D6B-8BE1-568FBE91A9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0590"/>
            <a:ext cx="5632174" cy="38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7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1B1E-5F93-4D39-A023-F41AE3D0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Seasonal differences</a:t>
            </a:r>
            <a:endParaRPr lang="en-ZA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80F6E3-8BEA-46AC-8C1A-5941C62D2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295607" cy="4464345"/>
          </a:xfrm>
        </p:spPr>
        <p:txBody>
          <a:bodyPr>
            <a:normAutofit/>
          </a:bodyPr>
          <a:lstStyle/>
          <a:p>
            <a:r>
              <a:rPr lang="en-US" sz="2800" dirty="0"/>
              <a:t>(A) </a:t>
            </a:r>
            <a:r>
              <a:rPr lang="en-US" sz="2800" dirty="0">
                <a:solidFill>
                  <a:srgbClr val="FF0000"/>
                </a:solidFill>
              </a:rPr>
              <a:t>Earth’s tilt </a:t>
            </a:r>
            <a:r>
              <a:rPr lang="en-US" sz="2800" dirty="0"/>
              <a:t>– heat equator moves north or south and days a are longer or shorter causing more or less insolation</a:t>
            </a:r>
          </a:p>
          <a:p>
            <a:r>
              <a:rPr lang="en-US" sz="2800" dirty="0"/>
              <a:t>(B) </a:t>
            </a:r>
            <a:r>
              <a:rPr lang="en-US" sz="2800" dirty="0">
                <a:solidFill>
                  <a:srgbClr val="FF0000"/>
                </a:solidFill>
              </a:rPr>
              <a:t>Earth’s orbital path – </a:t>
            </a:r>
            <a:r>
              <a:rPr lang="en-US" sz="2800" dirty="0">
                <a:solidFill>
                  <a:schemeClr val="tx1"/>
                </a:solidFill>
              </a:rPr>
              <a:t>Elliptical not circular so distance from sun varies during the year</a:t>
            </a:r>
            <a:endParaRPr lang="en-ZA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seasonal cycle | Meteorology, Science fair, Homeschool science">
            <a:extLst>
              <a:ext uri="{FF2B5EF4-FFF2-40B4-BE49-F238E27FC236}">
                <a16:creationId xmlns:a16="http://schemas.microsoft.com/office/drawing/2014/main" id="{1A594F92-6144-46C5-BFE0-A30883CEFE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88" y="1717990"/>
            <a:ext cx="6204088" cy="51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6680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{ECF4413A-28D8-4073-80A6-12C66FBD7316}tf67061901_win32</Template>
  <TotalTime>146</TotalTime>
  <Words>302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Franklin Gothic Book</vt:lpstr>
      <vt:lpstr>Franklin Gothic Demi</vt:lpstr>
      <vt:lpstr>Gill Sans MT</vt:lpstr>
      <vt:lpstr>Wingdings 2</vt:lpstr>
      <vt:lpstr>DividendVTI</vt:lpstr>
      <vt:lpstr>Climatology – unequal heating of the earth’s surface (unit 2)</vt:lpstr>
      <vt:lpstr>PowerPoint Presentation</vt:lpstr>
      <vt:lpstr>The earth’s surface is not uniformly warm</vt:lpstr>
      <vt:lpstr>Ways heat differences manifest</vt:lpstr>
      <vt:lpstr>Latitudinal differences in heating</vt:lpstr>
      <vt:lpstr>LATITUDINAL DIFFERENCES </vt:lpstr>
      <vt:lpstr>Heat zones</vt:lpstr>
      <vt:lpstr>Seasonal differences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Climatology - the earth’s energy balance</dc:title>
  <dc:creator>Johan Rich</dc:creator>
  <cp:lastModifiedBy>Johan Rich</cp:lastModifiedBy>
  <cp:revision>17</cp:revision>
  <dcterms:created xsi:type="dcterms:W3CDTF">2021-01-26T09:45:26Z</dcterms:created>
  <dcterms:modified xsi:type="dcterms:W3CDTF">2021-01-27T20:04:15Z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