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4"/>
  </p:sldMasterIdLst>
  <p:sldIdLst>
    <p:sldId id="273" r:id="rId5"/>
    <p:sldId id="257" r:id="rId6"/>
    <p:sldId id="289" r:id="rId7"/>
    <p:sldId id="290" r:id="rId8"/>
    <p:sldId id="291" r:id="rId9"/>
    <p:sldId id="292" r:id="rId10"/>
    <p:sldId id="293" r:id="rId11"/>
    <p:sldId id="294" r:id="rId12"/>
    <p:sldId id="295" r:id="rId13"/>
    <p:sldId id="296" r:id="rId14"/>
    <p:sldId id="297" r:id="rId15"/>
    <p:sldId id="300" r:id="rId16"/>
    <p:sldId id="298" r:id="rId17"/>
    <p:sldId id="299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19" autoAdjust="0"/>
  </p:normalViewPr>
  <p:slideViewPr>
    <p:cSldViewPr snapToGrid="0">
      <p:cViewPr varScale="1">
        <p:scale>
          <a:sx n="68" d="100"/>
          <a:sy n="68" d="100"/>
        </p:scale>
        <p:origin x="57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customXml" Target="../customXml/item3.xml"/><Relationship Id="rId21" Type="http://schemas.openxmlformats.org/officeDocument/2006/relationships/theme" Target="theme/theme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446534" y="3085764"/>
            <a:ext cx="11298932" cy="3338149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81191" y="1020431"/>
            <a:ext cx="10993549" cy="1475013"/>
          </a:xfrm>
          <a:effectLst/>
        </p:spPr>
        <p:txBody>
          <a:bodyPr anchor="b">
            <a:normAutofit/>
          </a:bodyPr>
          <a:lstStyle>
            <a:lvl1pPr>
              <a:defRPr sz="36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81194" y="2495445"/>
            <a:ext cx="10993546" cy="590321"/>
          </a:xfrm>
        </p:spPr>
        <p:txBody>
          <a:bodyPr anchor="t">
            <a:normAutofit/>
          </a:bodyPr>
          <a:lstStyle>
            <a:lvl1pPr marL="0" indent="0" algn="l">
              <a:buNone/>
              <a:defRPr sz="1600" cap="all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7FA0ACE7-29A8-47D3-A7D9-257B711D80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291B17-9318-49DB-B28B-6E5994AE9581}" type="datetime1">
              <a:rPr lang="en-US" smtClean="0"/>
              <a:t>12/23/2020</a:t>
            </a:fld>
            <a:endParaRPr lang="en-US" dirty="0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DEC604B9-52E9-4810-8359-47206518D0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5898A89F-CA25-400F-B05A-AECBF2517E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295861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118872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1192" y="2340864"/>
            <a:ext cx="11029615" cy="363448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770E6237-3456-439F-802D-3BA93FC7E3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DD82B9-B8EE-4375-B6FF-88FA6ABB15D9}" type="datetime1">
              <a:rPr lang="en-US" smtClean="0"/>
              <a:t>12/23/2020</a:t>
            </a:fld>
            <a:endParaRPr lang="en-US" dirty="0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1356D3B5-6063-4A89-B88F-9D3043916F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02B78BF7-69D3-4CE0-A631-50EFD41EEE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699067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447817" y="5141974"/>
            <a:ext cx="11290860" cy="1258827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2393950"/>
            <a:ext cx="11029615" cy="2147467"/>
          </a:xfrm>
        </p:spPr>
        <p:txBody>
          <a:bodyPr anchor="b">
            <a:normAutofit/>
          </a:bodyPr>
          <a:lstStyle>
            <a:lvl1pPr algn="l">
              <a:defRPr sz="3600" b="0" cap="all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192" y="4541417"/>
            <a:ext cx="11029615" cy="600556"/>
          </a:xfrm>
        </p:spPr>
        <p:txBody>
          <a:bodyPr anchor="t">
            <a:normAutofit/>
          </a:bodyPr>
          <a:lstStyle>
            <a:lvl1pPr marL="0" indent="0" algn="l">
              <a:buNone/>
              <a:defRPr sz="1800" cap="all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1582016-5696-4A93-887F-BBB3B9002F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497495-0637-405E-AE64-5CC7506D51F5}" type="datetime1">
              <a:rPr lang="en-US" smtClean="0"/>
              <a:t>12/23/2020</a:t>
            </a:fld>
            <a:endParaRPr lang="en-US" dirty="0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857CFCD5-1192-4E18-8A8F-29E153B44D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E39A109E-5018-4794-92B3-FD5E5BCD95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312241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729658"/>
            <a:ext cx="11029616" cy="98833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81193" y="2228003"/>
            <a:ext cx="5194767" cy="363304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16039" y="2228003"/>
            <a:ext cx="5194769" cy="363304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FFD690-9426-415D-8B65-26881E07B2D4}" type="datetime1">
              <a:rPr lang="en-US" smtClean="0"/>
              <a:t>12/23/2020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37849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581193" y="729658"/>
            <a:ext cx="11029616" cy="98833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191" y="2250891"/>
            <a:ext cx="5194769" cy="557784"/>
          </a:xfrm>
        </p:spPr>
        <p:txBody>
          <a:bodyPr anchor="ctr">
            <a:noAutofit/>
          </a:bodyPr>
          <a:lstStyle>
            <a:lvl1pPr marL="0" indent="0">
              <a:buNone/>
              <a:defRPr sz="2000" b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1194" y="2926052"/>
            <a:ext cx="5194766" cy="2934999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16039" y="2250892"/>
            <a:ext cx="5194770" cy="553373"/>
          </a:xfrm>
        </p:spPr>
        <p:txBody>
          <a:bodyPr anchor="ctr">
            <a:no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None/>
              <a:tabLst/>
              <a:defRPr sz="2000" b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None/>
              <a:tabLst/>
              <a:defRPr/>
            </a:pPr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16037" y="2926052"/>
            <a:ext cx="5194771" cy="2934999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C4989A-474C-40DE-95B9-011C28B71673}" type="datetime1">
              <a:rPr lang="en-US" smtClean="0"/>
              <a:t>12/23/2020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975562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575894" y="729658"/>
            <a:ext cx="11029616" cy="98833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B4ED54-5B5E-4A04-93D3-5772E3CE3818}" type="datetime1">
              <a:rPr lang="en-US" smtClean="0"/>
              <a:t>12/23/2020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414612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DE50D6-574B-40AF-946F-D52A04ADE379}" type="datetime1">
              <a:rPr lang="en-US" smtClean="0"/>
              <a:t>12/23/2020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505994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>
            <a:spLocks noChangeAspect="1"/>
          </p:cNvSpPr>
          <p:nvPr/>
        </p:nvSpPr>
        <p:spPr>
          <a:xfrm>
            <a:off x="447817" y="601200"/>
            <a:ext cx="3682723" cy="5815475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7857" y="933450"/>
            <a:ext cx="3031852" cy="1722419"/>
          </a:xfrm>
        </p:spPr>
        <p:txBody>
          <a:bodyPr anchor="b">
            <a:normAutofit/>
          </a:bodyPr>
          <a:lstStyle>
            <a:lvl1pPr algn="l">
              <a:defRPr sz="24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00928" y="1179829"/>
            <a:ext cx="6650991" cy="4658216"/>
          </a:xfrm>
        </p:spPr>
        <p:txBody>
          <a:bodyPr anchor="ctr">
            <a:normAutofit/>
          </a:bodyPr>
          <a:lstStyle>
            <a:lvl1pPr>
              <a:defRPr sz="2000">
                <a:solidFill>
                  <a:schemeClr val="tx2"/>
                </a:solidFill>
              </a:defRPr>
            </a:lvl1pPr>
            <a:lvl2pPr>
              <a:defRPr sz="1800">
                <a:solidFill>
                  <a:schemeClr val="tx2"/>
                </a:solidFill>
              </a:defRPr>
            </a:lvl2pPr>
            <a:lvl3pPr>
              <a:defRPr sz="1600">
                <a:solidFill>
                  <a:schemeClr val="tx2"/>
                </a:solidFill>
              </a:defRPr>
            </a:lvl3pPr>
            <a:lvl4pPr>
              <a:defRPr sz="1400">
                <a:solidFill>
                  <a:schemeClr val="tx2"/>
                </a:solidFill>
              </a:defRPr>
            </a:lvl4pPr>
            <a:lvl5pPr>
              <a:defRPr sz="1400">
                <a:solidFill>
                  <a:schemeClr val="tx2"/>
                </a:solidFill>
              </a:defRPr>
            </a:lvl5pPr>
            <a:lvl6pPr>
              <a:defRPr sz="1400">
                <a:solidFill>
                  <a:schemeClr val="tx2"/>
                </a:solidFill>
              </a:defRPr>
            </a:lvl6pPr>
            <a:lvl7pPr>
              <a:defRPr sz="1400">
                <a:solidFill>
                  <a:schemeClr val="tx2"/>
                </a:solidFill>
              </a:defRPr>
            </a:lvl7pPr>
            <a:lvl8pPr>
              <a:defRPr sz="1400">
                <a:solidFill>
                  <a:schemeClr val="tx2"/>
                </a:solidFill>
              </a:defRPr>
            </a:lvl8pPr>
            <a:lvl9pPr>
              <a:defRPr sz="1400">
                <a:solidFill>
                  <a:schemeClr val="tx2"/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7857" y="2836654"/>
            <a:ext cx="3031852" cy="3001392"/>
          </a:xfrm>
        </p:spPr>
        <p:txBody>
          <a:bodyPr anchor="t">
            <a:normAutofit/>
          </a:bodyPr>
          <a:lstStyle>
            <a:lvl1pPr marL="0" indent="0" algn="l">
              <a:buNone/>
              <a:defRPr sz="1600">
                <a:solidFill>
                  <a:srgbClr val="FFFFFF"/>
                </a:solidFill>
              </a:defRPr>
            </a:lvl1pPr>
            <a:lvl2pPr marL="457200" indent="0">
              <a:buNone/>
              <a:defRPr sz="11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0B919CC2-2A65-446F-B538-9E624903544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605951" y="6456916"/>
            <a:ext cx="2844799" cy="365125"/>
          </a:xfrm>
        </p:spPr>
        <p:txBody>
          <a:bodyPr/>
          <a:lstStyle/>
          <a:p>
            <a:fld id="{D82884F1-FFEA-405F-9602-3DCA865EDA4E}" type="datetime1">
              <a:rPr lang="en-US" smtClean="0"/>
              <a:t>12/23/2020</a:t>
            </a:fld>
            <a:endParaRPr lang="en-US" dirty="0"/>
          </a:p>
        </p:txBody>
      </p:sp>
      <p:sp>
        <p:nvSpPr>
          <p:cNvPr id="10" name="Footer Placeholder 9">
            <a:extLst>
              <a:ext uri="{FF2B5EF4-FFF2-40B4-BE49-F238E27FC236}">
                <a16:creationId xmlns:a16="http://schemas.microsoft.com/office/drawing/2014/main" id="{B72412AE-119E-4982-8B24-63365EFCA7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81192" y="6452590"/>
            <a:ext cx="691721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7FC4BB19-6AD1-45CF-9F99-00B109890F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558300" y="6456916"/>
            <a:ext cx="1052510" cy="365125"/>
          </a:xfrm>
        </p:spPr>
        <p:txBody>
          <a:bodyPr/>
          <a:lstStyle/>
          <a:p>
            <a:fld id="{3A98EE3D-8CD1-4C3F-BD1C-C98C9596463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209866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4693389"/>
            <a:ext cx="11029616" cy="566738"/>
          </a:xfrm>
        </p:spPr>
        <p:txBody>
          <a:bodyPr anchor="b">
            <a:normAutofit/>
          </a:bodyPr>
          <a:lstStyle>
            <a:lvl1pPr algn="l">
              <a:defRPr sz="2400" b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47817" y="641350"/>
            <a:ext cx="11290859" cy="3651249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81192" y="5260127"/>
            <a:ext cx="11029617" cy="998148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18DB4A-8810-4A10-AD5C-D5E2C667F5B3}" type="datetime1">
              <a:rPr lang="en-US" smtClean="0"/>
              <a:t>12/23/2020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890517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81192" y="705124"/>
            <a:ext cx="11029616" cy="118955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192" y="2336002"/>
            <a:ext cx="11029616" cy="365204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05951" y="6423914"/>
            <a:ext cx="28447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ED291B17-9318-49DB-B28B-6E5994AE9581}" type="datetime1">
              <a:rPr lang="en-US" smtClean="0"/>
              <a:t>12/23/2020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81192" y="6423914"/>
            <a:ext cx="69172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cap="all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58300" y="6423914"/>
            <a:ext cx="10525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rgbClr val="969FA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3008244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</p:sldLayoutIdLst>
  <p:hf sldNum="0" hdr="0" ftr="0" dt="0"/>
  <p:txStyles>
    <p:titleStyle>
      <a:lvl1pPr algn="l" defTabSz="457200" rtl="0" eaLnBrk="1" latinLnBrk="0" hangingPunct="1">
        <a:lnSpc>
          <a:spcPct val="100000"/>
        </a:lnSpc>
        <a:spcBef>
          <a:spcPct val="0"/>
        </a:spcBef>
        <a:buNone/>
        <a:defRPr sz="2800" b="0" kern="1200" cap="all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06000" indent="-306000" algn="l" defTabSz="457200" rtl="0" eaLnBrk="1" latinLnBrk="0" hangingPunct="1">
        <a:lnSpc>
          <a:spcPct val="110000"/>
        </a:lnSpc>
        <a:spcBef>
          <a:spcPct val="20000"/>
        </a:spcBef>
        <a:spcAft>
          <a:spcPts val="600"/>
        </a:spcAft>
        <a:buClr>
          <a:schemeClr val="accent1"/>
        </a:buClr>
        <a:buSzPct val="92000"/>
        <a:buFont typeface="Wingdings 2" panose="05020102010507070707" pitchFamily="18" charset="2"/>
        <a:buChar char=""/>
        <a:defRPr sz="17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6300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92000"/>
        <a:buFont typeface="Wingdings 2" panose="05020102010507070707" pitchFamily="18" charset="2"/>
        <a:buChar char="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900000" indent="-270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92000"/>
        <a:buFont typeface="Wingdings 2" panose="05020102010507070707" pitchFamily="18" charset="2"/>
        <a:buChar char=""/>
        <a:defRPr sz="13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242000" indent="-234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92000"/>
        <a:buFont typeface="Wingdings 2" panose="05020102010507070707" pitchFamily="18" charset="2"/>
        <a:buChar char=""/>
        <a:defRPr sz="11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602000" indent="-234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92000"/>
        <a:buFont typeface="Wingdings 2" panose="05020102010507070707" pitchFamily="18" charset="2"/>
        <a:buChar char=""/>
        <a:defRPr sz="11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9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6pPr>
      <a:lvl7pPr marL="22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7pPr>
      <a:lvl8pPr marL="25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8pPr>
      <a:lvl9pPr marL="28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8" name="Rectangle 37">
            <a:extLst>
              <a:ext uri="{FF2B5EF4-FFF2-40B4-BE49-F238E27FC236}">
                <a16:creationId xmlns:a16="http://schemas.microsoft.com/office/drawing/2014/main" id="{42D4960A-896E-4F6B-BF65-B4662AC9DEB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Gill Sans MT" panose="020B0502020104020203"/>
              <a:ea typeface="+mn-ea"/>
              <a:cs typeface="+mn-cs"/>
            </a:endParaRPr>
          </a:p>
        </p:txBody>
      </p:sp>
      <p:pic>
        <p:nvPicPr>
          <p:cNvPr id="6" name="Picture 5" descr="pipette dripping into a petri dish">
            <a:extLst>
              <a:ext uri="{FF2B5EF4-FFF2-40B4-BE49-F238E27FC236}">
                <a16:creationId xmlns:a16="http://schemas.microsoft.com/office/drawing/2014/main" id="{AD5EFA86-59D3-41A9-819E-C704FF32C5A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53302" y="457200"/>
            <a:ext cx="7588885" cy="5899650"/>
          </a:xfrm>
          <a:prstGeom prst="rect">
            <a:avLst/>
          </a:prstGeom>
        </p:spPr>
      </p:pic>
      <p:sp>
        <p:nvSpPr>
          <p:cNvPr id="40" name="Rectangle 39">
            <a:extLst>
              <a:ext uri="{FF2B5EF4-FFF2-40B4-BE49-F238E27FC236}">
                <a16:creationId xmlns:a16="http://schemas.microsoft.com/office/drawing/2014/main" id="{5684944A-8803-462C-84C5-4576C56A775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119870" y="457199"/>
            <a:ext cx="3618827" cy="482246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C21E816-31F5-48BB-BD02-D15F2F18B48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119870" y="748146"/>
            <a:ext cx="3454869" cy="4531520"/>
          </a:xfrm>
        </p:spPr>
        <p:txBody>
          <a:bodyPr anchor="ctr">
            <a:normAutofit/>
          </a:bodyPr>
          <a:lstStyle/>
          <a:p>
            <a:r>
              <a:rPr lang="en-US" sz="3600" dirty="0">
                <a:solidFill>
                  <a:srgbClr val="FFFFFF"/>
                </a:solidFill>
              </a:rPr>
              <a:t>CLIMATE AND WEATHER 1 – Mid-latitude cyclones</a:t>
            </a:r>
            <a:br>
              <a:rPr lang="en-US" sz="3600" dirty="0">
                <a:solidFill>
                  <a:srgbClr val="FFFFFF"/>
                </a:solidFill>
              </a:rPr>
            </a:br>
            <a:br>
              <a:rPr lang="en-US" sz="3600" dirty="0">
                <a:solidFill>
                  <a:srgbClr val="FFFFFF"/>
                </a:solidFill>
              </a:rPr>
            </a:br>
            <a:r>
              <a:rPr lang="en-US" sz="3600" cap="none" dirty="0">
                <a:solidFill>
                  <a:schemeClr val="bg2">
                    <a:lumMod val="25000"/>
                  </a:schemeClr>
                </a:solidFill>
              </a:rPr>
              <a:t>Unit 1- Characteristics and location</a:t>
            </a:r>
            <a:endParaRPr lang="en-US" sz="3600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E07F3B49-8C20-42F5-831D-59306D05F6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119870" y="5367338"/>
            <a:ext cx="3618828" cy="989513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35D6E6B-3353-491C-A3C6-F278D6CED8B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372723" y="5205040"/>
            <a:ext cx="3202016" cy="1151810"/>
          </a:xfrm>
          <a:noFill/>
        </p:spPr>
        <p:txBody>
          <a:bodyPr anchor="ctr">
            <a:normAutofit/>
          </a:bodyPr>
          <a:lstStyle/>
          <a:p>
            <a:r>
              <a:rPr lang="en-US" sz="1800" dirty="0">
                <a:solidFill>
                  <a:srgbClr val="FFFFFF">
                    <a:alpha val="75000"/>
                  </a:srgbClr>
                </a:solidFill>
              </a:rPr>
              <a:t>Geography grade 12  </a:t>
            </a:r>
          </a:p>
          <a:p>
            <a:r>
              <a:rPr lang="en-US" sz="1800" dirty="0">
                <a:solidFill>
                  <a:srgbClr val="FFFFFF">
                    <a:alpha val="75000"/>
                  </a:srgbClr>
                </a:solidFill>
              </a:rPr>
              <a:t>©  j. rich 2020</a:t>
            </a:r>
          </a:p>
        </p:txBody>
      </p:sp>
      <p:pic>
        <p:nvPicPr>
          <p:cNvPr id="8" name="Picture 2" descr="Understanding cyclones">
            <a:extLst>
              <a:ext uri="{FF2B5EF4-FFF2-40B4-BE49-F238E27FC236}">
                <a16:creationId xmlns:a16="http://schemas.microsoft.com/office/drawing/2014/main" id="{B5B3860F-5B57-4647-ACED-CAC3B037190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3302" y="457199"/>
            <a:ext cx="7502609" cy="58996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2400371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41DB8C-5BAA-49B6-9A44-B4EC7FEDF2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4400" dirty="0"/>
              <a:t>The distinctive characteristics of mid-latitude cyclones</a:t>
            </a:r>
            <a:endParaRPr lang="en-ZA" sz="4400" dirty="0"/>
          </a:p>
        </p:txBody>
      </p:sp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C87D983A-AE28-41C5-9442-8C297C738BA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54657227"/>
              </p:ext>
            </p:extLst>
          </p:nvPr>
        </p:nvGraphicFramePr>
        <p:xfrm>
          <a:off x="581025" y="2014538"/>
          <a:ext cx="11029950" cy="455771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405188">
                  <a:extLst>
                    <a:ext uri="{9D8B030D-6E8A-4147-A177-3AD203B41FA5}">
                      <a16:colId xmlns:a16="http://schemas.microsoft.com/office/drawing/2014/main" val="756535368"/>
                    </a:ext>
                  </a:extLst>
                </a:gridCol>
                <a:gridCol w="7624762">
                  <a:extLst>
                    <a:ext uri="{9D8B030D-6E8A-4147-A177-3AD203B41FA5}">
                      <a16:colId xmlns:a16="http://schemas.microsoft.com/office/drawing/2014/main" val="1471462317"/>
                    </a:ext>
                  </a:extLst>
                </a:gridCol>
              </a:tblGrid>
              <a:tr h="485712">
                <a:tc>
                  <a:txBody>
                    <a:bodyPr/>
                    <a:lstStyle/>
                    <a:p>
                      <a:endParaRPr lang="en-ZA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ZA" dirty="0"/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85448930"/>
                  </a:ext>
                </a:extLst>
              </a:tr>
              <a:tr h="1077882">
                <a:tc>
                  <a:txBody>
                    <a:bodyPr/>
                    <a:lstStyle/>
                    <a:p>
                      <a:r>
                        <a:rPr lang="en-US" sz="2400" dirty="0"/>
                        <a:t>How do they happen?</a:t>
                      </a:r>
                      <a:endParaRPr lang="en-ZA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Cold polar and warm sub-tropical air masses meet and form </a:t>
                      </a:r>
                      <a:r>
                        <a:rPr lang="en-US" sz="2400" b="1" dirty="0"/>
                        <a:t>warm and cold fronts</a:t>
                      </a:r>
                      <a:r>
                        <a:rPr lang="en-US" sz="2400" dirty="0"/>
                        <a:t> (only in mid latitude cyclones)</a:t>
                      </a:r>
                      <a:endParaRPr lang="en-ZA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43230975"/>
                  </a:ext>
                </a:extLst>
              </a:tr>
              <a:tr h="598824">
                <a:tc>
                  <a:txBody>
                    <a:bodyPr/>
                    <a:lstStyle/>
                    <a:p>
                      <a:r>
                        <a:rPr lang="en-US" sz="2400" dirty="0"/>
                        <a:t>How much (pressure) ?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About 996 </a:t>
                      </a:r>
                      <a:r>
                        <a:rPr lang="en-US" sz="2400" dirty="0" err="1"/>
                        <a:t>hPa</a:t>
                      </a:r>
                      <a:r>
                        <a:rPr lang="en-US" sz="2400" dirty="0"/>
                        <a:t> at </a:t>
                      </a:r>
                      <a:r>
                        <a:rPr lang="en-US" sz="2400" dirty="0" err="1"/>
                        <a:t>centre</a:t>
                      </a:r>
                      <a:endParaRPr lang="en-ZA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57072074"/>
                  </a:ext>
                </a:extLst>
              </a:tr>
              <a:tr h="598824">
                <a:tc>
                  <a:txBody>
                    <a:bodyPr/>
                    <a:lstStyle/>
                    <a:p>
                      <a:r>
                        <a:rPr lang="en-US" sz="2400" dirty="0"/>
                        <a:t>How big?</a:t>
                      </a:r>
                      <a:endParaRPr lang="en-ZA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Diameter of about 1500 – 3000 km</a:t>
                      </a:r>
                      <a:endParaRPr lang="en-ZA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60279494"/>
                  </a:ext>
                </a:extLst>
              </a:tr>
              <a:tr h="598824">
                <a:tc>
                  <a:txBody>
                    <a:bodyPr/>
                    <a:lstStyle/>
                    <a:p>
                      <a:r>
                        <a:rPr lang="en-US" sz="2400" dirty="0"/>
                        <a:t>How fast?</a:t>
                      </a:r>
                      <a:endParaRPr lang="en-ZA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Travel at about 50-60 km/h  (around 1200 km / day)</a:t>
                      </a:r>
                      <a:endParaRPr lang="en-ZA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42362793"/>
                  </a:ext>
                </a:extLst>
              </a:tr>
              <a:tr h="598824">
                <a:tc>
                  <a:txBody>
                    <a:bodyPr/>
                    <a:lstStyle/>
                    <a:p>
                      <a:r>
                        <a:rPr lang="en-US" sz="2400" dirty="0"/>
                        <a:t>How many?</a:t>
                      </a:r>
                      <a:endParaRPr lang="en-ZA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Occur in families of several in quick succession</a:t>
                      </a:r>
                      <a:endParaRPr lang="en-ZA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36579361"/>
                  </a:ext>
                </a:extLst>
              </a:tr>
              <a:tr h="598824">
                <a:tc>
                  <a:txBody>
                    <a:bodyPr/>
                    <a:lstStyle/>
                    <a:p>
                      <a:r>
                        <a:rPr lang="en-US" sz="2400" dirty="0"/>
                        <a:t>How long do they last?</a:t>
                      </a:r>
                      <a:endParaRPr lang="en-ZA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Between 4 and 14 days</a:t>
                      </a:r>
                      <a:endParaRPr lang="en-ZA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37862787"/>
                  </a:ext>
                </a:extLst>
              </a:tr>
            </a:tbl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20149BCD-3DE9-4132-9230-5888D6A8A2B5}"/>
              </a:ext>
            </a:extLst>
          </p:cNvPr>
          <p:cNvSpPr txBox="1"/>
          <p:nvPr/>
        </p:nvSpPr>
        <p:spPr>
          <a:xfrm>
            <a:off x="10668001" y="1142627"/>
            <a:ext cx="1080654" cy="307777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1400" dirty="0"/>
              <a:t>2 minutes</a:t>
            </a:r>
            <a:endParaRPr lang="en-ZA" sz="1400" dirty="0"/>
          </a:p>
        </p:txBody>
      </p:sp>
    </p:spTree>
    <p:extLst>
      <p:ext uri="{BB962C8B-B14F-4D97-AF65-F5344CB8AC3E}">
        <p14:creationId xmlns:p14="http://schemas.microsoft.com/office/powerpoint/2010/main" val="105072750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B2EB44-CABC-4880-8383-1C90FC18FA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4400" dirty="0"/>
              <a:t>Areas where mid-latitude cyclones form</a:t>
            </a:r>
            <a:endParaRPr lang="en-ZA" sz="4400" dirty="0"/>
          </a:p>
        </p:txBody>
      </p:sp>
      <p:pic>
        <p:nvPicPr>
          <p:cNvPr id="1026" name="Picture 2" descr="7(s) The Mid-Latitude Cyclone">
            <a:extLst>
              <a:ext uri="{FF2B5EF4-FFF2-40B4-BE49-F238E27FC236}">
                <a16:creationId xmlns:a16="http://schemas.microsoft.com/office/drawing/2014/main" id="{EBB3740C-0DE7-4DCF-BF9C-E143DE9E947E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5964" y="2022763"/>
            <a:ext cx="7897091" cy="43780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8FE33A82-4CA2-4061-86D5-FC8CDED07C56}"/>
              </a:ext>
            </a:extLst>
          </p:cNvPr>
          <p:cNvSpPr txBox="1"/>
          <p:nvPr/>
        </p:nvSpPr>
        <p:spPr>
          <a:xfrm flipH="1">
            <a:off x="8853054" y="2673927"/>
            <a:ext cx="2757753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Occur between latitudes 30º and 60º Where warm temperate air meets </a:t>
            </a:r>
            <a:r>
              <a:rPr lang="en-US" sz="2400"/>
              <a:t>cold polar air</a:t>
            </a:r>
            <a:endParaRPr lang="en-ZA" sz="240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8CE8565-5587-475C-AE8E-5C21E5664BD0}"/>
              </a:ext>
            </a:extLst>
          </p:cNvPr>
          <p:cNvSpPr txBox="1"/>
          <p:nvPr/>
        </p:nvSpPr>
        <p:spPr>
          <a:xfrm>
            <a:off x="10764982" y="578271"/>
            <a:ext cx="1122218" cy="307777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1400" dirty="0"/>
              <a:t>10 minutes</a:t>
            </a:r>
            <a:endParaRPr lang="en-ZA" sz="1400" dirty="0"/>
          </a:p>
        </p:txBody>
      </p:sp>
    </p:spTree>
    <p:extLst>
      <p:ext uri="{BB962C8B-B14F-4D97-AF65-F5344CB8AC3E}">
        <p14:creationId xmlns:p14="http://schemas.microsoft.com/office/powerpoint/2010/main" val="259530528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F00930-DF4B-4A8F-8C9A-758BF74ACF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400" dirty="0"/>
              <a:t>Some questions about location</a:t>
            </a:r>
            <a:endParaRPr lang="en-ZA" sz="44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77E48EE-7801-456F-96B2-D57FB3CC2BD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dirty="0"/>
              <a:t>1.Will the eastern or western sides of continents be more likely to be affected by mid-latitude cyclones? Explain why</a:t>
            </a:r>
          </a:p>
          <a:p>
            <a:pPr marL="0" indent="0">
              <a:buNone/>
            </a:pPr>
            <a:r>
              <a:rPr lang="en-US" sz="2800" dirty="0"/>
              <a:t>2. Does South Africa lie within the latitudes where mid-latitude cyclones form?</a:t>
            </a:r>
          </a:p>
          <a:p>
            <a:pPr marL="0" indent="0">
              <a:buNone/>
            </a:pPr>
            <a:r>
              <a:rPr lang="en-US" sz="2800" dirty="0"/>
              <a:t>3. Which province in South Africa is most likely to be affected by the northward movement of mid-latitude cyclones in winter?</a:t>
            </a:r>
            <a:endParaRPr lang="en-ZA" sz="2800" dirty="0"/>
          </a:p>
        </p:txBody>
      </p:sp>
    </p:spTree>
    <p:extLst>
      <p:ext uri="{BB962C8B-B14F-4D97-AF65-F5344CB8AC3E}">
        <p14:creationId xmlns:p14="http://schemas.microsoft.com/office/powerpoint/2010/main" val="395666736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511684-B4F5-4A22-906E-9331F3BAC6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400" dirty="0"/>
              <a:t>Seasonal implications </a:t>
            </a:r>
            <a:endParaRPr lang="en-ZA" sz="44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D4516B3-9D15-45E5-9CE1-03E7BA434BC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1192" y="1890876"/>
            <a:ext cx="11029615" cy="4717742"/>
          </a:xfrm>
        </p:spPr>
        <p:txBody>
          <a:bodyPr>
            <a:normAutofit fontScale="85000" lnSpcReduction="10000"/>
          </a:bodyPr>
          <a:lstStyle/>
          <a:p>
            <a:r>
              <a:rPr lang="en-US" sz="2800" dirty="0">
                <a:solidFill>
                  <a:srgbClr val="FF0000"/>
                </a:solidFill>
              </a:rPr>
              <a:t>How does location of mid-latitude cyclones vary from winter to summer and why?</a:t>
            </a:r>
          </a:p>
          <a:p>
            <a:r>
              <a:rPr lang="en-US" sz="2800" dirty="0"/>
              <a:t>In Southern Hemisphere during winter the sun is focused over the northern hemisphere so pressure belts and global circulation winds move further north</a:t>
            </a:r>
          </a:p>
          <a:p>
            <a:r>
              <a:rPr lang="en-US" sz="2800" dirty="0">
                <a:solidFill>
                  <a:srgbClr val="FF0000"/>
                </a:solidFill>
              </a:rPr>
              <a:t>How does the rain associated with them affect the climate of the south western Cape?</a:t>
            </a:r>
          </a:p>
          <a:p>
            <a:r>
              <a:rPr lang="en-US" sz="2800" dirty="0"/>
              <a:t>The south western Cape experiences higher rainfall in winter</a:t>
            </a:r>
          </a:p>
          <a:p>
            <a:r>
              <a:rPr lang="en-US" sz="2800" dirty="0"/>
              <a:t> </a:t>
            </a:r>
            <a:r>
              <a:rPr lang="en-US" sz="2800" dirty="0">
                <a:solidFill>
                  <a:srgbClr val="FF0000"/>
                </a:solidFill>
              </a:rPr>
              <a:t>What effect do the cold fronts of mid-latitude cyclones have on the weather?</a:t>
            </a:r>
            <a:endParaRPr lang="en-US" sz="2800" dirty="0"/>
          </a:p>
          <a:p>
            <a:r>
              <a:rPr lang="en-US" sz="2800" dirty="0"/>
              <a:t>There are cold snaps in the interior of the country during winter</a:t>
            </a:r>
            <a:endParaRPr lang="en-ZA" sz="2800" dirty="0"/>
          </a:p>
        </p:txBody>
      </p:sp>
    </p:spTree>
    <p:extLst>
      <p:ext uri="{BB962C8B-B14F-4D97-AF65-F5344CB8AC3E}">
        <p14:creationId xmlns:p14="http://schemas.microsoft.com/office/powerpoint/2010/main" val="34678452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A5670F-779E-4E9F-9216-532CB3EAB8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400" dirty="0"/>
              <a:t>Some questions</a:t>
            </a:r>
            <a:endParaRPr lang="en-ZA" sz="44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E19DDF4-BCFB-4A7B-AAD1-9A9655DDBBF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sz="2800" dirty="0"/>
              <a:t>1. Name three ways in which mid-latitude cyclones are similar to other types of cyclones.</a:t>
            </a:r>
          </a:p>
          <a:p>
            <a:r>
              <a:rPr lang="en-US" sz="2800" dirty="0"/>
              <a:t>2. Name one characteristic of mid-latitude cyclones that do not occur in other cyclones.</a:t>
            </a:r>
          </a:p>
          <a:p>
            <a:r>
              <a:rPr lang="en-US" sz="2800" dirty="0"/>
              <a:t>3. How do mid-latitude cyclones in the northern hemisphere differ from those in the southern hemisphere?</a:t>
            </a:r>
          </a:p>
          <a:p>
            <a:r>
              <a:rPr lang="en-US" sz="2800" dirty="0"/>
              <a:t>4. Why is upper air divergence important in the formation of a cyclone?</a:t>
            </a:r>
            <a:endParaRPr lang="en-ZA" sz="280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04039B2-9F76-41C1-BE08-B5EA3F4EC4C2}"/>
              </a:ext>
            </a:extLst>
          </p:cNvPr>
          <p:cNvSpPr txBox="1"/>
          <p:nvPr/>
        </p:nvSpPr>
        <p:spPr>
          <a:xfrm>
            <a:off x="10460880" y="728761"/>
            <a:ext cx="1149927" cy="307777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1400" dirty="0"/>
              <a:t>10 minutes</a:t>
            </a:r>
            <a:endParaRPr lang="en-ZA" sz="1400" dirty="0"/>
          </a:p>
        </p:txBody>
      </p:sp>
    </p:spTree>
    <p:extLst>
      <p:ext uri="{BB962C8B-B14F-4D97-AF65-F5344CB8AC3E}">
        <p14:creationId xmlns:p14="http://schemas.microsoft.com/office/powerpoint/2010/main" val="391390835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Box 18"/>
          <p:cNvSpPr txBox="1"/>
          <p:nvPr/>
        </p:nvSpPr>
        <p:spPr>
          <a:xfrm>
            <a:off x="700644" y="2279718"/>
            <a:ext cx="3588287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HOW THIS COURSE WORKS</a:t>
            </a:r>
          </a:p>
          <a:p>
            <a:pPr>
              <a:lnSpc>
                <a:spcPct val="150000"/>
              </a:lnSpc>
            </a:pP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This is how we will work through and master the work in this course</a:t>
            </a:r>
          </a:p>
          <a:p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80189" y="1065647"/>
            <a:ext cx="7069015" cy="867507"/>
          </a:xfrm>
          <a:prstGeom prst="rect">
            <a:avLst/>
          </a:prstGeom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4489938" y="2262913"/>
            <a:ext cx="2989385" cy="85578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4902444" y="3517283"/>
            <a:ext cx="2989385" cy="855785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5275384" y="4765792"/>
            <a:ext cx="3423139" cy="855785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" name="Group 3"/>
          <p:cNvGrpSpPr/>
          <p:nvPr/>
        </p:nvGrpSpPr>
        <p:grpSpPr>
          <a:xfrm>
            <a:off x="700644" y="4760713"/>
            <a:ext cx="3277588" cy="860864"/>
            <a:chOff x="700645" y="4334492"/>
            <a:chExt cx="3277588" cy="566363"/>
          </a:xfrm>
        </p:grpSpPr>
        <p:sp>
          <p:nvSpPr>
            <p:cNvPr id="12" name="Rectangle 11"/>
            <p:cNvSpPr/>
            <p:nvPr/>
          </p:nvSpPr>
          <p:spPr>
            <a:xfrm>
              <a:off x="700645" y="4334492"/>
              <a:ext cx="1341912" cy="566363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5</a:t>
              </a:r>
              <a:r>
                <a:rPr lang="en-US" sz="3200" baseline="30000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%</a:t>
              </a:r>
            </a:p>
          </p:txBody>
        </p:sp>
        <p:sp>
          <p:nvSpPr>
            <p:cNvPr id="13" name="Rectangle 12"/>
            <p:cNvSpPr/>
            <p:nvPr/>
          </p:nvSpPr>
          <p:spPr>
            <a:xfrm>
              <a:off x="2042556" y="4334492"/>
              <a:ext cx="1935677" cy="566363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58738"/>
              <a:r>
                <a:rPr lang="en-US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This unit is about 5% of the term work</a:t>
              </a:r>
            </a:p>
          </p:txBody>
        </p:sp>
      </p:grpSp>
      <p:sp>
        <p:nvSpPr>
          <p:cNvPr id="3" name="Parallelogram 2"/>
          <p:cNvSpPr/>
          <p:nvPr/>
        </p:nvSpPr>
        <p:spPr>
          <a:xfrm>
            <a:off x="4489938" y="1852605"/>
            <a:ext cx="2579077" cy="410308"/>
          </a:xfrm>
          <a:prstGeom prst="parallelogram">
            <a:avLst>
              <a:gd name="adj" fmla="val 222143"/>
            </a:avLst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Parallelogram 13"/>
          <p:cNvSpPr/>
          <p:nvPr/>
        </p:nvSpPr>
        <p:spPr>
          <a:xfrm>
            <a:off x="4900246" y="3106975"/>
            <a:ext cx="2579077" cy="410308"/>
          </a:xfrm>
          <a:prstGeom prst="parallelogram">
            <a:avLst>
              <a:gd name="adj" fmla="val 222143"/>
            </a:avLst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Parallelogram 14"/>
          <p:cNvSpPr/>
          <p:nvPr/>
        </p:nvSpPr>
        <p:spPr>
          <a:xfrm>
            <a:off x="5312752" y="4361345"/>
            <a:ext cx="2579077" cy="410308"/>
          </a:xfrm>
          <a:prstGeom prst="parallelogram">
            <a:avLst>
              <a:gd name="adj" fmla="val 222143"/>
            </a:avLst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/>
          <p:cNvSpPr txBox="1"/>
          <p:nvPr/>
        </p:nvSpPr>
        <p:spPr>
          <a:xfrm>
            <a:off x="9015052" y="3356385"/>
            <a:ext cx="177693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This is the number of the learning or assessment task in the blog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7947538" y="2278132"/>
            <a:ext cx="243043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Clicking on these will open a comment or further note</a:t>
            </a:r>
          </a:p>
        </p:txBody>
      </p:sp>
      <p:sp>
        <p:nvSpPr>
          <p:cNvPr id="20" name="Oval 19"/>
          <p:cNvSpPr/>
          <p:nvPr/>
        </p:nvSpPr>
        <p:spPr>
          <a:xfrm>
            <a:off x="4276631" y="1230110"/>
            <a:ext cx="548640" cy="54864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Oval 20"/>
          <p:cNvSpPr/>
          <p:nvPr/>
        </p:nvSpPr>
        <p:spPr>
          <a:xfrm>
            <a:off x="4659560" y="2410624"/>
            <a:ext cx="548640" cy="54864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Oval 21"/>
          <p:cNvSpPr/>
          <p:nvPr/>
        </p:nvSpPr>
        <p:spPr>
          <a:xfrm>
            <a:off x="5041913" y="3664994"/>
            <a:ext cx="548640" cy="54864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Oval 22"/>
          <p:cNvSpPr/>
          <p:nvPr/>
        </p:nvSpPr>
        <p:spPr>
          <a:xfrm>
            <a:off x="5424267" y="4919364"/>
            <a:ext cx="548640" cy="54864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/>
          <p:cNvSpPr/>
          <p:nvPr/>
        </p:nvSpPr>
        <p:spPr>
          <a:xfrm>
            <a:off x="4957507" y="1107409"/>
            <a:ext cx="206852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View the slides on the blog </a:t>
            </a:r>
          </a:p>
        </p:txBody>
      </p:sp>
      <p:sp>
        <p:nvSpPr>
          <p:cNvPr id="25" name="Rectangle 24"/>
          <p:cNvSpPr/>
          <p:nvPr/>
        </p:nvSpPr>
        <p:spPr>
          <a:xfrm>
            <a:off x="5347139" y="2367640"/>
            <a:ext cx="206852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Meet with teacher for discussion</a:t>
            </a:r>
          </a:p>
        </p:txBody>
      </p:sp>
      <p:sp>
        <p:nvSpPr>
          <p:cNvPr id="26" name="Rectangle 25"/>
          <p:cNvSpPr/>
          <p:nvPr/>
        </p:nvSpPr>
        <p:spPr>
          <a:xfrm>
            <a:off x="5736771" y="3622010"/>
            <a:ext cx="215505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 the learning &amp; assessment tasks</a:t>
            </a:r>
          </a:p>
        </p:txBody>
      </p:sp>
      <p:sp>
        <p:nvSpPr>
          <p:cNvPr id="27" name="Rectangle 26"/>
          <p:cNvSpPr/>
          <p:nvPr/>
        </p:nvSpPr>
        <p:spPr>
          <a:xfrm>
            <a:off x="6129553" y="4979711"/>
            <a:ext cx="241232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Review feedback</a:t>
            </a:r>
          </a:p>
        </p:txBody>
      </p:sp>
      <p:grpSp>
        <p:nvGrpSpPr>
          <p:cNvPr id="29" name="Group 4"/>
          <p:cNvGrpSpPr>
            <a:grpSpLocks noChangeAspect="1"/>
          </p:cNvGrpSpPr>
          <p:nvPr/>
        </p:nvGrpSpPr>
        <p:grpSpPr bwMode="auto">
          <a:xfrm>
            <a:off x="4387465" y="1297022"/>
            <a:ext cx="328125" cy="267105"/>
            <a:chOff x="2750" y="568"/>
            <a:chExt cx="285" cy="232"/>
          </a:xfrm>
          <a:solidFill>
            <a:schemeClr val="accent3"/>
          </a:solidFill>
        </p:grpSpPr>
        <p:sp>
          <p:nvSpPr>
            <p:cNvPr id="32" name="Freeform 6"/>
            <p:cNvSpPr>
              <a:spLocks/>
            </p:cNvSpPr>
            <p:nvPr/>
          </p:nvSpPr>
          <p:spPr bwMode="auto">
            <a:xfrm>
              <a:off x="2884" y="771"/>
              <a:ext cx="17" cy="13"/>
            </a:xfrm>
            <a:custGeom>
              <a:avLst/>
              <a:gdLst>
                <a:gd name="T0" fmla="*/ 25 w 212"/>
                <a:gd name="T1" fmla="*/ 0 h 157"/>
                <a:gd name="T2" fmla="*/ 186 w 212"/>
                <a:gd name="T3" fmla="*/ 0 h 157"/>
                <a:gd name="T4" fmla="*/ 196 w 212"/>
                <a:gd name="T5" fmla="*/ 2 h 157"/>
                <a:gd name="T6" fmla="*/ 203 w 212"/>
                <a:gd name="T7" fmla="*/ 7 h 157"/>
                <a:gd name="T8" fmla="*/ 210 w 212"/>
                <a:gd name="T9" fmla="*/ 16 h 157"/>
                <a:gd name="T10" fmla="*/ 212 w 212"/>
                <a:gd name="T11" fmla="*/ 26 h 157"/>
                <a:gd name="T12" fmla="*/ 212 w 212"/>
                <a:gd name="T13" fmla="*/ 131 h 157"/>
                <a:gd name="T14" fmla="*/ 210 w 212"/>
                <a:gd name="T15" fmla="*/ 142 h 157"/>
                <a:gd name="T16" fmla="*/ 203 w 212"/>
                <a:gd name="T17" fmla="*/ 149 h 157"/>
                <a:gd name="T18" fmla="*/ 196 w 212"/>
                <a:gd name="T19" fmla="*/ 155 h 157"/>
                <a:gd name="T20" fmla="*/ 186 w 212"/>
                <a:gd name="T21" fmla="*/ 157 h 157"/>
                <a:gd name="T22" fmla="*/ 25 w 212"/>
                <a:gd name="T23" fmla="*/ 157 h 157"/>
                <a:gd name="T24" fmla="*/ 16 w 212"/>
                <a:gd name="T25" fmla="*/ 155 h 157"/>
                <a:gd name="T26" fmla="*/ 8 w 212"/>
                <a:gd name="T27" fmla="*/ 149 h 157"/>
                <a:gd name="T28" fmla="*/ 2 w 212"/>
                <a:gd name="T29" fmla="*/ 142 h 157"/>
                <a:gd name="T30" fmla="*/ 0 w 212"/>
                <a:gd name="T31" fmla="*/ 131 h 157"/>
                <a:gd name="T32" fmla="*/ 0 w 212"/>
                <a:gd name="T33" fmla="*/ 26 h 157"/>
                <a:gd name="T34" fmla="*/ 2 w 212"/>
                <a:gd name="T35" fmla="*/ 16 h 157"/>
                <a:gd name="T36" fmla="*/ 8 w 212"/>
                <a:gd name="T37" fmla="*/ 7 h 157"/>
                <a:gd name="T38" fmla="*/ 16 w 212"/>
                <a:gd name="T39" fmla="*/ 2 h 157"/>
                <a:gd name="T40" fmla="*/ 25 w 212"/>
                <a:gd name="T41" fmla="*/ 0 h 1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212" h="157">
                  <a:moveTo>
                    <a:pt x="25" y="0"/>
                  </a:moveTo>
                  <a:lnTo>
                    <a:pt x="186" y="0"/>
                  </a:lnTo>
                  <a:lnTo>
                    <a:pt x="196" y="2"/>
                  </a:lnTo>
                  <a:lnTo>
                    <a:pt x="203" y="7"/>
                  </a:lnTo>
                  <a:lnTo>
                    <a:pt x="210" y="16"/>
                  </a:lnTo>
                  <a:lnTo>
                    <a:pt x="212" y="26"/>
                  </a:lnTo>
                  <a:lnTo>
                    <a:pt x="212" y="131"/>
                  </a:lnTo>
                  <a:lnTo>
                    <a:pt x="210" y="142"/>
                  </a:lnTo>
                  <a:lnTo>
                    <a:pt x="203" y="149"/>
                  </a:lnTo>
                  <a:lnTo>
                    <a:pt x="196" y="155"/>
                  </a:lnTo>
                  <a:lnTo>
                    <a:pt x="186" y="157"/>
                  </a:lnTo>
                  <a:lnTo>
                    <a:pt x="25" y="157"/>
                  </a:lnTo>
                  <a:lnTo>
                    <a:pt x="16" y="155"/>
                  </a:lnTo>
                  <a:lnTo>
                    <a:pt x="8" y="149"/>
                  </a:lnTo>
                  <a:lnTo>
                    <a:pt x="2" y="142"/>
                  </a:lnTo>
                  <a:lnTo>
                    <a:pt x="0" y="131"/>
                  </a:lnTo>
                  <a:lnTo>
                    <a:pt x="0" y="26"/>
                  </a:lnTo>
                  <a:lnTo>
                    <a:pt x="2" y="16"/>
                  </a:lnTo>
                  <a:lnTo>
                    <a:pt x="8" y="7"/>
                  </a:lnTo>
                  <a:lnTo>
                    <a:pt x="16" y="2"/>
                  </a:lnTo>
                  <a:lnTo>
                    <a:pt x="2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" name="Freeform 7"/>
            <p:cNvSpPr>
              <a:spLocks noEditPoints="1"/>
            </p:cNvSpPr>
            <p:nvPr/>
          </p:nvSpPr>
          <p:spPr bwMode="auto">
            <a:xfrm>
              <a:off x="2817" y="568"/>
              <a:ext cx="150" cy="232"/>
            </a:xfrm>
            <a:custGeom>
              <a:avLst/>
              <a:gdLst>
                <a:gd name="T0" fmla="*/ 794 w 1798"/>
                <a:gd name="T1" fmla="*/ 2357 h 2788"/>
                <a:gd name="T2" fmla="*/ 751 w 1798"/>
                <a:gd name="T3" fmla="*/ 2378 h 2788"/>
                <a:gd name="T4" fmla="*/ 721 w 1798"/>
                <a:gd name="T5" fmla="*/ 2415 h 2788"/>
                <a:gd name="T6" fmla="*/ 709 w 1798"/>
                <a:gd name="T7" fmla="*/ 2464 h 2788"/>
                <a:gd name="T8" fmla="*/ 712 w 1798"/>
                <a:gd name="T9" fmla="*/ 2594 h 2788"/>
                <a:gd name="T10" fmla="*/ 734 w 1798"/>
                <a:gd name="T11" fmla="*/ 2638 h 2788"/>
                <a:gd name="T12" fmla="*/ 771 w 1798"/>
                <a:gd name="T13" fmla="*/ 2668 h 2788"/>
                <a:gd name="T14" fmla="*/ 819 w 1798"/>
                <a:gd name="T15" fmla="*/ 2679 h 2788"/>
                <a:gd name="T16" fmla="*/ 1005 w 1798"/>
                <a:gd name="T17" fmla="*/ 2676 h 2788"/>
                <a:gd name="T18" fmla="*/ 1048 w 1798"/>
                <a:gd name="T19" fmla="*/ 2656 h 2788"/>
                <a:gd name="T20" fmla="*/ 1078 w 1798"/>
                <a:gd name="T21" fmla="*/ 2618 h 2788"/>
                <a:gd name="T22" fmla="*/ 1090 w 1798"/>
                <a:gd name="T23" fmla="*/ 2569 h 2788"/>
                <a:gd name="T24" fmla="*/ 1087 w 1798"/>
                <a:gd name="T25" fmla="*/ 2438 h 2788"/>
                <a:gd name="T26" fmla="*/ 1066 w 1798"/>
                <a:gd name="T27" fmla="*/ 2396 h 2788"/>
                <a:gd name="T28" fmla="*/ 1028 w 1798"/>
                <a:gd name="T29" fmla="*/ 2365 h 2788"/>
                <a:gd name="T30" fmla="*/ 980 w 1798"/>
                <a:gd name="T31" fmla="*/ 2354 h 2788"/>
                <a:gd name="T32" fmla="*/ 229 w 1798"/>
                <a:gd name="T33" fmla="*/ 317 h 2788"/>
                <a:gd name="T34" fmla="*/ 205 w 1798"/>
                <a:gd name="T35" fmla="*/ 325 h 2788"/>
                <a:gd name="T36" fmla="*/ 189 w 1798"/>
                <a:gd name="T37" fmla="*/ 346 h 2788"/>
                <a:gd name="T38" fmla="*/ 187 w 1798"/>
                <a:gd name="T39" fmla="*/ 2224 h 2788"/>
                <a:gd name="T40" fmla="*/ 195 w 1798"/>
                <a:gd name="T41" fmla="*/ 2249 h 2788"/>
                <a:gd name="T42" fmla="*/ 216 w 1798"/>
                <a:gd name="T43" fmla="*/ 2264 h 2788"/>
                <a:gd name="T44" fmla="*/ 1569 w 1798"/>
                <a:gd name="T45" fmla="*/ 2267 h 2788"/>
                <a:gd name="T46" fmla="*/ 1594 w 1798"/>
                <a:gd name="T47" fmla="*/ 2258 h 2788"/>
                <a:gd name="T48" fmla="*/ 1610 w 1798"/>
                <a:gd name="T49" fmla="*/ 2237 h 2788"/>
                <a:gd name="T50" fmla="*/ 1612 w 1798"/>
                <a:gd name="T51" fmla="*/ 358 h 2788"/>
                <a:gd name="T52" fmla="*/ 1604 w 1798"/>
                <a:gd name="T53" fmla="*/ 333 h 2788"/>
                <a:gd name="T54" fmla="*/ 1583 w 1798"/>
                <a:gd name="T55" fmla="*/ 319 h 2788"/>
                <a:gd name="T56" fmla="*/ 229 w 1798"/>
                <a:gd name="T57" fmla="*/ 317 h 2788"/>
                <a:gd name="T58" fmla="*/ 761 w 1798"/>
                <a:gd name="T59" fmla="*/ 128 h 2788"/>
                <a:gd name="T60" fmla="*/ 740 w 1798"/>
                <a:gd name="T61" fmla="*/ 144 h 2788"/>
                <a:gd name="T62" fmla="*/ 732 w 1798"/>
                <a:gd name="T63" fmla="*/ 169 h 2788"/>
                <a:gd name="T64" fmla="*/ 740 w 1798"/>
                <a:gd name="T65" fmla="*/ 194 h 2788"/>
                <a:gd name="T66" fmla="*/ 761 w 1798"/>
                <a:gd name="T67" fmla="*/ 208 h 2788"/>
                <a:gd name="T68" fmla="*/ 1024 w 1798"/>
                <a:gd name="T69" fmla="*/ 210 h 2788"/>
                <a:gd name="T70" fmla="*/ 1049 w 1798"/>
                <a:gd name="T71" fmla="*/ 203 h 2788"/>
                <a:gd name="T72" fmla="*/ 1065 w 1798"/>
                <a:gd name="T73" fmla="*/ 182 h 2788"/>
                <a:gd name="T74" fmla="*/ 1065 w 1798"/>
                <a:gd name="T75" fmla="*/ 155 h 2788"/>
                <a:gd name="T76" fmla="*/ 1049 w 1798"/>
                <a:gd name="T77" fmla="*/ 135 h 2788"/>
                <a:gd name="T78" fmla="*/ 1024 w 1798"/>
                <a:gd name="T79" fmla="*/ 126 h 2788"/>
                <a:gd name="T80" fmla="*/ 168 w 1798"/>
                <a:gd name="T81" fmla="*/ 0 h 2788"/>
                <a:gd name="T82" fmla="*/ 1661 w 1798"/>
                <a:gd name="T83" fmla="*/ 2 h 2788"/>
                <a:gd name="T84" fmla="*/ 1716 w 1798"/>
                <a:gd name="T85" fmla="*/ 23 h 2788"/>
                <a:gd name="T86" fmla="*/ 1759 w 1798"/>
                <a:gd name="T87" fmla="*/ 60 h 2788"/>
                <a:gd name="T88" fmla="*/ 1788 w 1798"/>
                <a:gd name="T89" fmla="*/ 110 h 2788"/>
                <a:gd name="T90" fmla="*/ 1798 w 1798"/>
                <a:gd name="T91" fmla="*/ 169 h 2788"/>
                <a:gd name="T92" fmla="*/ 1796 w 1798"/>
                <a:gd name="T93" fmla="*/ 2649 h 2788"/>
                <a:gd name="T94" fmla="*/ 1776 w 1798"/>
                <a:gd name="T95" fmla="*/ 2704 h 2788"/>
                <a:gd name="T96" fmla="*/ 1739 w 1798"/>
                <a:gd name="T97" fmla="*/ 2748 h 2788"/>
                <a:gd name="T98" fmla="*/ 1690 w 1798"/>
                <a:gd name="T99" fmla="*/ 2777 h 2788"/>
                <a:gd name="T100" fmla="*/ 1631 w 1798"/>
                <a:gd name="T101" fmla="*/ 2788 h 2788"/>
                <a:gd name="T102" fmla="*/ 138 w 1798"/>
                <a:gd name="T103" fmla="*/ 2786 h 2788"/>
                <a:gd name="T104" fmla="*/ 83 w 1798"/>
                <a:gd name="T105" fmla="*/ 2765 h 2788"/>
                <a:gd name="T106" fmla="*/ 40 w 1798"/>
                <a:gd name="T107" fmla="*/ 2727 h 2788"/>
                <a:gd name="T108" fmla="*/ 11 w 1798"/>
                <a:gd name="T109" fmla="*/ 2677 h 2788"/>
                <a:gd name="T110" fmla="*/ 0 w 1798"/>
                <a:gd name="T111" fmla="*/ 2619 h 2788"/>
                <a:gd name="T112" fmla="*/ 2 w 1798"/>
                <a:gd name="T113" fmla="*/ 139 h 2788"/>
                <a:gd name="T114" fmla="*/ 23 w 1798"/>
                <a:gd name="T115" fmla="*/ 84 h 2788"/>
                <a:gd name="T116" fmla="*/ 61 w 1798"/>
                <a:gd name="T117" fmla="*/ 40 h 2788"/>
                <a:gd name="T118" fmla="*/ 110 w 1798"/>
                <a:gd name="T119" fmla="*/ 11 h 2788"/>
                <a:gd name="T120" fmla="*/ 168 w 1798"/>
                <a:gd name="T121" fmla="*/ 0 h 27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798" h="2788">
                  <a:moveTo>
                    <a:pt x="819" y="2354"/>
                  </a:moveTo>
                  <a:lnTo>
                    <a:pt x="794" y="2357"/>
                  </a:lnTo>
                  <a:lnTo>
                    <a:pt x="771" y="2365"/>
                  </a:lnTo>
                  <a:lnTo>
                    <a:pt x="751" y="2378"/>
                  </a:lnTo>
                  <a:lnTo>
                    <a:pt x="734" y="2396"/>
                  </a:lnTo>
                  <a:lnTo>
                    <a:pt x="721" y="2415"/>
                  </a:lnTo>
                  <a:lnTo>
                    <a:pt x="712" y="2438"/>
                  </a:lnTo>
                  <a:lnTo>
                    <a:pt x="709" y="2464"/>
                  </a:lnTo>
                  <a:lnTo>
                    <a:pt x="709" y="2569"/>
                  </a:lnTo>
                  <a:lnTo>
                    <a:pt x="712" y="2594"/>
                  </a:lnTo>
                  <a:lnTo>
                    <a:pt x="721" y="2618"/>
                  </a:lnTo>
                  <a:lnTo>
                    <a:pt x="734" y="2638"/>
                  </a:lnTo>
                  <a:lnTo>
                    <a:pt x="751" y="2656"/>
                  </a:lnTo>
                  <a:lnTo>
                    <a:pt x="771" y="2668"/>
                  </a:lnTo>
                  <a:lnTo>
                    <a:pt x="794" y="2676"/>
                  </a:lnTo>
                  <a:lnTo>
                    <a:pt x="819" y="2679"/>
                  </a:lnTo>
                  <a:lnTo>
                    <a:pt x="980" y="2679"/>
                  </a:lnTo>
                  <a:lnTo>
                    <a:pt x="1005" y="2676"/>
                  </a:lnTo>
                  <a:lnTo>
                    <a:pt x="1028" y="2668"/>
                  </a:lnTo>
                  <a:lnTo>
                    <a:pt x="1048" y="2656"/>
                  </a:lnTo>
                  <a:lnTo>
                    <a:pt x="1066" y="2638"/>
                  </a:lnTo>
                  <a:lnTo>
                    <a:pt x="1078" y="2618"/>
                  </a:lnTo>
                  <a:lnTo>
                    <a:pt x="1087" y="2594"/>
                  </a:lnTo>
                  <a:lnTo>
                    <a:pt x="1090" y="2569"/>
                  </a:lnTo>
                  <a:lnTo>
                    <a:pt x="1090" y="2464"/>
                  </a:lnTo>
                  <a:lnTo>
                    <a:pt x="1087" y="2438"/>
                  </a:lnTo>
                  <a:lnTo>
                    <a:pt x="1078" y="2415"/>
                  </a:lnTo>
                  <a:lnTo>
                    <a:pt x="1066" y="2396"/>
                  </a:lnTo>
                  <a:lnTo>
                    <a:pt x="1048" y="2378"/>
                  </a:lnTo>
                  <a:lnTo>
                    <a:pt x="1028" y="2365"/>
                  </a:lnTo>
                  <a:lnTo>
                    <a:pt x="1005" y="2357"/>
                  </a:lnTo>
                  <a:lnTo>
                    <a:pt x="980" y="2354"/>
                  </a:lnTo>
                  <a:lnTo>
                    <a:pt x="819" y="2354"/>
                  </a:lnTo>
                  <a:close/>
                  <a:moveTo>
                    <a:pt x="229" y="317"/>
                  </a:moveTo>
                  <a:lnTo>
                    <a:pt x="216" y="319"/>
                  </a:lnTo>
                  <a:lnTo>
                    <a:pt x="205" y="325"/>
                  </a:lnTo>
                  <a:lnTo>
                    <a:pt x="195" y="333"/>
                  </a:lnTo>
                  <a:lnTo>
                    <a:pt x="189" y="346"/>
                  </a:lnTo>
                  <a:lnTo>
                    <a:pt x="187" y="358"/>
                  </a:lnTo>
                  <a:lnTo>
                    <a:pt x="187" y="2224"/>
                  </a:lnTo>
                  <a:lnTo>
                    <a:pt x="189" y="2237"/>
                  </a:lnTo>
                  <a:lnTo>
                    <a:pt x="195" y="2249"/>
                  </a:lnTo>
                  <a:lnTo>
                    <a:pt x="205" y="2258"/>
                  </a:lnTo>
                  <a:lnTo>
                    <a:pt x="216" y="2264"/>
                  </a:lnTo>
                  <a:lnTo>
                    <a:pt x="229" y="2267"/>
                  </a:lnTo>
                  <a:lnTo>
                    <a:pt x="1569" y="2267"/>
                  </a:lnTo>
                  <a:lnTo>
                    <a:pt x="1583" y="2264"/>
                  </a:lnTo>
                  <a:lnTo>
                    <a:pt x="1594" y="2258"/>
                  </a:lnTo>
                  <a:lnTo>
                    <a:pt x="1604" y="2249"/>
                  </a:lnTo>
                  <a:lnTo>
                    <a:pt x="1610" y="2237"/>
                  </a:lnTo>
                  <a:lnTo>
                    <a:pt x="1612" y="2224"/>
                  </a:lnTo>
                  <a:lnTo>
                    <a:pt x="1612" y="358"/>
                  </a:lnTo>
                  <a:lnTo>
                    <a:pt x="1610" y="346"/>
                  </a:lnTo>
                  <a:lnTo>
                    <a:pt x="1604" y="333"/>
                  </a:lnTo>
                  <a:lnTo>
                    <a:pt x="1594" y="325"/>
                  </a:lnTo>
                  <a:lnTo>
                    <a:pt x="1583" y="319"/>
                  </a:lnTo>
                  <a:lnTo>
                    <a:pt x="1569" y="317"/>
                  </a:lnTo>
                  <a:lnTo>
                    <a:pt x="229" y="317"/>
                  </a:lnTo>
                  <a:close/>
                  <a:moveTo>
                    <a:pt x="775" y="126"/>
                  </a:moveTo>
                  <a:lnTo>
                    <a:pt x="761" y="128"/>
                  </a:lnTo>
                  <a:lnTo>
                    <a:pt x="750" y="135"/>
                  </a:lnTo>
                  <a:lnTo>
                    <a:pt x="740" y="144"/>
                  </a:lnTo>
                  <a:lnTo>
                    <a:pt x="734" y="155"/>
                  </a:lnTo>
                  <a:lnTo>
                    <a:pt x="732" y="169"/>
                  </a:lnTo>
                  <a:lnTo>
                    <a:pt x="734" y="182"/>
                  </a:lnTo>
                  <a:lnTo>
                    <a:pt x="740" y="194"/>
                  </a:lnTo>
                  <a:lnTo>
                    <a:pt x="750" y="203"/>
                  </a:lnTo>
                  <a:lnTo>
                    <a:pt x="761" y="208"/>
                  </a:lnTo>
                  <a:lnTo>
                    <a:pt x="775" y="210"/>
                  </a:lnTo>
                  <a:lnTo>
                    <a:pt x="1024" y="210"/>
                  </a:lnTo>
                  <a:lnTo>
                    <a:pt x="1038" y="208"/>
                  </a:lnTo>
                  <a:lnTo>
                    <a:pt x="1049" y="203"/>
                  </a:lnTo>
                  <a:lnTo>
                    <a:pt x="1059" y="194"/>
                  </a:lnTo>
                  <a:lnTo>
                    <a:pt x="1065" y="182"/>
                  </a:lnTo>
                  <a:lnTo>
                    <a:pt x="1067" y="169"/>
                  </a:lnTo>
                  <a:lnTo>
                    <a:pt x="1065" y="155"/>
                  </a:lnTo>
                  <a:lnTo>
                    <a:pt x="1059" y="144"/>
                  </a:lnTo>
                  <a:lnTo>
                    <a:pt x="1049" y="135"/>
                  </a:lnTo>
                  <a:lnTo>
                    <a:pt x="1038" y="128"/>
                  </a:lnTo>
                  <a:lnTo>
                    <a:pt x="1024" y="126"/>
                  </a:lnTo>
                  <a:lnTo>
                    <a:pt x="775" y="126"/>
                  </a:lnTo>
                  <a:close/>
                  <a:moveTo>
                    <a:pt x="168" y="0"/>
                  </a:moveTo>
                  <a:lnTo>
                    <a:pt x="1631" y="0"/>
                  </a:lnTo>
                  <a:lnTo>
                    <a:pt x="1661" y="2"/>
                  </a:lnTo>
                  <a:lnTo>
                    <a:pt x="1690" y="11"/>
                  </a:lnTo>
                  <a:lnTo>
                    <a:pt x="1716" y="23"/>
                  </a:lnTo>
                  <a:lnTo>
                    <a:pt x="1739" y="40"/>
                  </a:lnTo>
                  <a:lnTo>
                    <a:pt x="1759" y="60"/>
                  </a:lnTo>
                  <a:lnTo>
                    <a:pt x="1776" y="84"/>
                  </a:lnTo>
                  <a:lnTo>
                    <a:pt x="1788" y="110"/>
                  </a:lnTo>
                  <a:lnTo>
                    <a:pt x="1796" y="139"/>
                  </a:lnTo>
                  <a:lnTo>
                    <a:pt x="1798" y="169"/>
                  </a:lnTo>
                  <a:lnTo>
                    <a:pt x="1798" y="2619"/>
                  </a:lnTo>
                  <a:lnTo>
                    <a:pt x="1796" y="2649"/>
                  </a:lnTo>
                  <a:lnTo>
                    <a:pt x="1788" y="2677"/>
                  </a:lnTo>
                  <a:lnTo>
                    <a:pt x="1776" y="2704"/>
                  </a:lnTo>
                  <a:lnTo>
                    <a:pt x="1759" y="2727"/>
                  </a:lnTo>
                  <a:lnTo>
                    <a:pt x="1739" y="2748"/>
                  </a:lnTo>
                  <a:lnTo>
                    <a:pt x="1716" y="2765"/>
                  </a:lnTo>
                  <a:lnTo>
                    <a:pt x="1690" y="2777"/>
                  </a:lnTo>
                  <a:lnTo>
                    <a:pt x="1661" y="2786"/>
                  </a:lnTo>
                  <a:lnTo>
                    <a:pt x="1631" y="2788"/>
                  </a:lnTo>
                  <a:lnTo>
                    <a:pt x="168" y="2788"/>
                  </a:lnTo>
                  <a:lnTo>
                    <a:pt x="138" y="2786"/>
                  </a:lnTo>
                  <a:lnTo>
                    <a:pt x="110" y="2777"/>
                  </a:lnTo>
                  <a:lnTo>
                    <a:pt x="83" y="2765"/>
                  </a:lnTo>
                  <a:lnTo>
                    <a:pt x="61" y="2748"/>
                  </a:lnTo>
                  <a:lnTo>
                    <a:pt x="40" y="2727"/>
                  </a:lnTo>
                  <a:lnTo>
                    <a:pt x="23" y="2704"/>
                  </a:lnTo>
                  <a:lnTo>
                    <a:pt x="11" y="2677"/>
                  </a:lnTo>
                  <a:lnTo>
                    <a:pt x="2" y="2649"/>
                  </a:lnTo>
                  <a:lnTo>
                    <a:pt x="0" y="2619"/>
                  </a:lnTo>
                  <a:lnTo>
                    <a:pt x="0" y="169"/>
                  </a:lnTo>
                  <a:lnTo>
                    <a:pt x="2" y="139"/>
                  </a:lnTo>
                  <a:lnTo>
                    <a:pt x="11" y="110"/>
                  </a:lnTo>
                  <a:lnTo>
                    <a:pt x="23" y="84"/>
                  </a:lnTo>
                  <a:lnTo>
                    <a:pt x="40" y="60"/>
                  </a:lnTo>
                  <a:lnTo>
                    <a:pt x="61" y="40"/>
                  </a:lnTo>
                  <a:lnTo>
                    <a:pt x="83" y="23"/>
                  </a:lnTo>
                  <a:lnTo>
                    <a:pt x="110" y="11"/>
                  </a:lnTo>
                  <a:lnTo>
                    <a:pt x="138" y="2"/>
                  </a:lnTo>
                  <a:lnTo>
                    <a:pt x="16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4" name="Freeform 8"/>
            <p:cNvSpPr>
              <a:spLocks/>
            </p:cNvSpPr>
            <p:nvPr/>
          </p:nvSpPr>
          <p:spPr bwMode="auto">
            <a:xfrm>
              <a:off x="3006" y="624"/>
              <a:ext cx="29" cy="98"/>
            </a:xfrm>
            <a:custGeom>
              <a:avLst/>
              <a:gdLst>
                <a:gd name="T0" fmla="*/ 88 w 345"/>
                <a:gd name="T1" fmla="*/ 0 h 1171"/>
                <a:gd name="T2" fmla="*/ 107 w 345"/>
                <a:gd name="T3" fmla="*/ 2 h 1171"/>
                <a:gd name="T4" fmla="*/ 124 w 345"/>
                <a:gd name="T5" fmla="*/ 8 h 1171"/>
                <a:gd name="T6" fmla="*/ 140 w 345"/>
                <a:gd name="T7" fmla="*/ 17 h 1171"/>
                <a:gd name="T8" fmla="*/ 153 w 345"/>
                <a:gd name="T9" fmla="*/ 32 h 1171"/>
                <a:gd name="T10" fmla="*/ 194 w 345"/>
                <a:gd name="T11" fmla="*/ 86 h 1171"/>
                <a:gd name="T12" fmla="*/ 228 w 345"/>
                <a:gd name="T13" fmla="*/ 142 h 1171"/>
                <a:gd name="T14" fmla="*/ 259 w 345"/>
                <a:gd name="T15" fmla="*/ 200 h 1171"/>
                <a:gd name="T16" fmla="*/ 285 w 345"/>
                <a:gd name="T17" fmla="*/ 260 h 1171"/>
                <a:gd name="T18" fmla="*/ 307 w 345"/>
                <a:gd name="T19" fmla="*/ 322 h 1171"/>
                <a:gd name="T20" fmla="*/ 323 w 345"/>
                <a:gd name="T21" fmla="*/ 385 h 1171"/>
                <a:gd name="T22" fmla="*/ 336 w 345"/>
                <a:gd name="T23" fmla="*/ 450 h 1171"/>
                <a:gd name="T24" fmla="*/ 343 w 345"/>
                <a:gd name="T25" fmla="*/ 515 h 1171"/>
                <a:gd name="T26" fmla="*/ 345 w 345"/>
                <a:gd name="T27" fmla="*/ 583 h 1171"/>
                <a:gd name="T28" fmla="*/ 343 w 345"/>
                <a:gd name="T29" fmla="*/ 650 h 1171"/>
                <a:gd name="T30" fmla="*/ 335 w 345"/>
                <a:gd name="T31" fmla="*/ 716 h 1171"/>
                <a:gd name="T32" fmla="*/ 322 w 345"/>
                <a:gd name="T33" fmla="*/ 782 h 1171"/>
                <a:gd name="T34" fmla="*/ 306 w 345"/>
                <a:gd name="T35" fmla="*/ 846 h 1171"/>
                <a:gd name="T36" fmla="*/ 283 w 345"/>
                <a:gd name="T37" fmla="*/ 908 h 1171"/>
                <a:gd name="T38" fmla="*/ 257 w 345"/>
                <a:gd name="T39" fmla="*/ 970 h 1171"/>
                <a:gd name="T40" fmla="*/ 226 w 345"/>
                <a:gd name="T41" fmla="*/ 1028 h 1171"/>
                <a:gd name="T42" fmla="*/ 189 w 345"/>
                <a:gd name="T43" fmla="*/ 1085 h 1171"/>
                <a:gd name="T44" fmla="*/ 150 w 345"/>
                <a:gd name="T45" fmla="*/ 1138 h 1171"/>
                <a:gd name="T46" fmla="*/ 137 w 345"/>
                <a:gd name="T47" fmla="*/ 1153 h 1171"/>
                <a:gd name="T48" fmla="*/ 120 w 345"/>
                <a:gd name="T49" fmla="*/ 1162 h 1171"/>
                <a:gd name="T50" fmla="*/ 102 w 345"/>
                <a:gd name="T51" fmla="*/ 1168 h 1171"/>
                <a:gd name="T52" fmla="*/ 85 w 345"/>
                <a:gd name="T53" fmla="*/ 1171 h 1171"/>
                <a:gd name="T54" fmla="*/ 66 w 345"/>
                <a:gd name="T55" fmla="*/ 1168 h 1171"/>
                <a:gd name="T56" fmla="*/ 48 w 345"/>
                <a:gd name="T57" fmla="*/ 1162 h 1171"/>
                <a:gd name="T58" fmla="*/ 32 w 345"/>
                <a:gd name="T59" fmla="*/ 1152 h 1171"/>
                <a:gd name="T60" fmla="*/ 18 w 345"/>
                <a:gd name="T61" fmla="*/ 1137 h 1171"/>
                <a:gd name="T62" fmla="*/ 8 w 345"/>
                <a:gd name="T63" fmla="*/ 1122 h 1171"/>
                <a:gd name="T64" fmla="*/ 2 w 345"/>
                <a:gd name="T65" fmla="*/ 1104 h 1171"/>
                <a:gd name="T66" fmla="*/ 0 w 345"/>
                <a:gd name="T67" fmla="*/ 1085 h 1171"/>
                <a:gd name="T68" fmla="*/ 2 w 345"/>
                <a:gd name="T69" fmla="*/ 1068 h 1171"/>
                <a:gd name="T70" fmla="*/ 8 w 345"/>
                <a:gd name="T71" fmla="*/ 1049 h 1171"/>
                <a:gd name="T72" fmla="*/ 18 w 345"/>
                <a:gd name="T73" fmla="*/ 1033 h 1171"/>
                <a:gd name="T74" fmla="*/ 56 w 345"/>
                <a:gd name="T75" fmla="*/ 983 h 1171"/>
                <a:gd name="T76" fmla="*/ 87 w 345"/>
                <a:gd name="T77" fmla="*/ 931 h 1171"/>
                <a:gd name="T78" fmla="*/ 114 w 345"/>
                <a:gd name="T79" fmla="*/ 877 h 1171"/>
                <a:gd name="T80" fmla="*/ 137 w 345"/>
                <a:gd name="T81" fmla="*/ 821 h 1171"/>
                <a:gd name="T82" fmla="*/ 154 w 345"/>
                <a:gd name="T83" fmla="*/ 764 h 1171"/>
                <a:gd name="T84" fmla="*/ 167 w 345"/>
                <a:gd name="T85" fmla="*/ 705 h 1171"/>
                <a:gd name="T86" fmla="*/ 174 w 345"/>
                <a:gd name="T87" fmla="*/ 644 h 1171"/>
                <a:gd name="T88" fmla="*/ 177 w 345"/>
                <a:gd name="T89" fmla="*/ 583 h 1171"/>
                <a:gd name="T90" fmla="*/ 174 w 345"/>
                <a:gd name="T91" fmla="*/ 522 h 1171"/>
                <a:gd name="T92" fmla="*/ 167 w 345"/>
                <a:gd name="T93" fmla="*/ 462 h 1171"/>
                <a:gd name="T94" fmla="*/ 154 w 345"/>
                <a:gd name="T95" fmla="*/ 403 h 1171"/>
                <a:gd name="T96" fmla="*/ 138 w 345"/>
                <a:gd name="T97" fmla="*/ 346 h 1171"/>
                <a:gd name="T98" fmla="*/ 116 w 345"/>
                <a:gd name="T99" fmla="*/ 291 h 1171"/>
                <a:gd name="T100" fmla="*/ 89 w 345"/>
                <a:gd name="T101" fmla="*/ 238 h 1171"/>
                <a:gd name="T102" fmla="*/ 58 w 345"/>
                <a:gd name="T103" fmla="*/ 186 h 1171"/>
                <a:gd name="T104" fmla="*/ 22 w 345"/>
                <a:gd name="T105" fmla="*/ 137 h 1171"/>
                <a:gd name="T106" fmla="*/ 11 w 345"/>
                <a:gd name="T107" fmla="*/ 120 h 1171"/>
                <a:gd name="T108" fmla="*/ 5 w 345"/>
                <a:gd name="T109" fmla="*/ 102 h 1171"/>
                <a:gd name="T110" fmla="*/ 4 w 345"/>
                <a:gd name="T111" fmla="*/ 84 h 1171"/>
                <a:gd name="T112" fmla="*/ 6 w 345"/>
                <a:gd name="T113" fmla="*/ 65 h 1171"/>
                <a:gd name="T114" fmla="*/ 11 w 345"/>
                <a:gd name="T115" fmla="*/ 47 h 1171"/>
                <a:gd name="T116" fmla="*/ 22 w 345"/>
                <a:gd name="T117" fmla="*/ 32 h 1171"/>
                <a:gd name="T118" fmla="*/ 35 w 345"/>
                <a:gd name="T119" fmla="*/ 17 h 1171"/>
                <a:gd name="T120" fmla="*/ 52 w 345"/>
                <a:gd name="T121" fmla="*/ 8 h 1171"/>
                <a:gd name="T122" fmla="*/ 69 w 345"/>
                <a:gd name="T123" fmla="*/ 2 h 1171"/>
                <a:gd name="T124" fmla="*/ 88 w 345"/>
                <a:gd name="T125" fmla="*/ 0 h 11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345" h="1171">
                  <a:moveTo>
                    <a:pt x="88" y="0"/>
                  </a:moveTo>
                  <a:lnTo>
                    <a:pt x="107" y="2"/>
                  </a:lnTo>
                  <a:lnTo>
                    <a:pt x="124" y="8"/>
                  </a:lnTo>
                  <a:lnTo>
                    <a:pt x="140" y="17"/>
                  </a:lnTo>
                  <a:lnTo>
                    <a:pt x="153" y="32"/>
                  </a:lnTo>
                  <a:lnTo>
                    <a:pt x="194" y="86"/>
                  </a:lnTo>
                  <a:lnTo>
                    <a:pt x="228" y="142"/>
                  </a:lnTo>
                  <a:lnTo>
                    <a:pt x="259" y="200"/>
                  </a:lnTo>
                  <a:lnTo>
                    <a:pt x="285" y="260"/>
                  </a:lnTo>
                  <a:lnTo>
                    <a:pt x="307" y="322"/>
                  </a:lnTo>
                  <a:lnTo>
                    <a:pt x="323" y="385"/>
                  </a:lnTo>
                  <a:lnTo>
                    <a:pt x="336" y="450"/>
                  </a:lnTo>
                  <a:lnTo>
                    <a:pt x="343" y="515"/>
                  </a:lnTo>
                  <a:lnTo>
                    <a:pt x="345" y="583"/>
                  </a:lnTo>
                  <a:lnTo>
                    <a:pt x="343" y="650"/>
                  </a:lnTo>
                  <a:lnTo>
                    <a:pt x="335" y="716"/>
                  </a:lnTo>
                  <a:lnTo>
                    <a:pt x="322" y="782"/>
                  </a:lnTo>
                  <a:lnTo>
                    <a:pt x="306" y="846"/>
                  </a:lnTo>
                  <a:lnTo>
                    <a:pt x="283" y="908"/>
                  </a:lnTo>
                  <a:lnTo>
                    <a:pt x="257" y="970"/>
                  </a:lnTo>
                  <a:lnTo>
                    <a:pt x="226" y="1028"/>
                  </a:lnTo>
                  <a:lnTo>
                    <a:pt x="189" y="1085"/>
                  </a:lnTo>
                  <a:lnTo>
                    <a:pt x="150" y="1138"/>
                  </a:lnTo>
                  <a:lnTo>
                    <a:pt x="137" y="1153"/>
                  </a:lnTo>
                  <a:lnTo>
                    <a:pt x="120" y="1162"/>
                  </a:lnTo>
                  <a:lnTo>
                    <a:pt x="102" y="1168"/>
                  </a:lnTo>
                  <a:lnTo>
                    <a:pt x="85" y="1171"/>
                  </a:lnTo>
                  <a:lnTo>
                    <a:pt x="66" y="1168"/>
                  </a:lnTo>
                  <a:lnTo>
                    <a:pt x="48" y="1162"/>
                  </a:lnTo>
                  <a:lnTo>
                    <a:pt x="32" y="1152"/>
                  </a:lnTo>
                  <a:lnTo>
                    <a:pt x="18" y="1137"/>
                  </a:lnTo>
                  <a:lnTo>
                    <a:pt x="8" y="1122"/>
                  </a:lnTo>
                  <a:lnTo>
                    <a:pt x="2" y="1104"/>
                  </a:lnTo>
                  <a:lnTo>
                    <a:pt x="0" y="1085"/>
                  </a:lnTo>
                  <a:lnTo>
                    <a:pt x="2" y="1068"/>
                  </a:lnTo>
                  <a:lnTo>
                    <a:pt x="8" y="1049"/>
                  </a:lnTo>
                  <a:lnTo>
                    <a:pt x="18" y="1033"/>
                  </a:lnTo>
                  <a:lnTo>
                    <a:pt x="56" y="983"/>
                  </a:lnTo>
                  <a:lnTo>
                    <a:pt x="87" y="931"/>
                  </a:lnTo>
                  <a:lnTo>
                    <a:pt x="114" y="877"/>
                  </a:lnTo>
                  <a:lnTo>
                    <a:pt x="137" y="821"/>
                  </a:lnTo>
                  <a:lnTo>
                    <a:pt x="154" y="764"/>
                  </a:lnTo>
                  <a:lnTo>
                    <a:pt x="167" y="705"/>
                  </a:lnTo>
                  <a:lnTo>
                    <a:pt x="174" y="644"/>
                  </a:lnTo>
                  <a:lnTo>
                    <a:pt x="177" y="583"/>
                  </a:lnTo>
                  <a:lnTo>
                    <a:pt x="174" y="522"/>
                  </a:lnTo>
                  <a:lnTo>
                    <a:pt x="167" y="462"/>
                  </a:lnTo>
                  <a:lnTo>
                    <a:pt x="154" y="403"/>
                  </a:lnTo>
                  <a:lnTo>
                    <a:pt x="138" y="346"/>
                  </a:lnTo>
                  <a:lnTo>
                    <a:pt x="116" y="291"/>
                  </a:lnTo>
                  <a:lnTo>
                    <a:pt x="89" y="238"/>
                  </a:lnTo>
                  <a:lnTo>
                    <a:pt x="58" y="186"/>
                  </a:lnTo>
                  <a:lnTo>
                    <a:pt x="22" y="137"/>
                  </a:lnTo>
                  <a:lnTo>
                    <a:pt x="11" y="120"/>
                  </a:lnTo>
                  <a:lnTo>
                    <a:pt x="5" y="102"/>
                  </a:lnTo>
                  <a:lnTo>
                    <a:pt x="4" y="84"/>
                  </a:lnTo>
                  <a:lnTo>
                    <a:pt x="6" y="65"/>
                  </a:lnTo>
                  <a:lnTo>
                    <a:pt x="11" y="47"/>
                  </a:lnTo>
                  <a:lnTo>
                    <a:pt x="22" y="32"/>
                  </a:lnTo>
                  <a:lnTo>
                    <a:pt x="35" y="17"/>
                  </a:lnTo>
                  <a:lnTo>
                    <a:pt x="52" y="8"/>
                  </a:lnTo>
                  <a:lnTo>
                    <a:pt x="69" y="2"/>
                  </a:lnTo>
                  <a:lnTo>
                    <a:pt x="8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5" name="Freeform 9"/>
            <p:cNvSpPr>
              <a:spLocks/>
            </p:cNvSpPr>
            <p:nvPr/>
          </p:nvSpPr>
          <p:spPr bwMode="auto">
            <a:xfrm>
              <a:off x="2985" y="641"/>
              <a:ext cx="23" cy="65"/>
            </a:xfrm>
            <a:custGeom>
              <a:avLst/>
              <a:gdLst>
                <a:gd name="T0" fmla="*/ 86 w 277"/>
                <a:gd name="T1" fmla="*/ 0 h 784"/>
                <a:gd name="T2" fmla="*/ 104 w 277"/>
                <a:gd name="T3" fmla="*/ 2 h 784"/>
                <a:gd name="T4" fmla="*/ 122 w 277"/>
                <a:gd name="T5" fmla="*/ 8 h 784"/>
                <a:gd name="T6" fmla="*/ 138 w 277"/>
                <a:gd name="T7" fmla="*/ 18 h 784"/>
                <a:gd name="T8" fmla="*/ 152 w 277"/>
                <a:gd name="T9" fmla="*/ 31 h 784"/>
                <a:gd name="T10" fmla="*/ 184 w 277"/>
                <a:gd name="T11" fmla="*/ 77 h 784"/>
                <a:gd name="T12" fmla="*/ 212 w 277"/>
                <a:gd name="T13" fmla="*/ 125 h 784"/>
                <a:gd name="T14" fmla="*/ 235 w 277"/>
                <a:gd name="T15" fmla="*/ 175 h 784"/>
                <a:gd name="T16" fmla="*/ 253 w 277"/>
                <a:gd name="T17" fmla="*/ 227 h 784"/>
                <a:gd name="T18" fmla="*/ 266 w 277"/>
                <a:gd name="T19" fmla="*/ 280 h 784"/>
                <a:gd name="T20" fmla="*/ 273 w 277"/>
                <a:gd name="T21" fmla="*/ 335 h 784"/>
                <a:gd name="T22" fmla="*/ 277 w 277"/>
                <a:gd name="T23" fmla="*/ 391 h 784"/>
                <a:gd name="T24" fmla="*/ 273 w 277"/>
                <a:gd name="T25" fmla="*/ 446 h 784"/>
                <a:gd name="T26" fmla="*/ 265 w 277"/>
                <a:gd name="T27" fmla="*/ 502 h 784"/>
                <a:gd name="T28" fmla="*/ 253 w 277"/>
                <a:gd name="T29" fmla="*/ 556 h 784"/>
                <a:gd name="T30" fmla="*/ 234 w 277"/>
                <a:gd name="T31" fmla="*/ 608 h 784"/>
                <a:gd name="T32" fmla="*/ 210 w 277"/>
                <a:gd name="T33" fmla="*/ 659 h 784"/>
                <a:gd name="T34" fmla="*/ 182 w 277"/>
                <a:gd name="T35" fmla="*/ 707 h 784"/>
                <a:gd name="T36" fmla="*/ 149 w 277"/>
                <a:gd name="T37" fmla="*/ 753 h 784"/>
                <a:gd name="T38" fmla="*/ 136 w 277"/>
                <a:gd name="T39" fmla="*/ 766 h 784"/>
                <a:gd name="T40" fmla="*/ 120 w 277"/>
                <a:gd name="T41" fmla="*/ 776 h 784"/>
                <a:gd name="T42" fmla="*/ 102 w 277"/>
                <a:gd name="T43" fmla="*/ 782 h 784"/>
                <a:gd name="T44" fmla="*/ 84 w 277"/>
                <a:gd name="T45" fmla="*/ 784 h 784"/>
                <a:gd name="T46" fmla="*/ 65 w 277"/>
                <a:gd name="T47" fmla="*/ 782 h 784"/>
                <a:gd name="T48" fmla="*/ 47 w 277"/>
                <a:gd name="T49" fmla="*/ 776 h 784"/>
                <a:gd name="T50" fmla="*/ 31 w 277"/>
                <a:gd name="T51" fmla="*/ 765 h 784"/>
                <a:gd name="T52" fmla="*/ 17 w 277"/>
                <a:gd name="T53" fmla="*/ 752 h 784"/>
                <a:gd name="T54" fmla="*/ 7 w 277"/>
                <a:gd name="T55" fmla="*/ 735 h 784"/>
                <a:gd name="T56" fmla="*/ 2 w 277"/>
                <a:gd name="T57" fmla="*/ 718 h 784"/>
                <a:gd name="T58" fmla="*/ 0 w 277"/>
                <a:gd name="T59" fmla="*/ 700 h 784"/>
                <a:gd name="T60" fmla="*/ 2 w 277"/>
                <a:gd name="T61" fmla="*/ 681 h 784"/>
                <a:gd name="T62" fmla="*/ 8 w 277"/>
                <a:gd name="T63" fmla="*/ 663 h 784"/>
                <a:gd name="T64" fmla="*/ 18 w 277"/>
                <a:gd name="T65" fmla="*/ 647 h 784"/>
                <a:gd name="T66" fmla="*/ 45 w 277"/>
                <a:gd name="T67" fmla="*/ 608 h 784"/>
                <a:gd name="T68" fmla="*/ 67 w 277"/>
                <a:gd name="T69" fmla="*/ 569 h 784"/>
                <a:gd name="T70" fmla="*/ 85 w 277"/>
                <a:gd name="T71" fmla="*/ 526 h 784"/>
                <a:gd name="T72" fmla="*/ 98 w 277"/>
                <a:gd name="T73" fmla="*/ 483 h 784"/>
                <a:gd name="T74" fmla="*/ 106 w 277"/>
                <a:gd name="T75" fmla="*/ 437 h 784"/>
                <a:gd name="T76" fmla="*/ 108 w 277"/>
                <a:gd name="T77" fmla="*/ 391 h 784"/>
                <a:gd name="T78" fmla="*/ 106 w 277"/>
                <a:gd name="T79" fmla="*/ 344 h 784"/>
                <a:gd name="T80" fmla="*/ 98 w 277"/>
                <a:gd name="T81" fmla="*/ 299 h 784"/>
                <a:gd name="T82" fmla="*/ 86 w 277"/>
                <a:gd name="T83" fmla="*/ 256 h 784"/>
                <a:gd name="T84" fmla="*/ 68 w 277"/>
                <a:gd name="T85" fmla="*/ 214 h 784"/>
                <a:gd name="T86" fmla="*/ 46 w 277"/>
                <a:gd name="T87" fmla="*/ 175 h 784"/>
                <a:gd name="T88" fmla="*/ 19 w 277"/>
                <a:gd name="T89" fmla="*/ 136 h 784"/>
                <a:gd name="T90" fmla="*/ 9 w 277"/>
                <a:gd name="T91" fmla="*/ 121 h 784"/>
                <a:gd name="T92" fmla="*/ 4 w 277"/>
                <a:gd name="T93" fmla="*/ 102 h 784"/>
                <a:gd name="T94" fmla="*/ 2 w 277"/>
                <a:gd name="T95" fmla="*/ 84 h 784"/>
                <a:gd name="T96" fmla="*/ 4 w 277"/>
                <a:gd name="T97" fmla="*/ 65 h 784"/>
                <a:gd name="T98" fmla="*/ 10 w 277"/>
                <a:gd name="T99" fmla="*/ 48 h 784"/>
                <a:gd name="T100" fmla="*/ 19 w 277"/>
                <a:gd name="T101" fmla="*/ 32 h 784"/>
                <a:gd name="T102" fmla="*/ 33 w 277"/>
                <a:gd name="T103" fmla="*/ 18 h 784"/>
                <a:gd name="T104" fmla="*/ 50 w 277"/>
                <a:gd name="T105" fmla="*/ 7 h 784"/>
                <a:gd name="T106" fmla="*/ 68 w 277"/>
                <a:gd name="T107" fmla="*/ 2 h 784"/>
                <a:gd name="T108" fmla="*/ 86 w 277"/>
                <a:gd name="T109" fmla="*/ 0 h 7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277" h="784">
                  <a:moveTo>
                    <a:pt x="86" y="0"/>
                  </a:moveTo>
                  <a:lnTo>
                    <a:pt x="104" y="2"/>
                  </a:lnTo>
                  <a:lnTo>
                    <a:pt x="122" y="8"/>
                  </a:lnTo>
                  <a:lnTo>
                    <a:pt x="138" y="18"/>
                  </a:lnTo>
                  <a:lnTo>
                    <a:pt x="152" y="31"/>
                  </a:lnTo>
                  <a:lnTo>
                    <a:pt x="184" y="77"/>
                  </a:lnTo>
                  <a:lnTo>
                    <a:pt x="212" y="125"/>
                  </a:lnTo>
                  <a:lnTo>
                    <a:pt x="235" y="175"/>
                  </a:lnTo>
                  <a:lnTo>
                    <a:pt x="253" y="227"/>
                  </a:lnTo>
                  <a:lnTo>
                    <a:pt x="266" y="280"/>
                  </a:lnTo>
                  <a:lnTo>
                    <a:pt x="273" y="335"/>
                  </a:lnTo>
                  <a:lnTo>
                    <a:pt x="277" y="391"/>
                  </a:lnTo>
                  <a:lnTo>
                    <a:pt x="273" y="446"/>
                  </a:lnTo>
                  <a:lnTo>
                    <a:pt x="265" y="502"/>
                  </a:lnTo>
                  <a:lnTo>
                    <a:pt x="253" y="556"/>
                  </a:lnTo>
                  <a:lnTo>
                    <a:pt x="234" y="608"/>
                  </a:lnTo>
                  <a:lnTo>
                    <a:pt x="210" y="659"/>
                  </a:lnTo>
                  <a:lnTo>
                    <a:pt x="182" y="707"/>
                  </a:lnTo>
                  <a:lnTo>
                    <a:pt x="149" y="753"/>
                  </a:lnTo>
                  <a:lnTo>
                    <a:pt x="136" y="766"/>
                  </a:lnTo>
                  <a:lnTo>
                    <a:pt x="120" y="776"/>
                  </a:lnTo>
                  <a:lnTo>
                    <a:pt x="102" y="782"/>
                  </a:lnTo>
                  <a:lnTo>
                    <a:pt x="84" y="784"/>
                  </a:lnTo>
                  <a:lnTo>
                    <a:pt x="65" y="782"/>
                  </a:lnTo>
                  <a:lnTo>
                    <a:pt x="47" y="776"/>
                  </a:lnTo>
                  <a:lnTo>
                    <a:pt x="31" y="765"/>
                  </a:lnTo>
                  <a:lnTo>
                    <a:pt x="17" y="752"/>
                  </a:lnTo>
                  <a:lnTo>
                    <a:pt x="7" y="735"/>
                  </a:lnTo>
                  <a:lnTo>
                    <a:pt x="2" y="718"/>
                  </a:lnTo>
                  <a:lnTo>
                    <a:pt x="0" y="700"/>
                  </a:lnTo>
                  <a:lnTo>
                    <a:pt x="2" y="681"/>
                  </a:lnTo>
                  <a:lnTo>
                    <a:pt x="8" y="663"/>
                  </a:lnTo>
                  <a:lnTo>
                    <a:pt x="18" y="647"/>
                  </a:lnTo>
                  <a:lnTo>
                    <a:pt x="45" y="608"/>
                  </a:lnTo>
                  <a:lnTo>
                    <a:pt x="67" y="569"/>
                  </a:lnTo>
                  <a:lnTo>
                    <a:pt x="85" y="526"/>
                  </a:lnTo>
                  <a:lnTo>
                    <a:pt x="98" y="483"/>
                  </a:lnTo>
                  <a:lnTo>
                    <a:pt x="106" y="437"/>
                  </a:lnTo>
                  <a:lnTo>
                    <a:pt x="108" y="391"/>
                  </a:lnTo>
                  <a:lnTo>
                    <a:pt x="106" y="344"/>
                  </a:lnTo>
                  <a:lnTo>
                    <a:pt x="98" y="299"/>
                  </a:lnTo>
                  <a:lnTo>
                    <a:pt x="86" y="256"/>
                  </a:lnTo>
                  <a:lnTo>
                    <a:pt x="68" y="214"/>
                  </a:lnTo>
                  <a:lnTo>
                    <a:pt x="46" y="175"/>
                  </a:lnTo>
                  <a:lnTo>
                    <a:pt x="19" y="136"/>
                  </a:lnTo>
                  <a:lnTo>
                    <a:pt x="9" y="121"/>
                  </a:lnTo>
                  <a:lnTo>
                    <a:pt x="4" y="102"/>
                  </a:lnTo>
                  <a:lnTo>
                    <a:pt x="2" y="84"/>
                  </a:lnTo>
                  <a:lnTo>
                    <a:pt x="4" y="65"/>
                  </a:lnTo>
                  <a:lnTo>
                    <a:pt x="10" y="48"/>
                  </a:lnTo>
                  <a:lnTo>
                    <a:pt x="19" y="32"/>
                  </a:lnTo>
                  <a:lnTo>
                    <a:pt x="33" y="18"/>
                  </a:lnTo>
                  <a:lnTo>
                    <a:pt x="50" y="7"/>
                  </a:lnTo>
                  <a:lnTo>
                    <a:pt x="68" y="2"/>
                  </a:lnTo>
                  <a:lnTo>
                    <a:pt x="86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" name="Freeform 10"/>
            <p:cNvSpPr>
              <a:spLocks/>
            </p:cNvSpPr>
            <p:nvPr/>
          </p:nvSpPr>
          <p:spPr bwMode="auto">
            <a:xfrm>
              <a:off x="2750" y="624"/>
              <a:ext cx="29" cy="98"/>
            </a:xfrm>
            <a:custGeom>
              <a:avLst/>
              <a:gdLst>
                <a:gd name="T0" fmla="*/ 261 w 345"/>
                <a:gd name="T1" fmla="*/ 0 h 1171"/>
                <a:gd name="T2" fmla="*/ 279 w 345"/>
                <a:gd name="T3" fmla="*/ 2 h 1171"/>
                <a:gd name="T4" fmla="*/ 297 w 345"/>
                <a:gd name="T5" fmla="*/ 8 h 1171"/>
                <a:gd name="T6" fmla="*/ 313 w 345"/>
                <a:gd name="T7" fmla="*/ 18 h 1171"/>
                <a:gd name="T8" fmla="*/ 327 w 345"/>
                <a:gd name="T9" fmla="*/ 32 h 1171"/>
                <a:gd name="T10" fmla="*/ 337 w 345"/>
                <a:gd name="T11" fmla="*/ 48 h 1171"/>
                <a:gd name="T12" fmla="*/ 343 w 345"/>
                <a:gd name="T13" fmla="*/ 66 h 1171"/>
                <a:gd name="T14" fmla="*/ 345 w 345"/>
                <a:gd name="T15" fmla="*/ 84 h 1171"/>
                <a:gd name="T16" fmla="*/ 343 w 345"/>
                <a:gd name="T17" fmla="*/ 102 h 1171"/>
                <a:gd name="T18" fmla="*/ 337 w 345"/>
                <a:gd name="T19" fmla="*/ 120 h 1171"/>
                <a:gd name="T20" fmla="*/ 326 w 345"/>
                <a:gd name="T21" fmla="*/ 137 h 1171"/>
                <a:gd name="T22" fmla="*/ 290 w 345"/>
                <a:gd name="T23" fmla="*/ 187 h 1171"/>
                <a:gd name="T24" fmla="*/ 258 w 345"/>
                <a:gd name="T25" fmla="*/ 239 h 1171"/>
                <a:gd name="T26" fmla="*/ 231 w 345"/>
                <a:gd name="T27" fmla="*/ 292 h 1171"/>
                <a:gd name="T28" fmla="*/ 208 w 345"/>
                <a:gd name="T29" fmla="*/ 348 h 1171"/>
                <a:gd name="T30" fmla="*/ 191 w 345"/>
                <a:gd name="T31" fmla="*/ 406 h 1171"/>
                <a:gd name="T32" fmla="*/ 178 w 345"/>
                <a:gd name="T33" fmla="*/ 464 h 1171"/>
                <a:gd name="T34" fmla="*/ 171 w 345"/>
                <a:gd name="T35" fmla="*/ 526 h 1171"/>
                <a:gd name="T36" fmla="*/ 168 w 345"/>
                <a:gd name="T37" fmla="*/ 587 h 1171"/>
                <a:gd name="T38" fmla="*/ 171 w 345"/>
                <a:gd name="T39" fmla="*/ 647 h 1171"/>
                <a:gd name="T40" fmla="*/ 178 w 345"/>
                <a:gd name="T41" fmla="*/ 708 h 1171"/>
                <a:gd name="T42" fmla="*/ 191 w 345"/>
                <a:gd name="T43" fmla="*/ 766 h 1171"/>
                <a:gd name="T44" fmla="*/ 208 w 345"/>
                <a:gd name="T45" fmla="*/ 823 h 1171"/>
                <a:gd name="T46" fmla="*/ 230 w 345"/>
                <a:gd name="T47" fmla="*/ 878 h 1171"/>
                <a:gd name="T48" fmla="*/ 256 w 345"/>
                <a:gd name="T49" fmla="*/ 932 h 1171"/>
                <a:gd name="T50" fmla="*/ 288 w 345"/>
                <a:gd name="T51" fmla="*/ 984 h 1171"/>
                <a:gd name="T52" fmla="*/ 323 w 345"/>
                <a:gd name="T53" fmla="*/ 1033 h 1171"/>
                <a:gd name="T54" fmla="*/ 334 w 345"/>
                <a:gd name="T55" fmla="*/ 1050 h 1171"/>
                <a:gd name="T56" fmla="*/ 340 w 345"/>
                <a:gd name="T57" fmla="*/ 1068 h 1171"/>
                <a:gd name="T58" fmla="*/ 342 w 345"/>
                <a:gd name="T59" fmla="*/ 1086 h 1171"/>
                <a:gd name="T60" fmla="*/ 340 w 345"/>
                <a:gd name="T61" fmla="*/ 1105 h 1171"/>
                <a:gd name="T62" fmla="*/ 334 w 345"/>
                <a:gd name="T63" fmla="*/ 1122 h 1171"/>
                <a:gd name="T64" fmla="*/ 323 w 345"/>
                <a:gd name="T65" fmla="*/ 1138 h 1171"/>
                <a:gd name="T66" fmla="*/ 310 w 345"/>
                <a:gd name="T67" fmla="*/ 1152 h 1171"/>
                <a:gd name="T68" fmla="*/ 293 w 345"/>
                <a:gd name="T69" fmla="*/ 1162 h 1171"/>
                <a:gd name="T70" fmla="*/ 276 w 345"/>
                <a:gd name="T71" fmla="*/ 1168 h 1171"/>
                <a:gd name="T72" fmla="*/ 258 w 345"/>
                <a:gd name="T73" fmla="*/ 1171 h 1171"/>
                <a:gd name="T74" fmla="*/ 239 w 345"/>
                <a:gd name="T75" fmla="*/ 1168 h 1171"/>
                <a:gd name="T76" fmla="*/ 222 w 345"/>
                <a:gd name="T77" fmla="*/ 1162 h 1171"/>
                <a:gd name="T78" fmla="*/ 205 w 345"/>
                <a:gd name="T79" fmla="*/ 1152 h 1171"/>
                <a:gd name="T80" fmla="*/ 192 w 345"/>
                <a:gd name="T81" fmla="*/ 1138 h 1171"/>
                <a:gd name="T82" fmla="*/ 152 w 345"/>
                <a:gd name="T83" fmla="*/ 1084 h 1171"/>
                <a:gd name="T84" fmla="*/ 117 w 345"/>
                <a:gd name="T85" fmla="*/ 1028 h 1171"/>
                <a:gd name="T86" fmla="*/ 86 w 345"/>
                <a:gd name="T87" fmla="*/ 970 h 1171"/>
                <a:gd name="T88" fmla="*/ 60 w 345"/>
                <a:gd name="T89" fmla="*/ 910 h 1171"/>
                <a:gd name="T90" fmla="*/ 38 w 345"/>
                <a:gd name="T91" fmla="*/ 848 h 1171"/>
                <a:gd name="T92" fmla="*/ 22 w 345"/>
                <a:gd name="T93" fmla="*/ 785 h 1171"/>
                <a:gd name="T94" fmla="*/ 9 w 345"/>
                <a:gd name="T95" fmla="*/ 720 h 1171"/>
                <a:gd name="T96" fmla="*/ 2 w 345"/>
                <a:gd name="T97" fmla="*/ 654 h 1171"/>
                <a:gd name="T98" fmla="*/ 0 w 345"/>
                <a:gd name="T99" fmla="*/ 587 h 1171"/>
                <a:gd name="T100" fmla="*/ 2 w 345"/>
                <a:gd name="T101" fmla="*/ 520 h 1171"/>
                <a:gd name="T102" fmla="*/ 10 w 345"/>
                <a:gd name="T103" fmla="*/ 454 h 1171"/>
                <a:gd name="T104" fmla="*/ 23 w 345"/>
                <a:gd name="T105" fmla="*/ 388 h 1171"/>
                <a:gd name="T106" fmla="*/ 40 w 345"/>
                <a:gd name="T107" fmla="*/ 324 h 1171"/>
                <a:gd name="T108" fmla="*/ 62 w 345"/>
                <a:gd name="T109" fmla="*/ 261 h 1171"/>
                <a:gd name="T110" fmla="*/ 88 w 345"/>
                <a:gd name="T111" fmla="*/ 200 h 1171"/>
                <a:gd name="T112" fmla="*/ 120 w 345"/>
                <a:gd name="T113" fmla="*/ 141 h 1171"/>
                <a:gd name="T114" fmla="*/ 155 w 345"/>
                <a:gd name="T115" fmla="*/ 85 h 1171"/>
                <a:gd name="T116" fmla="*/ 195 w 345"/>
                <a:gd name="T117" fmla="*/ 31 h 1171"/>
                <a:gd name="T118" fmla="*/ 209 w 345"/>
                <a:gd name="T119" fmla="*/ 17 h 1171"/>
                <a:gd name="T120" fmla="*/ 225 w 345"/>
                <a:gd name="T121" fmla="*/ 8 h 1171"/>
                <a:gd name="T122" fmla="*/ 243 w 345"/>
                <a:gd name="T123" fmla="*/ 2 h 1171"/>
                <a:gd name="T124" fmla="*/ 261 w 345"/>
                <a:gd name="T125" fmla="*/ 0 h 11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345" h="1171">
                  <a:moveTo>
                    <a:pt x="261" y="0"/>
                  </a:moveTo>
                  <a:lnTo>
                    <a:pt x="279" y="2"/>
                  </a:lnTo>
                  <a:lnTo>
                    <a:pt x="297" y="8"/>
                  </a:lnTo>
                  <a:lnTo>
                    <a:pt x="313" y="18"/>
                  </a:lnTo>
                  <a:lnTo>
                    <a:pt x="327" y="32"/>
                  </a:lnTo>
                  <a:lnTo>
                    <a:pt x="337" y="48"/>
                  </a:lnTo>
                  <a:lnTo>
                    <a:pt x="343" y="66"/>
                  </a:lnTo>
                  <a:lnTo>
                    <a:pt x="345" y="84"/>
                  </a:lnTo>
                  <a:lnTo>
                    <a:pt x="343" y="102"/>
                  </a:lnTo>
                  <a:lnTo>
                    <a:pt x="337" y="120"/>
                  </a:lnTo>
                  <a:lnTo>
                    <a:pt x="326" y="137"/>
                  </a:lnTo>
                  <a:lnTo>
                    <a:pt x="290" y="187"/>
                  </a:lnTo>
                  <a:lnTo>
                    <a:pt x="258" y="239"/>
                  </a:lnTo>
                  <a:lnTo>
                    <a:pt x="231" y="292"/>
                  </a:lnTo>
                  <a:lnTo>
                    <a:pt x="208" y="348"/>
                  </a:lnTo>
                  <a:lnTo>
                    <a:pt x="191" y="406"/>
                  </a:lnTo>
                  <a:lnTo>
                    <a:pt x="178" y="464"/>
                  </a:lnTo>
                  <a:lnTo>
                    <a:pt x="171" y="526"/>
                  </a:lnTo>
                  <a:lnTo>
                    <a:pt x="168" y="587"/>
                  </a:lnTo>
                  <a:lnTo>
                    <a:pt x="171" y="647"/>
                  </a:lnTo>
                  <a:lnTo>
                    <a:pt x="178" y="708"/>
                  </a:lnTo>
                  <a:lnTo>
                    <a:pt x="191" y="766"/>
                  </a:lnTo>
                  <a:lnTo>
                    <a:pt x="208" y="823"/>
                  </a:lnTo>
                  <a:lnTo>
                    <a:pt x="230" y="878"/>
                  </a:lnTo>
                  <a:lnTo>
                    <a:pt x="256" y="932"/>
                  </a:lnTo>
                  <a:lnTo>
                    <a:pt x="288" y="984"/>
                  </a:lnTo>
                  <a:lnTo>
                    <a:pt x="323" y="1033"/>
                  </a:lnTo>
                  <a:lnTo>
                    <a:pt x="334" y="1050"/>
                  </a:lnTo>
                  <a:lnTo>
                    <a:pt x="340" y="1068"/>
                  </a:lnTo>
                  <a:lnTo>
                    <a:pt x="342" y="1086"/>
                  </a:lnTo>
                  <a:lnTo>
                    <a:pt x="340" y="1105"/>
                  </a:lnTo>
                  <a:lnTo>
                    <a:pt x="334" y="1122"/>
                  </a:lnTo>
                  <a:lnTo>
                    <a:pt x="323" y="1138"/>
                  </a:lnTo>
                  <a:lnTo>
                    <a:pt x="310" y="1152"/>
                  </a:lnTo>
                  <a:lnTo>
                    <a:pt x="293" y="1162"/>
                  </a:lnTo>
                  <a:lnTo>
                    <a:pt x="276" y="1168"/>
                  </a:lnTo>
                  <a:lnTo>
                    <a:pt x="258" y="1171"/>
                  </a:lnTo>
                  <a:lnTo>
                    <a:pt x="239" y="1168"/>
                  </a:lnTo>
                  <a:lnTo>
                    <a:pt x="222" y="1162"/>
                  </a:lnTo>
                  <a:lnTo>
                    <a:pt x="205" y="1152"/>
                  </a:lnTo>
                  <a:lnTo>
                    <a:pt x="192" y="1138"/>
                  </a:lnTo>
                  <a:lnTo>
                    <a:pt x="152" y="1084"/>
                  </a:lnTo>
                  <a:lnTo>
                    <a:pt x="117" y="1028"/>
                  </a:lnTo>
                  <a:lnTo>
                    <a:pt x="86" y="970"/>
                  </a:lnTo>
                  <a:lnTo>
                    <a:pt x="60" y="910"/>
                  </a:lnTo>
                  <a:lnTo>
                    <a:pt x="38" y="848"/>
                  </a:lnTo>
                  <a:lnTo>
                    <a:pt x="22" y="785"/>
                  </a:lnTo>
                  <a:lnTo>
                    <a:pt x="9" y="720"/>
                  </a:lnTo>
                  <a:lnTo>
                    <a:pt x="2" y="654"/>
                  </a:lnTo>
                  <a:lnTo>
                    <a:pt x="0" y="587"/>
                  </a:lnTo>
                  <a:lnTo>
                    <a:pt x="2" y="520"/>
                  </a:lnTo>
                  <a:lnTo>
                    <a:pt x="10" y="454"/>
                  </a:lnTo>
                  <a:lnTo>
                    <a:pt x="23" y="388"/>
                  </a:lnTo>
                  <a:lnTo>
                    <a:pt x="40" y="324"/>
                  </a:lnTo>
                  <a:lnTo>
                    <a:pt x="62" y="261"/>
                  </a:lnTo>
                  <a:lnTo>
                    <a:pt x="88" y="200"/>
                  </a:lnTo>
                  <a:lnTo>
                    <a:pt x="120" y="141"/>
                  </a:lnTo>
                  <a:lnTo>
                    <a:pt x="155" y="85"/>
                  </a:lnTo>
                  <a:lnTo>
                    <a:pt x="195" y="31"/>
                  </a:lnTo>
                  <a:lnTo>
                    <a:pt x="209" y="17"/>
                  </a:lnTo>
                  <a:lnTo>
                    <a:pt x="225" y="8"/>
                  </a:lnTo>
                  <a:lnTo>
                    <a:pt x="243" y="2"/>
                  </a:lnTo>
                  <a:lnTo>
                    <a:pt x="26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7" name="Freeform 11"/>
            <p:cNvSpPr>
              <a:spLocks/>
            </p:cNvSpPr>
            <p:nvPr/>
          </p:nvSpPr>
          <p:spPr bwMode="auto">
            <a:xfrm>
              <a:off x="2777" y="641"/>
              <a:ext cx="23" cy="65"/>
            </a:xfrm>
            <a:custGeom>
              <a:avLst/>
              <a:gdLst>
                <a:gd name="T0" fmla="*/ 193 w 277"/>
                <a:gd name="T1" fmla="*/ 0 h 784"/>
                <a:gd name="T2" fmla="*/ 212 w 277"/>
                <a:gd name="T3" fmla="*/ 2 h 784"/>
                <a:gd name="T4" fmla="*/ 229 w 277"/>
                <a:gd name="T5" fmla="*/ 8 h 784"/>
                <a:gd name="T6" fmla="*/ 246 w 277"/>
                <a:gd name="T7" fmla="*/ 19 h 784"/>
                <a:gd name="T8" fmla="*/ 259 w 277"/>
                <a:gd name="T9" fmla="*/ 32 h 784"/>
                <a:gd name="T10" fmla="*/ 270 w 277"/>
                <a:gd name="T11" fmla="*/ 48 h 784"/>
                <a:gd name="T12" fmla="*/ 275 w 277"/>
                <a:gd name="T13" fmla="*/ 65 h 784"/>
                <a:gd name="T14" fmla="*/ 277 w 277"/>
                <a:gd name="T15" fmla="*/ 84 h 784"/>
                <a:gd name="T16" fmla="*/ 275 w 277"/>
                <a:gd name="T17" fmla="*/ 103 h 784"/>
                <a:gd name="T18" fmla="*/ 269 w 277"/>
                <a:gd name="T19" fmla="*/ 121 h 784"/>
                <a:gd name="T20" fmla="*/ 258 w 277"/>
                <a:gd name="T21" fmla="*/ 137 h 784"/>
                <a:gd name="T22" fmla="*/ 231 w 277"/>
                <a:gd name="T23" fmla="*/ 175 h 784"/>
                <a:gd name="T24" fmla="*/ 210 w 277"/>
                <a:gd name="T25" fmla="*/ 215 h 784"/>
                <a:gd name="T26" fmla="*/ 192 w 277"/>
                <a:gd name="T27" fmla="*/ 257 h 784"/>
                <a:gd name="T28" fmla="*/ 180 w 277"/>
                <a:gd name="T29" fmla="*/ 302 h 784"/>
                <a:gd name="T30" fmla="*/ 171 w 277"/>
                <a:gd name="T31" fmla="*/ 346 h 784"/>
                <a:gd name="T32" fmla="*/ 169 w 277"/>
                <a:gd name="T33" fmla="*/ 393 h 784"/>
                <a:gd name="T34" fmla="*/ 171 w 277"/>
                <a:gd name="T35" fmla="*/ 439 h 784"/>
                <a:gd name="T36" fmla="*/ 179 w 277"/>
                <a:gd name="T37" fmla="*/ 485 h 784"/>
                <a:gd name="T38" fmla="*/ 191 w 277"/>
                <a:gd name="T39" fmla="*/ 527 h 784"/>
                <a:gd name="T40" fmla="*/ 209 w 277"/>
                <a:gd name="T41" fmla="*/ 570 h 784"/>
                <a:gd name="T42" fmla="*/ 230 w 277"/>
                <a:gd name="T43" fmla="*/ 609 h 784"/>
                <a:gd name="T44" fmla="*/ 257 w 277"/>
                <a:gd name="T45" fmla="*/ 647 h 784"/>
                <a:gd name="T46" fmla="*/ 268 w 277"/>
                <a:gd name="T47" fmla="*/ 663 h 784"/>
                <a:gd name="T48" fmla="*/ 274 w 277"/>
                <a:gd name="T49" fmla="*/ 681 h 784"/>
                <a:gd name="T50" fmla="*/ 275 w 277"/>
                <a:gd name="T51" fmla="*/ 700 h 784"/>
                <a:gd name="T52" fmla="*/ 273 w 277"/>
                <a:gd name="T53" fmla="*/ 719 h 784"/>
                <a:gd name="T54" fmla="*/ 268 w 277"/>
                <a:gd name="T55" fmla="*/ 736 h 784"/>
                <a:gd name="T56" fmla="*/ 257 w 277"/>
                <a:gd name="T57" fmla="*/ 752 h 784"/>
                <a:gd name="T58" fmla="*/ 244 w 277"/>
                <a:gd name="T59" fmla="*/ 765 h 784"/>
                <a:gd name="T60" fmla="*/ 227 w 277"/>
                <a:gd name="T61" fmla="*/ 776 h 784"/>
                <a:gd name="T62" fmla="*/ 210 w 277"/>
                <a:gd name="T63" fmla="*/ 782 h 784"/>
                <a:gd name="T64" fmla="*/ 191 w 277"/>
                <a:gd name="T65" fmla="*/ 784 h 784"/>
                <a:gd name="T66" fmla="*/ 173 w 277"/>
                <a:gd name="T67" fmla="*/ 782 h 784"/>
                <a:gd name="T68" fmla="*/ 156 w 277"/>
                <a:gd name="T69" fmla="*/ 776 h 784"/>
                <a:gd name="T70" fmla="*/ 139 w 277"/>
                <a:gd name="T71" fmla="*/ 765 h 784"/>
                <a:gd name="T72" fmla="*/ 126 w 277"/>
                <a:gd name="T73" fmla="*/ 752 h 784"/>
                <a:gd name="T74" fmla="*/ 93 w 277"/>
                <a:gd name="T75" fmla="*/ 706 h 784"/>
                <a:gd name="T76" fmla="*/ 65 w 277"/>
                <a:gd name="T77" fmla="*/ 658 h 784"/>
                <a:gd name="T78" fmla="*/ 42 w 277"/>
                <a:gd name="T79" fmla="*/ 609 h 784"/>
                <a:gd name="T80" fmla="*/ 24 w 277"/>
                <a:gd name="T81" fmla="*/ 557 h 784"/>
                <a:gd name="T82" fmla="*/ 11 w 277"/>
                <a:gd name="T83" fmla="*/ 503 h 784"/>
                <a:gd name="T84" fmla="*/ 3 w 277"/>
                <a:gd name="T85" fmla="*/ 449 h 784"/>
                <a:gd name="T86" fmla="*/ 0 w 277"/>
                <a:gd name="T87" fmla="*/ 393 h 784"/>
                <a:gd name="T88" fmla="*/ 3 w 277"/>
                <a:gd name="T89" fmla="*/ 337 h 784"/>
                <a:gd name="T90" fmla="*/ 12 w 277"/>
                <a:gd name="T91" fmla="*/ 282 h 784"/>
                <a:gd name="T92" fmla="*/ 25 w 277"/>
                <a:gd name="T93" fmla="*/ 228 h 784"/>
                <a:gd name="T94" fmla="*/ 43 w 277"/>
                <a:gd name="T95" fmla="*/ 176 h 784"/>
                <a:gd name="T96" fmla="*/ 67 w 277"/>
                <a:gd name="T97" fmla="*/ 125 h 784"/>
                <a:gd name="T98" fmla="*/ 95 w 277"/>
                <a:gd name="T99" fmla="*/ 77 h 784"/>
                <a:gd name="T100" fmla="*/ 128 w 277"/>
                <a:gd name="T101" fmla="*/ 31 h 784"/>
                <a:gd name="T102" fmla="*/ 141 w 277"/>
                <a:gd name="T103" fmla="*/ 18 h 784"/>
                <a:gd name="T104" fmla="*/ 158 w 277"/>
                <a:gd name="T105" fmla="*/ 7 h 784"/>
                <a:gd name="T106" fmla="*/ 176 w 277"/>
                <a:gd name="T107" fmla="*/ 2 h 784"/>
                <a:gd name="T108" fmla="*/ 193 w 277"/>
                <a:gd name="T109" fmla="*/ 0 h 7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277" h="784">
                  <a:moveTo>
                    <a:pt x="193" y="0"/>
                  </a:moveTo>
                  <a:lnTo>
                    <a:pt x="212" y="2"/>
                  </a:lnTo>
                  <a:lnTo>
                    <a:pt x="229" y="8"/>
                  </a:lnTo>
                  <a:lnTo>
                    <a:pt x="246" y="19"/>
                  </a:lnTo>
                  <a:lnTo>
                    <a:pt x="259" y="32"/>
                  </a:lnTo>
                  <a:lnTo>
                    <a:pt x="270" y="48"/>
                  </a:lnTo>
                  <a:lnTo>
                    <a:pt x="275" y="65"/>
                  </a:lnTo>
                  <a:lnTo>
                    <a:pt x="277" y="84"/>
                  </a:lnTo>
                  <a:lnTo>
                    <a:pt x="275" y="103"/>
                  </a:lnTo>
                  <a:lnTo>
                    <a:pt x="269" y="121"/>
                  </a:lnTo>
                  <a:lnTo>
                    <a:pt x="258" y="137"/>
                  </a:lnTo>
                  <a:lnTo>
                    <a:pt x="231" y="175"/>
                  </a:lnTo>
                  <a:lnTo>
                    <a:pt x="210" y="215"/>
                  </a:lnTo>
                  <a:lnTo>
                    <a:pt x="192" y="257"/>
                  </a:lnTo>
                  <a:lnTo>
                    <a:pt x="180" y="302"/>
                  </a:lnTo>
                  <a:lnTo>
                    <a:pt x="171" y="346"/>
                  </a:lnTo>
                  <a:lnTo>
                    <a:pt x="169" y="393"/>
                  </a:lnTo>
                  <a:lnTo>
                    <a:pt x="171" y="439"/>
                  </a:lnTo>
                  <a:lnTo>
                    <a:pt x="179" y="485"/>
                  </a:lnTo>
                  <a:lnTo>
                    <a:pt x="191" y="527"/>
                  </a:lnTo>
                  <a:lnTo>
                    <a:pt x="209" y="570"/>
                  </a:lnTo>
                  <a:lnTo>
                    <a:pt x="230" y="609"/>
                  </a:lnTo>
                  <a:lnTo>
                    <a:pt x="257" y="647"/>
                  </a:lnTo>
                  <a:lnTo>
                    <a:pt x="268" y="663"/>
                  </a:lnTo>
                  <a:lnTo>
                    <a:pt x="274" y="681"/>
                  </a:lnTo>
                  <a:lnTo>
                    <a:pt x="275" y="700"/>
                  </a:lnTo>
                  <a:lnTo>
                    <a:pt x="273" y="719"/>
                  </a:lnTo>
                  <a:lnTo>
                    <a:pt x="268" y="736"/>
                  </a:lnTo>
                  <a:lnTo>
                    <a:pt x="257" y="752"/>
                  </a:lnTo>
                  <a:lnTo>
                    <a:pt x="244" y="765"/>
                  </a:lnTo>
                  <a:lnTo>
                    <a:pt x="227" y="776"/>
                  </a:lnTo>
                  <a:lnTo>
                    <a:pt x="210" y="782"/>
                  </a:lnTo>
                  <a:lnTo>
                    <a:pt x="191" y="784"/>
                  </a:lnTo>
                  <a:lnTo>
                    <a:pt x="173" y="782"/>
                  </a:lnTo>
                  <a:lnTo>
                    <a:pt x="156" y="776"/>
                  </a:lnTo>
                  <a:lnTo>
                    <a:pt x="139" y="765"/>
                  </a:lnTo>
                  <a:lnTo>
                    <a:pt x="126" y="752"/>
                  </a:lnTo>
                  <a:lnTo>
                    <a:pt x="93" y="706"/>
                  </a:lnTo>
                  <a:lnTo>
                    <a:pt x="65" y="658"/>
                  </a:lnTo>
                  <a:lnTo>
                    <a:pt x="42" y="609"/>
                  </a:lnTo>
                  <a:lnTo>
                    <a:pt x="24" y="557"/>
                  </a:lnTo>
                  <a:lnTo>
                    <a:pt x="11" y="503"/>
                  </a:lnTo>
                  <a:lnTo>
                    <a:pt x="3" y="449"/>
                  </a:lnTo>
                  <a:lnTo>
                    <a:pt x="0" y="393"/>
                  </a:lnTo>
                  <a:lnTo>
                    <a:pt x="3" y="337"/>
                  </a:lnTo>
                  <a:lnTo>
                    <a:pt x="12" y="282"/>
                  </a:lnTo>
                  <a:lnTo>
                    <a:pt x="25" y="228"/>
                  </a:lnTo>
                  <a:lnTo>
                    <a:pt x="43" y="176"/>
                  </a:lnTo>
                  <a:lnTo>
                    <a:pt x="67" y="125"/>
                  </a:lnTo>
                  <a:lnTo>
                    <a:pt x="95" y="77"/>
                  </a:lnTo>
                  <a:lnTo>
                    <a:pt x="128" y="31"/>
                  </a:lnTo>
                  <a:lnTo>
                    <a:pt x="141" y="18"/>
                  </a:lnTo>
                  <a:lnTo>
                    <a:pt x="158" y="7"/>
                  </a:lnTo>
                  <a:lnTo>
                    <a:pt x="176" y="2"/>
                  </a:lnTo>
                  <a:lnTo>
                    <a:pt x="19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42" name="Freeform 16"/>
          <p:cNvSpPr>
            <a:spLocks noEditPoints="1"/>
          </p:cNvSpPr>
          <p:nvPr/>
        </p:nvSpPr>
        <p:spPr bwMode="auto">
          <a:xfrm>
            <a:off x="4784655" y="2534925"/>
            <a:ext cx="298450" cy="300038"/>
          </a:xfrm>
          <a:custGeom>
            <a:avLst/>
            <a:gdLst>
              <a:gd name="T0" fmla="*/ 2520 w 3382"/>
              <a:gd name="T1" fmla="*/ 2527 h 3392"/>
              <a:gd name="T2" fmla="*/ 2025 w 3382"/>
              <a:gd name="T3" fmla="*/ 2625 h 3392"/>
              <a:gd name="T4" fmla="*/ 2638 w 3382"/>
              <a:gd name="T5" fmla="*/ 2701 h 3392"/>
              <a:gd name="T6" fmla="*/ 2685 w 3382"/>
              <a:gd name="T7" fmla="*/ 2070 h 3392"/>
              <a:gd name="T8" fmla="*/ 725 w 3382"/>
              <a:gd name="T9" fmla="*/ 2041 h 3392"/>
              <a:gd name="T10" fmla="*/ 709 w 3382"/>
              <a:gd name="T11" fmla="*/ 2680 h 3392"/>
              <a:gd name="T12" fmla="*/ 1346 w 3382"/>
              <a:gd name="T13" fmla="*/ 2665 h 3392"/>
              <a:gd name="T14" fmla="*/ 1300 w 3382"/>
              <a:gd name="T15" fmla="*/ 2530 h 3392"/>
              <a:gd name="T16" fmla="*/ 805 w 3382"/>
              <a:gd name="T17" fmla="*/ 2034 h 3392"/>
              <a:gd name="T18" fmla="*/ 2027 w 3382"/>
              <a:gd name="T19" fmla="*/ 745 h 3392"/>
              <a:gd name="T20" fmla="*/ 2104 w 3382"/>
              <a:gd name="T21" fmla="*/ 865 h 3392"/>
              <a:gd name="T22" fmla="*/ 2598 w 3382"/>
              <a:gd name="T23" fmla="*/ 1361 h 3392"/>
              <a:gd name="T24" fmla="*/ 2695 w 3382"/>
              <a:gd name="T25" fmla="*/ 767 h 3392"/>
              <a:gd name="T26" fmla="*/ 765 w 3382"/>
              <a:gd name="T27" fmla="*/ 688 h 3392"/>
              <a:gd name="T28" fmla="*/ 690 w 3382"/>
              <a:gd name="T29" fmla="*/ 1303 h 3392"/>
              <a:gd name="T30" fmla="*/ 824 w 3382"/>
              <a:gd name="T31" fmla="*/ 1351 h 3392"/>
              <a:gd name="T32" fmla="*/ 1318 w 3382"/>
              <a:gd name="T33" fmla="*/ 854 h 3392"/>
              <a:gd name="T34" fmla="*/ 1335 w 3382"/>
              <a:gd name="T35" fmla="*/ 711 h 3392"/>
              <a:gd name="T36" fmla="*/ 1091 w 3382"/>
              <a:gd name="T37" fmla="*/ 20 h 3392"/>
              <a:gd name="T38" fmla="*/ 1383 w 3382"/>
              <a:gd name="T39" fmla="*/ 70 h 3392"/>
              <a:gd name="T40" fmla="*/ 1513 w 3382"/>
              <a:gd name="T41" fmla="*/ 9 h 3392"/>
              <a:gd name="T42" fmla="*/ 1819 w 3382"/>
              <a:gd name="T43" fmla="*/ 92 h 3392"/>
              <a:gd name="T44" fmla="*/ 1931 w 3382"/>
              <a:gd name="T45" fmla="*/ 2 h 3392"/>
              <a:gd name="T46" fmla="*/ 2257 w 3382"/>
              <a:gd name="T47" fmla="*/ 432 h 3392"/>
              <a:gd name="T48" fmla="*/ 2348 w 3382"/>
              <a:gd name="T49" fmla="*/ 0 h 3392"/>
              <a:gd name="T50" fmla="*/ 2440 w 3382"/>
              <a:gd name="T51" fmla="*/ 432 h 3392"/>
              <a:gd name="T52" fmla="*/ 2951 w 3382"/>
              <a:gd name="T53" fmla="*/ 550 h 3392"/>
              <a:gd name="T54" fmla="*/ 3380 w 3382"/>
              <a:gd name="T55" fmla="*/ 1016 h 3392"/>
              <a:gd name="T56" fmla="*/ 3290 w 3382"/>
              <a:gd name="T57" fmla="*/ 1129 h 3392"/>
              <a:gd name="T58" fmla="*/ 3373 w 3382"/>
              <a:gd name="T59" fmla="*/ 1436 h 3392"/>
              <a:gd name="T60" fmla="*/ 3311 w 3382"/>
              <a:gd name="T61" fmla="*/ 1566 h 3392"/>
              <a:gd name="T62" fmla="*/ 3361 w 3382"/>
              <a:gd name="T63" fmla="*/ 1858 h 3392"/>
              <a:gd name="T64" fmla="*/ 3331 w 3382"/>
              <a:gd name="T65" fmla="*/ 1998 h 3392"/>
              <a:gd name="T66" fmla="*/ 3348 w 3382"/>
              <a:gd name="T67" fmla="*/ 2284 h 3392"/>
              <a:gd name="T68" fmla="*/ 3348 w 3382"/>
              <a:gd name="T69" fmla="*/ 2427 h 3392"/>
              <a:gd name="T70" fmla="*/ 2926 w 3382"/>
              <a:gd name="T71" fmla="*/ 2916 h 3392"/>
              <a:gd name="T72" fmla="*/ 2430 w 3382"/>
              <a:gd name="T73" fmla="*/ 3340 h 3392"/>
              <a:gd name="T74" fmla="*/ 2291 w 3382"/>
              <a:gd name="T75" fmla="*/ 3372 h 3392"/>
              <a:gd name="T76" fmla="*/ 1999 w 3382"/>
              <a:gd name="T77" fmla="*/ 3322 h 3392"/>
              <a:gd name="T78" fmla="*/ 1870 w 3382"/>
              <a:gd name="T79" fmla="*/ 3383 h 3392"/>
              <a:gd name="T80" fmla="*/ 1564 w 3382"/>
              <a:gd name="T81" fmla="*/ 3300 h 3392"/>
              <a:gd name="T82" fmla="*/ 1451 w 3382"/>
              <a:gd name="T83" fmla="*/ 3390 h 3392"/>
              <a:gd name="T84" fmla="*/ 1125 w 3382"/>
              <a:gd name="T85" fmla="*/ 2960 h 3392"/>
              <a:gd name="T86" fmla="*/ 1034 w 3382"/>
              <a:gd name="T87" fmla="*/ 3392 h 3392"/>
              <a:gd name="T88" fmla="*/ 942 w 3382"/>
              <a:gd name="T89" fmla="*/ 2960 h 3392"/>
              <a:gd name="T90" fmla="*/ 432 w 3382"/>
              <a:gd name="T91" fmla="*/ 2842 h 3392"/>
              <a:gd name="T92" fmla="*/ 3 w 3382"/>
              <a:gd name="T93" fmla="*/ 2376 h 3392"/>
              <a:gd name="T94" fmla="*/ 91 w 3382"/>
              <a:gd name="T95" fmla="*/ 2263 h 3392"/>
              <a:gd name="T96" fmla="*/ 9 w 3382"/>
              <a:gd name="T97" fmla="*/ 1956 h 3392"/>
              <a:gd name="T98" fmla="*/ 71 w 3382"/>
              <a:gd name="T99" fmla="*/ 1826 h 3392"/>
              <a:gd name="T100" fmla="*/ 21 w 3382"/>
              <a:gd name="T101" fmla="*/ 1534 h 3392"/>
              <a:gd name="T102" fmla="*/ 51 w 3382"/>
              <a:gd name="T103" fmla="*/ 1394 h 3392"/>
              <a:gd name="T104" fmla="*/ 35 w 3382"/>
              <a:gd name="T105" fmla="*/ 1108 h 3392"/>
              <a:gd name="T106" fmla="*/ 35 w 3382"/>
              <a:gd name="T107" fmla="*/ 965 h 3392"/>
              <a:gd name="T108" fmla="*/ 457 w 3382"/>
              <a:gd name="T109" fmla="*/ 476 h 3392"/>
              <a:gd name="T110" fmla="*/ 952 w 3382"/>
              <a:gd name="T111" fmla="*/ 52 h 33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</a:cxnLst>
            <a:rect l="0" t="0" r="r" b="b"/>
            <a:pathLst>
              <a:path w="3382" h="3392">
                <a:moveTo>
                  <a:pt x="2598" y="2031"/>
                </a:moveTo>
                <a:lnTo>
                  <a:pt x="2577" y="2034"/>
                </a:lnTo>
                <a:lnTo>
                  <a:pt x="2559" y="2041"/>
                </a:lnTo>
                <a:lnTo>
                  <a:pt x="2542" y="2054"/>
                </a:lnTo>
                <a:lnTo>
                  <a:pt x="2530" y="2070"/>
                </a:lnTo>
                <a:lnTo>
                  <a:pt x="2523" y="2089"/>
                </a:lnTo>
                <a:lnTo>
                  <a:pt x="2520" y="2109"/>
                </a:lnTo>
                <a:lnTo>
                  <a:pt x="2520" y="2527"/>
                </a:lnTo>
                <a:lnTo>
                  <a:pt x="2104" y="2527"/>
                </a:lnTo>
                <a:lnTo>
                  <a:pt x="2082" y="2530"/>
                </a:lnTo>
                <a:lnTo>
                  <a:pt x="2063" y="2538"/>
                </a:lnTo>
                <a:lnTo>
                  <a:pt x="2048" y="2551"/>
                </a:lnTo>
                <a:lnTo>
                  <a:pt x="2036" y="2566"/>
                </a:lnTo>
                <a:lnTo>
                  <a:pt x="2027" y="2585"/>
                </a:lnTo>
                <a:lnTo>
                  <a:pt x="2025" y="2605"/>
                </a:lnTo>
                <a:lnTo>
                  <a:pt x="2025" y="2625"/>
                </a:lnTo>
                <a:lnTo>
                  <a:pt x="2027" y="2646"/>
                </a:lnTo>
                <a:lnTo>
                  <a:pt x="2036" y="2665"/>
                </a:lnTo>
                <a:lnTo>
                  <a:pt x="2048" y="2680"/>
                </a:lnTo>
                <a:lnTo>
                  <a:pt x="2063" y="2693"/>
                </a:lnTo>
                <a:lnTo>
                  <a:pt x="2082" y="2701"/>
                </a:lnTo>
                <a:lnTo>
                  <a:pt x="2104" y="2704"/>
                </a:lnTo>
                <a:lnTo>
                  <a:pt x="2617" y="2704"/>
                </a:lnTo>
                <a:lnTo>
                  <a:pt x="2638" y="2701"/>
                </a:lnTo>
                <a:lnTo>
                  <a:pt x="2657" y="2693"/>
                </a:lnTo>
                <a:lnTo>
                  <a:pt x="2673" y="2680"/>
                </a:lnTo>
                <a:lnTo>
                  <a:pt x="2685" y="2665"/>
                </a:lnTo>
                <a:lnTo>
                  <a:pt x="2692" y="2646"/>
                </a:lnTo>
                <a:lnTo>
                  <a:pt x="2695" y="2625"/>
                </a:lnTo>
                <a:lnTo>
                  <a:pt x="2695" y="2109"/>
                </a:lnTo>
                <a:lnTo>
                  <a:pt x="2692" y="2089"/>
                </a:lnTo>
                <a:lnTo>
                  <a:pt x="2685" y="2070"/>
                </a:lnTo>
                <a:lnTo>
                  <a:pt x="2673" y="2054"/>
                </a:lnTo>
                <a:lnTo>
                  <a:pt x="2657" y="2041"/>
                </a:lnTo>
                <a:lnTo>
                  <a:pt x="2638" y="2034"/>
                </a:lnTo>
                <a:lnTo>
                  <a:pt x="2617" y="2031"/>
                </a:lnTo>
                <a:lnTo>
                  <a:pt x="2598" y="2031"/>
                </a:lnTo>
                <a:close/>
                <a:moveTo>
                  <a:pt x="765" y="2031"/>
                </a:moveTo>
                <a:lnTo>
                  <a:pt x="744" y="2034"/>
                </a:lnTo>
                <a:lnTo>
                  <a:pt x="725" y="2041"/>
                </a:lnTo>
                <a:lnTo>
                  <a:pt x="709" y="2054"/>
                </a:lnTo>
                <a:lnTo>
                  <a:pt x="697" y="2070"/>
                </a:lnTo>
                <a:lnTo>
                  <a:pt x="690" y="2089"/>
                </a:lnTo>
                <a:lnTo>
                  <a:pt x="686" y="2109"/>
                </a:lnTo>
                <a:lnTo>
                  <a:pt x="686" y="2625"/>
                </a:lnTo>
                <a:lnTo>
                  <a:pt x="690" y="2646"/>
                </a:lnTo>
                <a:lnTo>
                  <a:pt x="698" y="2665"/>
                </a:lnTo>
                <a:lnTo>
                  <a:pt x="709" y="2680"/>
                </a:lnTo>
                <a:lnTo>
                  <a:pt x="725" y="2693"/>
                </a:lnTo>
                <a:lnTo>
                  <a:pt x="744" y="2701"/>
                </a:lnTo>
                <a:lnTo>
                  <a:pt x="765" y="2704"/>
                </a:lnTo>
                <a:lnTo>
                  <a:pt x="1279" y="2704"/>
                </a:lnTo>
                <a:lnTo>
                  <a:pt x="1300" y="2701"/>
                </a:lnTo>
                <a:lnTo>
                  <a:pt x="1318" y="2693"/>
                </a:lnTo>
                <a:lnTo>
                  <a:pt x="1335" y="2680"/>
                </a:lnTo>
                <a:lnTo>
                  <a:pt x="1346" y="2665"/>
                </a:lnTo>
                <a:lnTo>
                  <a:pt x="1354" y="2646"/>
                </a:lnTo>
                <a:lnTo>
                  <a:pt x="1357" y="2625"/>
                </a:lnTo>
                <a:lnTo>
                  <a:pt x="1357" y="2605"/>
                </a:lnTo>
                <a:lnTo>
                  <a:pt x="1354" y="2585"/>
                </a:lnTo>
                <a:lnTo>
                  <a:pt x="1346" y="2566"/>
                </a:lnTo>
                <a:lnTo>
                  <a:pt x="1335" y="2551"/>
                </a:lnTo>
                <a:lnTo>
                  <a:pt x="1318" y="2538"/>
                </a:lnTo>
                <a:lnTo>
                  <a:pt x="1300" y="2530"/>
                </a:lnTo>
                <a:lnTo>
                  <a:pt x="1279" y="2527"/>
                </a:lnTo>
                <a:lnTo>
                  <a:pt x="862" y="2527"/>
                </a:lnTo>
                <a:lnTo>
                  <a:pt x="862" y="2109"/>
                </a:lnTo>
                <a:lnTo>
                  <a:pt x="860" y="2089"/>
                </a:lnTo>
                <a:lnTo>
                  <a:pt x="852" y="2070"/>
                </a:lnTo>
                <a:lnTo>
                  <a:pt x="840" y="2054"/>
                </a:lnTo>
                <a:lnTo>
                  <a:pt x="824" y="2041"/>
                </a:lnTo>
                <a:lnTo>
                  <a:pt x="805" y="2034"/>
                </a:lnTo>
                <a:lnTo>
                  <a:pt x="784" y="2031"/>
                </a:lnTo>
                <a:lnTo>
                  <a:pt x="765" y="2031"/>
                </a:lnTo>
                <a:close/>
                <a:moveTo>
                  <a:pt x="2104" y="688"/>
                </a:moveTo>
                <a:lnTo>
                  <a:pt x="2082" y="691"/>
                </a:lnTo>
                <a:lnTo>
                  <a:pt x="2063" y="699"/>
                </a:lnTo>
                <a:lnTo>
                  <a:pt x="2048" y="711"/>
                </a:lnTo>
                <a:lnTo>
                  <a:pt x="2036" y="727"/>
                </a:lnTo>
                <a:lnTo>
                  <a:pt x="2027" y="745"/>
                </a:lnTo>
                <a:lnTo>
                  <a:pt x="2025" y="767"/>
                </a:lnTo>
                <a:lnTo>
                  <a:pt x="2025" y="787"/>
                </a:lnTo>
                <a:lnTo>
                  <a:pt x="2027" y="807"/>
                </a:lnTo>
                <a:lnTo>
                  <a:pt x="2036" y="826"/>
                </a:lnTo>
                <a:lnTo>
                  <a:pt x="2048" y="841"/>
                </a:lnTo>
                <a:lnTo>
                  <a:pt x="2063" y="854"/>
                </a:lnTo>
                <a:lnTo>
                  <a:pt x="2082" y="862"/>
                </a:lnTo>
                <a:lnTo>
                  <a:pt x="2104" y="865"/>
                </a:lnTo>
                <a:lnTo>
                  <a:pt x="2520" y="865"/>
                </a:lnTo>
                <a:lnTo>
                  <a:pt x="2520" y="1283"/>
                </a:lnTo>
                <a:lnTo>
                  <a:pt x="2523" y="1303"/>
                </a:lnTo>
                <a:lnTo>
                  <a:pt x="2530" y="1322"/>
                </a:lnTo>
                <a:lnTo>
                  <a:pt x="2542" y="1338"/>
                </a:lnTo>
                <a:lnTo>
                  <a:pt x="2559" y="1351"/>
                </a:lnTo>
                <a:lnTo>
                  <a:pt x="2577" y="1358"/>
                </a:lnTo>
                <a:lnTo>
                  <a:pt x="2598" y="1361"/>
                </a:lnTo>
                <a:lnTo>
                  <a:pt x="2617" y="1361"/>
                </a:lnTo>
                <a:lnTo>
                  <a:pt x="2638" y="1358"/>
                </a:lnTo>
                <a:lnTo>
                  <a:pt x="2657" y="1351"/>
                </a:lnTo>
                <a:lnTo>
                  <a:pt x="2673" y="1338"/>
                </a:lnTo>
                <a:lnTo>
                  <a:pt x="2685" y="1322"/>
                </a:lnTo>
                <a:lnTo>
                  <a:pt x="2692" y="1303"/>
                </a:lnTo>
                <a:lnTo>
                  <a:pt x="2695" y="1283"/>
                </a:lnTo>
                <a:lnTo>
                  <a:pt x="2695" y="767"/>
                </a:lnTo>
                <a:lnTo>
                  <a:pt x="2692" y="745"/>
                </a:lnTo>
                <a:lnTo>
                  <a:pt x="2685" y="727"/>
                </a:lnTo>
                <a:lnTo>
                  <a:pt x="2673" y="711"/>
                </a:lnTo>
                <a:lnTo>
                  <a:pt x="2657" y="699"/>
                </a:lnTo>
                <a:lnTo>
                  <a:pt x="2638" y="691"/>
                </a:lnTo>
                <a:lnTo>
                  <a:pt x="2617" y="688"/>
                </a:lnTo>
                <a:lnTo>
                  <a:pt x="2104" y="688"/>
                </a:lnTo>
                <a:close/>
                <a:moveTo>
                  <a:pt x="765" y="688"/>
                </a:moveTo>
                <a:lnTo>
                  <a:pt x="744" y="691"/>
                </a:lnTo>
                <a:lnTo>
                  <a:pt x="725" y="699"/>
                </a:lnTo>
                <a:lnTo>
                  <a:pt x="709" y="711"/>
                </a:lnTo>
                <a:lnTo>
                  <a:pt x="697" y="727"/>
                </a:lnTo>
                <a:lnTo>
                  <a:pt x="690" y="745"/>
                </a:lnTo>
                <a:lnTo>
                  <a:pt x="686" y="767"/>
                </a:lnTo>
                <a:lnTo>
                  <a:pt x="686" y="1283"/>
                </a:lnTo>
                <a:lnTo>
                  <a:pt x="690" y="1303"/>
                </a:lnTo>
                <a:lnTo>
                  <a:pt x="697" y="1322"/>
                </a:lnTo>
                <a:lnTo>
                  <a:pt x="709" y="1338"/>
                </a:lnTo>
                <a:lnTo>
                  <a:pt x="725" y="1351"/>
                </a:lnTo>
                <a:lnTo>
                  <a:pt x="744" y="1358"/>
                </a:lnTo>
                <a:lnTo>
                  <a:pt x="765" y="1361"/>
                </a:lnTo>
                <a:lnTo>
                  <a:pt x="784" y="1361"/>
                </a:lnTo>
                <a:lnTo>
                  <a:pt x="805" y="1358"/>
                </a:lnTo>
                <a:lnTo>
                  <a:pt x="824" y="1351"/>
                </a:lnTo>
                <a:lnTo>
                  <a:pt x="840" y="1338"/>
                </a:lnTo>
                <a:lnTo>
                  <a:pt x="852" y="1322"/>
                </a:lnTo>
                <a:lnTo>
                  <a:pt x="860" y="1303"/>
                </a:lnTo>
                <a:lnTo>
                  <a:pt x="862" y="1283"/>
                </a:lnTo>
                <a:lnTo>
                  <a:pt x="862" y="865"/>
                </a:lnTo>
                <a:lnTo>
                  <a:pt x="1279" y="865"/>
                </a:lnTo>
                <a:lnTo>
                  <a:pt x="1300" y="862"/>
                </a:lnTo>
                <a:lnTo>
                  <a:pt x="1318" y="854"/>
                </a:lnTo>
                <a:lnTo>
                  <a:pt x="1335" y="841"/>
                </a:lnTo>
                <a:lnTo>
                  <a:pt x="1346" y="826"/>
                </a:lnTo>
                <a:lnTo>
                  <a:pt x="1354" y="807"/>
                </a:lnTo>
                <a:lnTo>
                  <a:pt x="1357" y="787"/>
                </a:lnTo>
                <a:lnTo>
                  <a:pt x="1357" y="767"/>
                </a:lnTo>
                <a:lnTo>
                  <a:pt x="1354" y="745"/>
                </a:lnTo>
                <a:lnTo>
                  <a:pt x="1346" y="727"/>
                </a:lnTo>
                <a:lnTo>
                  <a:pt x="1335" y="711"/>
                </a:lnTo>
                <a:lnTo>
                  <a:pt x="1318" y="699"/>
                </a:lnTo>
                <a:lnTo>
                  <a:pt x="1300" y="691"/>
                </a:lnTo>
                <a:lnTo>
                  <a:pt x="1279" y="688"/>
                </a:lnTo>
                <a:lnTo>
                  <a:pt x="765" y="688"/>
                </a:lnTo>
                <a:close/>
                <a:moveTo>
                  <a:pt x="1034" y="0"/>
                </a:moveTo>
                <a:lnTo>
                  <a:pt x="1055" y="2"/>
                </a:lnTo>
                <a:lnTo>
                  <a:pt x="1075" y="9"/>
                </a:lnTo>
                <a:lnTo>
                  <a:pt x="1091" y="20"/>
                </a:lnTo>
                <a:lnTo>
                  <a:pt x="1106" y="34"/>
                </a:lnTo>
                <a:lnTo>
                  <a:pt x="1116" y="52"/>
                </a:lnTo>
                <a:lnTo>
                  <a:pt x="1123" y="70"/>
                </a:lnTo>
                <a:lnTo>
                  <a:pt x="1125" y="92"/>
                </a:lnTo>
                <a:lnTo>
                  <a:pt x="1125" y="432"/>
                </a:lnTo>
                <a:lnTo>
                  <a:pt x="1381" y="432"/>
                </a:lnTo>
                <a:lnTo>
                  <a:pt x="1381" y="92"/>
                </a:lnTo>
                <a:lnTo>
                  <a:pt x="1383" y="70"/>
                </a:lnTo>
                <a:lnTo>
                  <a:pt x="1390" y="52"/>
                </a:lnTo>
                <a:lnTo>
                  <a:pt x="1401" y="34"/>
                </a:lnTo>
                <a:lnTo>
                  <a:pt x="1415" y="20"/>
                </a:lnTo>
                <a:lnTo>
                  <a:pt x="1431" y="9"/>
                </a:lnTo>
                <a:lnTo>
                  <a:pt x="1451" y="2"/>
                </a:lnTo>
                <a:lnTo>
                  <a:pt x="1473" y="0"/>
                </a:lnTo>
                <a:lnTo>
                  <a:pt x="1493" y="2"/>
                </a:lnTo>
                <a:lnTo>
                  <a:pt x="1513" y="9"/>
                </a:lnTo>
                <a:lnTo>
                  <a:pt x="1529" y="20"/>
                </a:lnTo>
                <a:lnTo>
                  <a:pt x="1543" y="34"/>
                </a:lnTo>
                <a:lnTo>
                  <a:pt x="1555" y="52"/>
                </a:lnTo>
                <a:lnTo>
                  <a:pt x="1561" y="70"/>
                </a:lnTo>
                <a:lnTo>
                  <a:pt x="1564" y="92"/>
                </a:lnTo>
                <a:lnTo>
                  <a:pt x="1564" y="432"/>
                </a:lnTo>
                <a:lnTo>
                  <a:pt x="1819" y="432"/>
                </a:lnTo>
                <a:lnTo>
                  <a:pt x="1819" y="92"/>
                </a:lnTo>
                <a:lnTo>
                  <a:pt x="1821" y="70"/>
                </a:lnTo>
                <a:lnTo>
                  <a:pt x="1828" y="52"/>
                </a:lnTo>
                <a:lnTo>
                  <a:pt x="1838" y="34"/>
                </a:lnTo>
                <a:lnTo>
                  <a:pt x="1853" y="20"/>
                </a:lnTo>
                <a:lnTo>
                  <a:pt x="1870" y="9"/>
                </a:lnTo>
                <a:lnTo>
                  <a:pt x="1889" y="2"/>
                </a:lnTo>
                <a:lnTo>
                  <a:pt x="1910" y="0"/>
                </a:lnTo>
                <a:lnTo>
                  <a:pt x="1931" y="2"/>
                </a:lnTo>
                <a:lnTo>
                  <a:pt x="1950" y="9"/>
                </a:lnTo>
                <a:lnTo>
                  <a:pt x="1967" y="20"/>
                </a:lnTo>
                <a:lnTo>
                  <a:pt x="1981" y="34"/>
                </a:lnTo>
                <a:lnTo>
                  <a:pt x="1993" y="52"/>
                </a:lnTo>
                <a:lnTo>
                  <a:pt x="1999" y="70"/>
                </a:lnTo>
                <a:lnTo>
                  <a:pt x="2002" y="92"/>
                </a:lnTo>
                <a:lnTo>
                  <a:pt x="2002" y="432"/>
                </a:lnTo>
                <a:lnTo>
                  <a:pt x="2257" y="432"/>
                </a:lnTo>
                <a:lnTo>
                  <a:pt x="2257" y="92"/>
                </a:lnTo>
                <a:lnTo>
                  <a:pt x="2259" y="70"/>
                </a:lnTo>
                <a:lnTo>
                  <a:pt x="2266" y="52"/>
                </a:lnTo>
                <a:lnTo>
                  <a:pt x="2276" y="34"/>
                </a:lnTo>
                <a:lnTo>
                  <a:pt x="2291" y="20"/>
                </a:lnTo>
                <a:lnTo>
                  <a:pt x="2308" y="9"/>
                </a:lnTo>
                <a:lnTo>
                  <a:pt x="2328" y="2"/>
                </a:lnTo>
                <a:lnTo>
                  <a:pt x="2348" y="0"/>
                </a:lnTo>
                <a:lnTo>
                  <a:pt x="2369" y="2"/>
                </a:lnTo>
                <a:lnTo>
                  <a:pt x="2388" y="9"/>
                </a:lnTo>
                <a:lnTo>
                  <a:pt x="2406" y="20"/>
                </a:lnTo>
                <a:lnTo>
                  <a:pt x="2419" y="34"/>
                </a:lnTo>
                <a:lnTo>
                  <a:pt x="2430" y="52"/>
                </a:lnTo>
                <a:lnTo>
                  <a:pt x="2438" y="70"/>
                </a:lnTo>
                <a:lnTo>
                  <a:pt x="2440" y="92"/>
                </a:lnTo>
                <a:lnTo>
                  <a:pt x="2440" y="432"/>
                </a:lnTo>
                <a:lnTo>
                  <a:pt x="2834" y="432"/>
                </a:lnTo>
                <a:lnTo>
                  <a:pt x="2861" y="435"/>
                </a:lnTo>
                <a:lnTo>
                  <a:pt x="2886" y="444"/>
                </a:lnTo>
                <a:lnTo>
                  <a:pt x="2907" y="458"/>
                </a:lnTo>
                <a:lnTo>
                  <a:pt x="2926" y="476"/>
                </a:lnTo>
                <a:lnTo>
                  <a:pt x="2939" y="498"/>
                </a:lnTo>
                <a:lnTo>
                  <a:pt x="2948" y="523"/>
                </a:lnTo>
                <a:lnTo>
                  <a:pt x="2951" y="550"/>
                </a:lnTo>
                <a:lnTo>
                  <a:pt x="2951" y="945"/>
                </a:lnTo>
                <a:lnTo>
                  <a:pt x="3290" y="945"/>
                </a:lnTo>
                <a:lnTo>
                  <a:pt x="3311" y="947"/>
                </a:lnTo>
                <a:lnTo>
                  <a:pt x="3331" y="955"/>
                </a:lnTo>
                <a:lnTo>
                  <a:pt x="3348" y="965"/>
                </a:lnTo>
                <a:lnTo>
                  <a:pt x="3361" y="979"/>
                </a:lnTo>
                <a:lnTo>
                  <a:pt x="3373" y="997"/>
                </a:lnTo>
                <a:lnTo>
                  <a:pt x="3380" y="1016"/>
                </a:lnTo>
                <a:lnTo>
                  <a:pt x="3382" y="1037"/>
                </a:lnTo>
                <a:lnTo>
                  <a:pt x="3380" y="1058"/>
                </a:lnTo>
                <a:lnTo>
                  <a:pt x="3373" y="1077"/>
                </a:lnTo>
                <a:lnTo>
                  <a:pt x="3361" y="1094"/>
                </a:lnTo>
                <a:lnTo>
                  <a:pt x="3348" y="1108"/>
                </a:lnTo>
                <a:lnTo>
                  <a:pt x="3331" y="1120"/>
                </a:lnTo>
                <a:lnTo>
                  <a:pt x="3311" y="1126"/>
                </a:lnTo>
                <a:lnTo>
                  <a:pt x="3290" y="1129"/>
                </a:lnTo>
                <a:lnTo>
                  <a:pt x="2951" y="1129"/>
                </a:lnTo>
                <a:lnTo>
                  <a:pt x="2951" y="1385"/>
                </a:lnTo>
                <a:lnTo>
                  <a:pt x="3290" y="1385"/>
                </a:lnTo>
                <a:lnTo>
                  <a:pt x="3311" y="1387"/>
                </a:lnTo>
                <a:lnTo>
                  <a:pt x="3331" y="1394"/>
                </a:lnTo>
                <a:lnTo>
                  <a:pt x="3348" y="1404"/>
                </a:lnTo>
                <a:lnTo>
                  <a:pt x="3361" y="1419"/>
                </a:lnTo>
                <a:lnTo>
                  <a:pt x="3373" y="1436"/>
                </a:lnTo>
                <a:lnTo>
                  <a:pt x="3380" y="1455"/>
                </a:lnTo>
                <a:lnTo>
                  <a:pt x="3382" y="1476"/>
                </a:lnTo>
                <a:lnTo>
                  <a:pt x="3380" y="1497"/>
                </a:lnTo>
                <a:lnTo>
                  <a:pt x="3373" y="1517"/>
                </a:lnTo>
                <a:lnTo>
                  <a:pt x="3361" y="1534"/>
                </a:lnTo>
                <a:lnTo>
                  <a:pt x="3348" y="1547"/>
                </a:lnTo>
                <a:lnTo>
                  <a:pt x="3331" y="1559"/>
                </a:lnTo>
                <a:lnTo>
                  <a:pt x="3311" y="1566"/>
                </a:lnTo>
                <a:lnTo>
                  <a:pt x="3290" y="1568"/>
                </a:lnTo>
                <a:lnTo>
                  <a:pt x="2951" y="1568"/>
                </a:lnTo>
                <a:lnTo>
                  <a:pt x="2951" y="1824"/>
                </a:lnTo>
                <a:lnTo>
                  <a:pt x="3290" y="1824"/>
                </a:lnTo>
                <a:lnTo>
                  <a:pt x="3311" y="1826"/>
                </a:lnTo>
                <a:lnTo>
                  <a:pt x="3331" y="1833"/>
                </a:lnTo>
                <a:lnTo>
                  <a:pt x="3348" y="1844"/>
                </a:lnTo>
                <a:lnTo>
                  <a:pt x="3361" y="1858"/>
                </a:lnTo>
                <a:lnTo>
                  <a:pt x="3373" y="1875"/>
                </a:lnTo>
                <a:lnTo>
                  <a:pt x="3380" y="1895"/>
                </a:lnTo>
                <a:lnTo>
                  <a:pt x="3382" y="1916"/>
                </a:lnTo>
                <a:lnTo>
                  <a:pt x="3380" y="1936"/>
                </a:lnTo>
                <a:lnTo>
                  <a:pt x="3373" y="1956"/>
                </a:lnTo>
                <a:lnTo>
                  <a:pt x="3361" y="1973"/>
                </a:lnTo>
                <a:lnTo>
                  <a:pt x="3348" y="1988"/>
                </a:lnTo>
                <a:lnTo>
                  <a:pt x="3331" y="1998"/>
                </a:lnTo>
                <a:lnTo>
                  <a:pt x="3311" y="2005"/>
                </a:lnTo>
                <a:lnTo>
                  <a:pt x="3290" y="2007"/>
                </a:lnTo>
                <a:lnTo>
                  <a:pt x="2951" y="2007"/>
                </a:lnTo>
                <a:lnTo>
                  <a:pt x="2951" y="2263"/>
                </a:lnTo>
                <a:lnTo>
                  <a:pt x="3290" y="2263"/>
                </a:lnTo>
                <a:lnTo>
                  <a:pt x="3311" y="2266"/>
                </a:lnTo>
                <a:lnTo>
                  <a:pt x="3331" y="2272"/>
                </a:lnTo>
                <a:lnTo>
                  <a:pt x="3348" y="2284"/>
                </a:lnTo>
                <a:lnTo>
                  <a:pt x="3361" y="2298"/>
                </a:lnTo>
                <a:lnTo>
                  <a:pt x="3373" y="2314"/>
                </a:lnTo>
                <a:lnTo>
                  <a:pt x="3380" y="2334"/>
                </a:lnTo>
                <a:lnTo>
                  <a:pt x="3382" y="2355"/>
                </a:lnTo>
                <a:lnTo>
                  <a:pt x="3380" y="2376"/>
                </a:lnTo>
                <a:lnTo>
                  <a:pt x="3373" y="2395"/>
                </a:lnTo>
                <a:lnTo>
                  <a:pt x="3361" y="2412"/>
                </a:lnTo>
                <a:lnTo>
                  <a:pt x="3348" y="2427"/>
                </a:lnTo>
                <a:lnTo>
                  <a:pt x="3331" y="2437"/>
                </a:lnTo>
                <a:lnTo>
                  <a:pt x="3311" y="2444"/>
                </a:lnTo>
                <a:lnTo>
                  <a:pt x="3290" y="2446"/>
                </a:lnTo>
                <a:lnTo>
                  <a:pt x="2951" y="2446"/>
                </a:lnTo>
                <a:lnTo>
                  <a:pt x="2951" y="2842"/>
                </a:lnTo>
                <a:lnTo>
                  <a:pt x="2948" y="2869"/>
                </a:lnTo>
                <a:lnTo>
                  <a:pt x="2939" y="2894"/>
                </a:lnTo>
                <a:lnTo>
                  <a:pt x="2926" y="2916"/>
                </a:lnTo>
                <a:lnTo>
                  <a:pt x="2907" y="2934"/>
                </a:lnTo>
                <a:lnTo>
                  <a:pt x="2886" y="2947"/>
                </a:lnTo>
                <a:lnTo>
                  <a:pt x="2861" y="2957"/>
                </a:lnTo>
                <a:lnTo>
                  <a:pt x="2834" y="2960"/>
                </a:lnTo>
                <a:lnTo>
                  <a:pt x="2440" y="2960"/>
                </a:lnTo>
                <a:lnTo>
                  <a:pt x="2440" y="3300"/>
                </a:lnTo>
                <a:lnTo>
                  <a:pt x="2438" y="3322"/>
                </a:lnTo>
                <a:lnTo>
                  <a:pt x="2430" y="3340"/>
                </a:lnTo>
                <a:lnTo>
                  <a:pt x="2419" y="3358"/>
                </a:lnTo>
                <a:lnTo>
                  <a:pt x="2406" y="3372"/>
                </a:lnTo>
                <a:lnTo>
                  <a:pt x="2388" y="3383"/>
                </a:lnTo>
                <a:lnTo>
                  <a:pt x="2369" y="3390"/>
                </a:lnTo>
                <a:lnTo>
                  <a:pt x="2348" y="3392"/>
                </a:lnTo>
                <a:lnTo>
                  <a:pt x="2328" y="3390"/>
                </a:lnTo>
                <a:lnTo>
                  <a:pt x="2308" y="3383"/>
                </a:lnTo>
                <a:lnTo>
                  <a:pt x="2291" y="3372"/>
                </a:lnTo>
                <a:lnTo>
                  <a:pt x="2276" y="3358"/>
                </a:lnTo>
                <a:lnTo>
                  <a:pt x="2266" y="3340"/>
                </a:lnTo>
                <a:lnTo>
                  <a:pt x="2259" y="3322"/>
                </a:lnTo>
                <a:lnTo>
                  <a:pt x="2257" y="3300"/>
                </a:lnTo>
                <a:lnTo>
                  <a:pt x="2257" y="2960"/>
                </a:lnTo>
                <a:lnTo>
                  <a:pt x="2002" y="2960"/>
                </a:lnTo>
                <a:lnTo>
                  <a:pt x="2002" y="3300"/>
                </a:lnTo>
                <a:lnTo>
                  <a:pt x="1999" y="3322"/>
                </a:lnTo>
                <a:lnTo>
                  <a:pt x="1993" y="3340"/>
                </a:lnTo>
                <a:lnTo>
                  <a:pt x="1981" y="3358"/>
                </a:lnTo>
                <a:lnTo>
                  <a:pt x="1967" y="3372"/>
                </a:lnTo>
                <a:lnTo>
                  <a:pt x="1950" y="3383"/>
                </a:lnTo>
                <a:lnTo>
                  <a:pt x="1931" y="3390"/>
                </a:lnTo>
                <a:lnTo>
                  <a:pt x="1910" y="3392"/>
                </a:lnTo>
                <a:lnTo>
                  <a:pt x="1889" y="3390"/>
                </a:lnTo>
                <a:lnTo>
                  <a:pt x="1870" y="3383"/>
                </a:lnTo>
                <a:lnTo>
                  <a:pt x="1853" y="3372"/>
                </a:lnTo>
                <a:lnTo>
                  <a:pt x="1838" y="3358"/>
                </a:lnTo>
                <a:lnTo>
                  <a:pt x="1828" y="3340"/>
                </a:lnTo>
                <a:lnTo>
                  <a:pt x="1821" y="3322"/>
                </a:lnTo>
                <a:lnTo>
                  <a:pt x="1819" y="3300"/>
                </a:lnTo>
                <a:lnTo>
                  <a:pt x="1819" y="2960"/>
                </a:lnTo>
                <a:lnTo>
                  <a:pt x="1564" y="2960"/>
                </a:lnTo>
                <a:lnTo>
                  <a:pt x="1564" y="3300"/>
                </a:lnTo>
                <a:lnTo>
                  <a:pt x="1561" y="3322"/>
                </a:lnTo>
                <a:lnTo>
                  <a:pt x="1555" y="3340"/>
                </a:lnTo>
                <a:lnTo>
                  <a:pt x="1543" y="3358"/>
                </a:lnTo>
                <a:lnTo>
                  <a:pt x="1529" y="3372"/>
                </a:lnTo>
                <a:lnTo>
                  <a:pt x="1513" y="3383"/>
                </a:lnTo>
                <a:lnTo>
                  <a:pt x="1493" y="3390"/>
                </a:lnTo>
                <a:lnTo>
                  <a:pt x="1473" y="3392"/>
                </a:lnTo>
                <a:lnTo>
                  <a:pt x="1451" y="3390"/>
                </a:lnTo>
                <a:lnTo>
                  <a:pt x="1431" y="3383"/>
                </a:lnTo>
                <a:lnTo>
                  <a:pt x="1415" y="3372"/>
                </a:lnTo>
                <a:lnTo>
                  <a:pt x="1401" y="3358"/>
                </a:lnTo>
                <a:lnTo>
                  <a:pt x="1390" y="3340"/>
                </a:lnTo>
                <a:lnTo>
                  <a:pt x="1383" y="3322"/>
                </a:lnTo>
                <a:lnTo>
                  <a:pt x="1381" y="3300"/>
                </a:lnTo>
                <a:lnTo>
                  <a:pt x="1381" y="2960"/>
                </a:lnTo>
                <a:lnTo>
                  <a:pt x="1125" y="2960"/>
                </a:lnTo>
                <a:lnTo>
                  <a:pt x="1125" y="3300"/>
                </a:lnTo>
                <a:lnTo>
                  <a:pt x="1123" y="3322"/>
                </a:lnTo>
                <a:lnTo>
                  <a:pt x="1116" y="3340"/>
                </a:lnTo>
                <a:lnTo>
                  <a:pt x="1106" y="3358"/>
                </a:lnTo>
                <a:lnTo>
                  <a:pt x="1091" y="3372"/>
                </a:lnTo>
                <a:lnTo>
                  <a:pt x="1075" y="3383"/>
                </a:lnTo>
                <a:lnTo>
                  <a:pt x="1055" y="3390"/>
                </a:lnTo>
                <a:lnTo>
                  <a:pt x="1034" y="3392"/>
                </a:lnTo>
                <a:lnTo>
                  <a:pt x="1013" y="3390"/>
                </a:lnTo>
                <a:lnTo>
                  <a:pt x="994" y="3383"/>
                </a:lnTo>
                <a:lnTo>
                  <a:pt x="977" y="3372"/>
                </a:lnTo>
                <a:lnTo>
                  <a:pt x="963" y="3358"/>
                </a:lnTo>
                <a:lnTo>
                  <a:pt x="952" y="3340"/>
                </a:lnTo>
                <a:lnTo>
                  <a:pt x="945" y="3322"/>
                </a:lnTo>
                <a:lnTo>
                  <a:pt x="942" y="3300"/>
                </a:lnTo>
                <a:lnTo>
                  <a:pt x="942" y="2960"/>
                </a:lnTo>
                <a:lnTo>
                  <a:pt x="549" y="2960"/>
                </a:lnTo>
                <a:lnTo>
                  <a:pt x="522" y="2957"/>
                </a:lnTo>
                <a:lnTo>
                  <a:pt x="497" y="2947"/>
                </a:lnTo>
                <a:lnTo>
                  <a:pt x="475" y="2934"/>
                </a:lnTo>
                <a:lnTo>
                  <a:pt x="457" y="2916"/>
                </a:lnTo>
                <a:lnTo>
                  <a:pt x="443" y="2894"/>
                </a:lnTo>
                <a:lnTo>
                  <a:pt x="435" y="2869"/>
                </a:lnTo>
                <a:lnTo>
                  <a:pt x="432" y="2842"/>
                </a:lnTo>
                <a:lnTo>
                  <a:pt x="432" y="2446"/>
                </a:lnTo>
                <a:lnTo>
                  <a:pt x="91" y="2446"/>
                </a:lnTo>
                <a:lnTo>
                  <a:pt x="71" y="2444"/>
                </a:lnTo>
                <a:lnTo>
                  <a:pt x="51" y="2437"/>
                </a:lnTo>
                <a:lnTo>
                  <a:pt x="35" y="2427"/>
                </a:lnTo>
                <a:lnTo>
                  <a:pt x="21" y="2412"/>
                </a:lnTo>
                <a:lnTo>
                  <a:pt x="9" y="2395"/>
                </a:lnTo>
                <a:lnTo>
                  <a:pt x="3" y="2376"/>
                </a:lnTo>
                <a:lnTo>
                  <a:pt x="0" y="2355"/>
                </a:lnTo>
                <a:lnTo>
                  <a:pt x="3" y="2334"/>
                </a:lnTo>
                <a:lnTo>
                  <a:pt x="9" y="2314"/>
                </a:lnTo>
                <a:lnTo>
                  <a:pt x="21" y="2298"/>
                </a:lnTo>
                <a:lnTo>
                  <a:pt x="35" y="2284"/>
                </a:lnTo>
                <a:lnTo>
                  <a:pt x="51" y="2272"/>
                </a:lnTo>
                <a:lnTo>
                  <a:pt x="71" y="2266"/>
                </a:lnTo>
                <a:lnTo>
                  <a:pt x="91" y="2263"/>
                </a:lnTo>
                <a:lnTo>
                  <a:pt x="432" y="2263"/>
                </a:lnTo>
                <a:lnTo>
                  <a:pt x="432" y="2007"/>
                </a:lnTo>
                <a:lnTo>
                  <a:pt x="91" y="2007"/>
                </a:lnTo>
                <a:lnTo>
                  <a:pt x="71" y="2005"/>
                </a:lnTo>
                <a:lnTo>
                  <a:pt x="51" y="1998"/>
                </a:lnTo>
                <a:lnTo>
                  <a:pt x="35" y="1988"/>
                </a:lnTo>
                <a:lnTo>
                  <a:pt x="21" y="1973"/>
                </a:lnTo>
                <a:lnTo>
                  <a:pt x="9" y="1956"/>
                </a:lnTo>
                <a:lnTo>
                  <a:pt x="3" y="1936"/>
                </a:lnTo>
                <a:lnTo>
                  <a:pt x="0" y="1916"/>
                </a:lnTo>
                <a:lnTo>
                  <a:pt x="3" y="1895"/>
                </a:lnTo>
                <a:lnTo>
                  <a:pt x="9" y="1875"/>
                </a:lnTo>
                <a:lnTo>
                  <a:pt x="21" y="1858"/>
                </a:lnTo>
                <a:lnTo>
                  <a:pt x="35" y="1844"/>
                </a:lnTo>
                <a:lnTo>
                  <a:pt x="51" y="1833"/>
                </a:lnTo>
                <a:lnTo>
                  <a:pt x="71" y="1826"/>
                </a:lnTo>
                <a:lnTo>
                  <a:pt x="91" y="1824"/>
                </a:lnTo>
                <a:lnTo>
                  <a:pt x="432" y="1824"/>
                </a:lnTo>
                <a:lnTo>
                  <a:pt x="432" y="1568"/>
                </a:lnTo>
                <a:lnTo>
                  <a:pt x="91" y="1568"/>
                </a:lnTo>
                <a:lnTo>
                  <a:pt x="71" y="1566"/>
                </a:lnTo>
                <a:lnTo>
                  <a:pt x="51" y="1559"/>
                </a:lnTo>
                <a:lnTo>
                  <a:pt x="35" y="1547"/>
                </a:lnTo>
                <a:lnTo>
                  <a:pt x="21" y="1534"/>
                </a:lnTo>
                <a:lnTo>
                  <a:pt x="9" y="1517"/>
                </a:lnTo>
                <a:lnTo>
                  <a:pt x="3" y="1497"/>
                </a:lnTo>
                <a:lnTo>
                  <a:pt x="0" y="1476"/>
                </a:lnTo>
                <a:lnTo>
                  <a:pt x="3" y="1455"/>
                </a:lnTo>
                <a:lnTo>
                  <a:pt x="9" y="1436"/>
                </a:lnTo>
                <a:lnTo>
                  <a:pt x="21" y="1419"/>
                </a:lnTo>
                <a:lnTo>
                  <a:pt x="35" y="1404"/>
                </a:lnTo>
                <a:lnTo>
                  <a:pt x="51" y="1394"/>
                </a:lnTo>
                <a:lnTo>
                  <a:pt x="71" y="1387"/>
                </a:lnTo>
                <a:lnTo>
                  <a:pt x="91" y="1385"/>
                </a:lnTo>
                <a:lnTo>
                  <a:pt x="432" y="1385"/>
                </a:lnTo>
                <a:lnTo>
                  <a:pt x="432" y="1129"/>
                </a:lnTo>
                <a:lnTo>
                  <a:pt x="91" y="1129"/>
                </a:lnTo>
                <a:lnTo>
                  <a:pt x="71" y="1126"/>
                </a:lnTo>
                <a:lnTo>
                  <a:pt x="51" y="1120"/>
                </a:lnTo>
                <a:lnTo>
                  <a:pt x="35" y="1108"/>
                </a:lnTo>
                <a:lnTo>
                  <a:pt x="21" y="1094"/>
                </a:lnTo>
                <a:lnTo>
                  <a:pt x="9" y="1077"/>
                </a:lnTo>
                <a:lnTo>
                  <a:pt x="3" y="1058"/>
                </a:lnTo>
                <a:lnTo>
                  <a:pt x="0" y="1037"/>
                </a:lnTo>
                <a:lnTo>
                  <a:pt x="3" y="1016"/>
                </a:lnTo>
                <a:lnTo>
                  <a:pt x="9" y="997"/>
                </a:lnTo>
                <a:lnTo>
                  <a:pt x="21" y="979"/>
                </a:lnTo>
                <a:lnTo>
                  <a:pt x="35" y="965"/>
                </a:lnTo>
                <a:lnTo>
                  <a:pt x="51" y="955"/>
                </a:lnTo>
                <a:lnTo>
                  <a:pt x="71" y="947"/>
                </a:lnTo>
                <a:lnTo>
                  <a:pt x="91" y="945"/>
                </a:lnTo>
                <a:lnTo>
                  <a:pt x="432" y="945"/>
                </a:lnTo>
                <a:lnTo>
                  <a:pt x="432" y="550"/>
                </a:lnTo>
                <a:lnTo>
                  <a:pt x="435" y="523"/>
                </a:lnTo>
                <a:lnTo>
                  <a:pt x="443" y="498"/>
                </a:lnTo>
                <a:lnTo>
                  <a:pt x="457" y="476"/>
                </a:lnTo>
                <a:lnTo>
                  <a:pt x="475" y="458"/>
                </a:lnTo>
                <a:lnTo>
                  <a:pt x="497" y="444"/>
                </a:lnTo>
                <a:lnTo>
                  <a:pt x="522" y="435"/>
                </a:lnTo>
                <a:lnTo>
                  <a:pt x="549" y="432"/>
                </a:lnTo>
                <a:lnTo>
                  <a:pt x="942" y="432"/>
                </a:lnTo>
                <a:lnTo>
                  <a:pt x="942" y="92"/>
                </a:lnTo>
                <a:lnTo>
                  <a:pt x="945" y="70"/>
                </a:lnTo>
                <a:lnTo>
                  <a:pt x="952" y="52"/>
                </a:lnTo>
                <a:lnTo>
                  <a:pt x="963" y="34"/>
                </a:lnTo>
                <a:lnTo>
                  <a:pt x="977" y="20"/>
                </a:lnTo>
                <a:lnTo>
                  <a:pt x="994" y="9"/>
                </a:lnTo>
                <a:lnTo>
                  <a:pt x="1013" y="2"/>
                </a:lnTo>
                <a:lnTo>
                  <a:pt x="1034" y="0"/>
                </a:lnTo>
                <a:close/>
              </a:path>
            </a:pathLst>
          </a:custGeom>
          <a:solidFill>
            <a:schemeClr val="accent1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7" name="Freeform 21"/>
          <p:cNvSpPr>
            <a:spLocks/>
          </p:cNvSpPr>
          <p:nvPr/>
        </p:nvSpPr>
        <p:spPr bwMode="auto">
          <a:xfrm>
            <a:off x="5168596" y="3780564"/>
            <a:ext cx="295275" cy="317500"/>
          </a:xfrm>
          <a:custGeom>
            <a:avLst/>
            <a:gdLst>
              <a:gd name="T0" fmla="*/ 477 w 2793"/>
              <a:gd name="T1" fmla="*/ 14 h 3193"/>
              <a:gd name="T2" fmla="*/ 1075 w 2793"/>
              <a:gd name="T3" fmla="*/ 723 h 3193"/>
              <a:gd name="T4" fmla="*/ 1098 w 2793"/>
              <a:gd name="T5" fmla="*/ 765 h 3193"/>
              <a:gd name="T6" fmla="*/ 1100 w 2793"/>
              <a:gd name="T7" fmla="*/ 834 h 3193"/>
              <a:gd name="T8" fmla="*/ 1061 w 2793"/>
              <a:gd name="T9" fmla="*/ 897 h 3193"/>
              <a:gd name="T10" fmla="*/ 794 w 2793"/>
              <a:gd name="T11" fmla="*/ 1103 h 3193"/>
              <a:gd name="T12" fmla="*/ 769 w 2793"/>
              <a:gd name="T13" fmla="*/ 1178 h 3193"/>
              <a:gd name="T14" fmla="*/ 782 w 2793"/>
              <a:gd name="T15" fmla="*/ 1266 h 3193"/>
              <a:gd name="T16" fmla="*/ 822 w 2793"/>
              <a:gd name="T17" fmla="*/ 1360 h 3193"/>
              <a:gd name="T18" fmla="*/ 879 w 2793"/>
              <a:gd name="T19" fmla="*/ 1457 h 3193"/>
              <a:gd name="T20" fmla="*/ 1428 w 2793"/>
              <a:gd name="T21" fmla="*/ 2115 h 3193"/>
              <a:gd name="T22" fmla="*/ 1558 w 2793"/>
              <a:gd name="T23" fmla="*/ 2234 h 3193"/>
              <a:gd name="T24" fmla="*/ 1663 w 2793"/>
              <a:gd name="T25" fmla="*/ 2310 h 3193"/>
              <a:gd name="T26" fmla="*/ 1752 w 2793"/>
              <a:gd name="T27" fmla="*/ 2338 h 3193"/>
              <a:gd name="T28" fmla="*/ 1828 w 2793"/>
              <a:gd name="T29" fmla="*/ 2316 h 3193"/>
              <a:gd name="T30" fmla="*/ 2076 w 2793"/>
              <a:gd name="T31" fmla="*/ 2056 h 3193"/>
              <a:gd name="T32" fmla="*/ 2146 w 2793"/>
              <a:gd name="T33" fmla="*/ 2055 h 3193"/>
              <a:gd name="T34" fmla="*/ 2204 w 2793"/>
              <a:gd name="T35" fmla="*/ 2095 h 3193"/>
              <a:gd name="T36" fmla="*/ 2788 w 2793"/>
              <a:gd name="T37" fmla="*/ 2815 h 3193"/>
              <a:gd name="T38" fmla="*/ 2789 w 2793"/>
              <a:gd name="T39" fmla="*/ 2885 h 3193"/>
              <a:gd name="T40" fmla="*/ 2751 w 2793"/>
              <a:gd name="T41" fmla="*/ 2946 h 3193"/>
              <a:gd name="T42" fmla="*/ 2459 w 2793"/>
              <a:gd name="T43" fmla="*/ 3141 h 3193"/>
              <a:gd name="T44" fmla="*/ 2387 w 2793"/>
              <a:gd name="T45" fmla="*/ 3168 h 3193"/>
              <a:gd name="T46" fmla="*/ 2291 w 2793"/>
              <a:gd name="T47" fmla="*/ 3187 h 3193"/>
              <a:gd name="T48" fmla="*/ 2174 w 2793"/>
              <a:gd name="T49" fmla="*/ 3192 h 3193"/>
              <a:gd name="T50" fmla="*/ 2036 w 2793"/>
              <a:gd name="T51" fmla="*/ 3179 h 3193"/>
              <a:gd name="T52" fmla="*/ 1878 w 2793"/>
              <a:gd name="T53" fmla="*/ 3139 h 3193"/>
              <a:gd name="T54" fmla="*/ 1702 w 2793"/>
              <a:gd name="T55" fmla="*/ 3069 h 3193"/>
              <a:gd name="T56" fmla="*/ 1507 w 2793"/>
              <a:gd name="T57" fmla="*/ 2964 h 3193"/>
              <a:gd name="T58" fmla="*/ 1297 w 2793"/>
              <a:gd name="T59" fmla="*/ 2817 h 3193"/>
              <a:gd name="T60" fmla="*/ 1072 w 2793"/>
              <a:gd name="T61" fmla="*/ 2622 h 3193"/>
              <a:gd name="T62" fmla="*/ 834 w 2793"/>
              <a:gd name="T63" fmla="*/ 2376 h 3193"/>
              <a:gd name="T64" fmla="*/ 593 w 2793"/>
              <a:gd name="T65" fmla="*/ 2086 h 3193"/>
              <a:gd name="T66" fmla="*/ 402 w 2793"/>
              <a:gd name="T67" fmla="*/ 1817 h 3193"/>
              <a:gd name="T68" fmla="*/ 254 w 2793"/>
              <a:gd name="T69" fmla="*/ 1570 h 3193"/>
              <a:gd name="T70" fmla="*/ 145 w 2793"/>
              <a:gd name="T71" fmla="*/ 1345 h 3193"/>
              <a:gd name="T72" fmla="*/ 69 w 2793"/>
              <a:gd name="T73" fmla="*/ 1140 h 3193"/>
              <a:gd name="T74" fmla="*/ 23 w 2793"/>
              <a:gd name="T75" fmla="*/ 955 h 3193"/>
              <a:gd name="T76" fmla="*/ 3 w 2793"/>
              <a:gd name="T77" fmla="*/ 793 h 3193"/>
              <a:gd name="T78" fmla="*/ 2 w 2793"/>
              <a:gd name="T79" fmla="*/ 650 h 3193"/>
              <a:gd name="T80" fmla="*/ 17 w 2793"/>
              <a:gd name="T81" fmla="*/ 528 h 3193"/>
              <a:gd name="T82" fmla="*/ 44 w 2793"/>
              <a:gd name="T83" fmla="*/ 427 h 3193"/>
              <a:gd name="T84" fmla="*/ 76 w 2793"/>
              <a:gd name="T85" fmla="*/ 345 h 3193"/>
              <a:gd name="T86" fmla="*/ 111 w 2793"/>
              <a:gd name="T87" fmla="*/ 285 h 3193"/>
              <a:gd name="T88" fmla="*/ 346 w 2793"/>
              <a:gd name="T89" fmla="*/ 30 h 3193"/>
              <a:gd name="T90" fmla="*/ 409 w 2793"/>
              <a:gd name="T91" fmla="*/ 1 h 319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</a:cxnLst>
            <a:rect l="0" t="0" r="r" b="b"/>
            <a:pathLst>
              <a:path w="2793" h="3193">
                <a:moveTo>
                  <a:pt x="433" y="0"/>
                </a:moveTo>
                <a:lnTo>
                  <a:pt x="455" y="4"/>
                </a:lnTo>
                <a:lnTo>
                  <a:pt x="477" y="14"/>
                </a:lnTo>
                <a:lnTo>
                  <a:pt x="497" y="26"/>
                </a:lnTo>
                <a:lnTo>
                  <a:pt x="514" y="44"/>
                </a:lnTo>
                <a:lnTo>
                  <a:pt x="1075" y="723"/>
                </a:lnTo>
                <a:lnTo>
                  <a:pt x="1075" y="724"/>
                </a:lnTo>
                <a:lnTo>
                  <a:pt x="1089" y="744"/>
                </a:lnTo>
                <a:lnTo>
                  <a:pt x="1098" y="765"/>
                </a:lnTo>
                <a:lnTo>
                  <a:pt x="1103" y="788"/>
                </a:lnTo>
                <a:lnTo>
                  <a:pt x="1104" y="811"/>
                </a:lnTo>
                <a:lnTo>
                  <a:pt x="1100" y="834"/>
                </a:lnTo>
                <a:lnTo>
                  <a:pt x="1092" y="857"/>
                </a:lnTo>
                <a:lnTo>
                  <a:pt x="1079" y="878"/>
                </a:lnTo>
                <a:lnTo>
                  <a:pt x="1061" y="897"/>
                </a:lnTo>
                <a:lnTo>
                  <a:pt x="1061" y="898"/>
                </a:lnTo>
                <a:lnTo>
                  <a:pt x="813" y="1080"/>
                </a:lnTo>
                <a:lnTo>
                  <a:pt x="794" y="1103"/>
                </a:lnTo>
                <a:lnTo>
                  <a:pt x="781" y="1127"/>
                </a:lnTo>
                <a:lnTo>
                  <a:pt x="773" y="1152"/>
                </a:lnTo>
                <a:lnTo>
                  <a:pt x="769" y="1178"/>
                </a:lnTo>
                <a:lnTo>
                  <a:pt x="770" y="1206"/>
                </a:lnTo>
                <a:lnTo>
                  <a:pt x="774" y="1236"/>
                </a:lnTo>
                <a:lnTo>
                  <a:pt x="782" y="1266"/>
                </a:lnTo>
                <a:lnTo>
                  <a:pt x="792" y="1296"/>
                </a:lnTo>
                <a:lnTo>
                  <a:pt x="807" y="1327"/>
                </a:lnTo>
                <a:lnTo>
                  <a:pt x="822" y="1360"/>
                </a:lnTo>
                <a:lnTo>
                  <a:pt x="839" y="1392"/>
                </a:lnTo>
                <a:lnTo>
                  <a:pt x="858" y="1424"/>
                </a:lnTo>
                <a:lnTo>
                  <a:pt x="879" y="1457"/>
                </a:lnTo>
                <a:lnTo>
                  <a:pt x="900" y="1490"/>
                </a:lnTo>
                <a:lnTo>
                  <a:pt x="1379" y="2066"/>
                </a:lnTo>
                <a:lnTo>
                  <a:pt x="1428" y="2115"/>
                </a:lnTo>
                <a:lnTo>
                  <a:pt x="1475" y="2159"/>
                </a:lnTo>
                <a:lnTo>
                  <a:pt x="1517" y="2199"/>
                </a:lnTo>
                <a:lnTo>
                  <a:pt x="1558" y="2234"/>
                </a:lnTo>
                <a:lnTo>
                  <a:pt x="1595" y="2264"/>
                </a:lnTo>
                <a:lnTo>
                  <a:pt x="1630" y="2289"/>
                </a:lnTo>
                <a:lnTo>
                  <a:pt x="1663" y="2310"/>
                </a:lnTo>
                <a:lnTo>
                  <a:pt x="1695" y="2325"/>
                </a:lnTo>
                <a:lnTo>
                  <a:pt x="1724" y="2334"/>
                </a:lnTo>
                <a:lnTo>
                  <a:pt x="1752" y="2338"/>
                </a:lnTo>
                <a:lnTo>
                  <a:pt x="1778" y="2336"/>
                </a:lnTo>
                <a:lnTo>
                  <a:pt x="1803" y="2329"/>
                </a:lnTo>
                <a:lnTo>
                  <a:pt x="1828" y="2316"/>
                </a:lnTo>
                <a:lnTo>
                  <a:pt x="2035" y="2080"/>
                </a:lnTo>
                <a:lnTo>
                  <a:pt x="2055" y="2065"/>
                </a:lnTo>
                <a:lnTo>
                  <a:pt x="2076" y="2056"/>
                </a:lnTo>
                <a:lnTo>
                  <a:pt x="2100" y="2052"/>
                </a:lnTo>
                <a:lnTo>
                  <a:pt x="2122" y="2051"/>
                </a:lnTo>
                <a:lnTo>
                  <a:pt x="2146" y="2055"/>
                </a:lnTo>
                <a:lnTo>
                  <a:pt x="2167" y="2063"/>
                </a:lnTo>
                <a:lnTo>
                  <a:pt x="2186" y="2077"/>
                </a:lnTo>
                <a:lnTo>
                  <a:pt x="2204" y="2095"/>
                </a:lnTo>
                <a:lnTo>
                  <a:pt x="2765" y="2773"/>
                </a:lnTo>
                <a:lnTo>
                  <a:pt x="2778" y="2793"/>
                </a:lnTo>
                <a:lnTo>
                  <a:pt x="2788" y="2815"/>
                </a:lnTo>
                <a:lnTo>
                  <a:pt x="2792" y="2838"/>
                </a:lnTo>
                <a:lnTo>
                  <a:pt x="2793" y="2861"/>
                </a:lnTo>
                <a:lnTo>
                  <a:pt x="2789" y="2885"/>
                </a:lnTo>
                <a:lnTo>
                  <a:pt x="2781" y="2907"/>
                </a:lnTo>
                <a:lnTo>
                  <a:pt x="2768" y="2927"/>
                </a:lnTo>
                <a:lnTo>
                  <a:pt x="2751" y="2946"/>
                </a:lnTo>
                <a:lnTo>
                  <a:pt x="2494" y="3120"/>
                </a:lnTo>
                <a:lnTo>
                  <a:pt x="2479" y="3131"/>
                </a:lnTo>
                <a:lnTo>
                  <a:pt x="2459" y="3141"/>
                </a:lnTo>
                <a:lnTo>
                  <a:pt x="2438" y="3151"/>
                </a:lnTo>
                <a:lnTo>
                  <a:pt x="2415" y="3160"/>
                </a:lnTo>
                <a:lnTo>
                  <a:pt x="2387" y="3168"/>
                </a:lnTo>
                <a:lnTo>
                  <a:pt x="2357" y="3176"/>
                </a:lnTo>
                <a:lnTo>
                  <a:pt x="2326" y="3183"/>
                </a:lnTo>
                <a:lnTo>
                  <a:pt x="2291" y="3187"/>
                </a:lnTo>
                <a:lnTo>
                  <a:pt x="2255" y="3191"/>
                </a:lnTo>
                <a:lnTo>
                  <a:pt x="2216" y="3193"/>
                </a:lnTo>
                <a:lnTo>
                  <a:pt x="2174" y="3192"/>
                </a:lnTo>
                <a:lnTo>
                  <a:pt x="2130" y="3190"/>
                </a:lnTo>
                <a:lnTo>
                  <a:pt x="2085" y="3186"/>
                </a:lnTo>
                <a:lnTo>
                  <a:pt x="2036" y="3179"/>
                </a:lnTo>
                <a:lnTo>
                  <a:pt x="1985" y="3168"/>
                </a:lnTo>
                <a:lnTo>
                  <a:pt x="1933" y="3155"/>
                </a:lnTo>
                <a:lnTo>
                  <a:pt x="1878" y="3139"/>
                </a:lnTo>
                <a:lnTo>
                  <a:pt x="1821" y="3119"/>
                </a:lnTo>
                <a:lnTo>
                  <a:pt x="1762" y="3096"/>
                </a:lnTo>
                <a:lnTo>
                  <a:pt x="1702" y="3069"/>
                </a:lnTo>
                <a:lnTo>
                  <a:pt x="1639" y="3038"/>
                </a:lnTo>
                <a:lnTo>
                  <a:pt x="1573" y="3004"/>
                </a:lnTo>
                <a:lnTo>
                  <a:pt x="1507" y="2964"/>
                </a:lnTo>
                <a:lnTo>
                  <a:pt x="1439" y="2919"/>
                </a:lnTo>
                <a:lnTo>
                  <a:pt x="1369" y="2870"/>
                </a:lnTo>
                <a:lnTo>
                  <a:pt x="1297" y="2817"/>
                </a:lnTo>
                <a:lnTo>
                  <a:pt x="1224" y="2758"/>
                </a:lnTo>
                <a:lnTo>
                  <a:pt x="1149" y="2693"/>
                </a:lnTo>
                <a:lnTo>
                  <a:pt x="1072" y="2622"/>
                </a:lnTo>
                <a:lnTo>
                  <a:pt x="994" y="2547"/>
                </a:lnTo>
                <a:lnTo>
                  <a:pt x="914" y="2465"/>
                </a:lnTo>
                <a:lnTo>
                  <a:pt x="834" y="2376"/>
                </a:lnTo>
                <a:lnTo>
                  <a:pt x="752" y="2281"/>
                </a:lnTo>
                <a:lnTo>
                  <a:pt x="667" y="2180"/>
                </a:lnTo>
                <a:lnTo>
                  <a:pt x="593" y="2086"/>
                </a:lnTo>
                <a:lnTo>
                  <a:pt x="524" y="1994"/>
                </a:lnTo>
                <a:lnTo>
                  <a:pt x="460" y="1905"/>
                </a:lnTo>
                <a:lnTo>
                  <a:pt x="402" y="1817"/>
                </a:lnTo>
                <a:lnTo>
                  <a:pt x="348" y="1733"/>
                </a:lnTo>
                <a:lnTo>
                  <a:pt x="298" y="1650"/>
                </a:lnTo>
                <a:lnTo>
                  <a:pt x="254" y="1570"/>
                </a:lnTo>
                <a:lnTo>
                  <a:pt x="213" y="1493"/>
                </a:lnTo>
                <a:lnTo>
                  <a:pt x="177" y="1418"/>
                </a:lnTo>
                <a:lnTo>
                  <a:pt x="145" y="1345"/>
                </a:lnTo>
                <a:lnTo>
                  <a:pt x="116" y="1274"/>
                </a:lnTo>
                <a:lnTo>
                  <a:pt x="91" y="1205"/>
                </a:lnTo>
                <a:lnTo>
                  <a:pt x="69" y="1140"/>
                </a:lnTo>
                <a:lnTo>
                  <a:pt x="51" y="1076"/>
                </a:lnTo>
                <a:lnTo>
                  <a:pt x="36" y="1015"/>
                </a:lnTo>
                <a:lnTo>
                  <a:pt x="23" y="955"/>
                </a:lnTo>
                <a:lnTo>
                  <a:pt x="14" y="899"/>
                </a:lnTo>
                <a:lnTo>
                  <a:pt x="7" y="845"/>
                </a:lnTo>
                <a:lnTo>
                  <a:pt x="3" y="793"/>
                </a:lnTo>
                <a:lnTo>
                  <a:pt x="1" y="743"/>
                </a:lnTo>
                <a:lnTo>
                  <a:pt x="0" y="695"/>
                </a:lnTo>
                <a:lnTo>
                  <a:pt x="2" y="650"/>
                </a:lnTo>
                <a:lnTo>
                  <a:pt x="6" y="607"/>
                </a:lnTo>
                <a:lnTo>
                  <a:pt x="11" y="566"/>
                </a:lnTo>
                <a:lnTo>
                  <a:pt x="17" y="528"/>
                </a:lnTo>
                <a:lnTo>
                  <a:pt x="25" y="491"/>
                </a:lnTo>
                <a:lnTo>
                  <a:pt x="34" y="458"/>
                </a:lnTo>
                <a:lnTo>
                  <a:pt x="44" y="427"/>
                </a:lnTo>
                <a:lnTo>
                  <a:pt x="54" y="397"/>
                </a:lnTo>
                <a:lnTo>
                  <a:pt x="65" y="370"/>
                </a:lnTo>
                <a:lnTo>
                  <a:pt x="76" y="345"/>
                </a:lnTo>
                <a:lnTo>
                  <a:pt x="88" y="323"/>
                </a:lnTo>
                <a:lnTo>
                  <a:pt x="99" y="304"/>
                </a:lnTo>
                <a:lnTo>
                  <a:pt x="111" y="285"/>
                </a:lnTo>
                <a:lnTo>
                  <a:pt x="122" y="270"/>
                </a:lnTo>
                <a:lnTo>
                  <a:pt x="132" y="257"/>
                </a:lnTo>
                <a:lnTo>
                  <a:pt x="346" y="30"/>
                </a:lnTo>
                <a:lnTo>
                  <a:pt x="366" y="16"/>
                </a:lnTo>
                <a:lnTo>
                  <a:pt x="387" y="7"/>
                </a:lnTo>
                <a:lnTo>
                  <a:pt x="409" y="1"/>
                </a:lnTo>
                <a:lnTo>
                  <a:pt x="433" y="0"/>
                </a:lnTo>
                <a:close/>
              </a:path>
            </a:pathLst>
          </a:custGeom>
          <a:solidFill>
            <a:schemeClr val="accent4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2" name="Freeform 26"/>
          <p:cNvSpPr>
            <a:spLocks noEditPoints="1"/>
          </p:cNvSpPr>
          <p:nvPr/>
        </p:nvSpPr>
        <p:spPr bwMode="auto">
          <a:xfrm>
            <a:off x="5504838" y="5070274"/>
            <a:ext cx="392113" cy="241300"/>
          </a:xfrm>
          <a:custGeom>
            <a:avLst/>
            <a:gdLst>
              <a:gd name="T0" fmla="*/ 1966 w 3463"/>
              <a:gd name="T1" fmla="*/ 1314 h 2140"/>
              <a:gd name="T2" fmla="*/ 1966 w 3463"/>
              <a:gd name="T3" fmla="*/ 1608 h 2140"/>
              <a:gd name="T4" fmla="*/ 2234 w 3463"/>
              <a:gd name="T5" fmla="*/ 1728 h 2140"/>
              <a:gd name="T6" fmla="*/ 2452 w 3463"/>
              <a:gd name="T7" fmla="*/ 1539 h 2140"/>
              <a:gd name="T8" fmla="*/ 2371 w 3463"/>
              <a:gd name="T9" fmla="*/ 1256 h 2140"/>
              <a:gd name="T10" fmla="*/ 1191 w 3463"/>
              <a:gd name="T11" fmla="*/ 1201 h 2140"/>
              <a:gd name="T12" fmla="*/ 1002 w 3463"/>
              <a:gd name="T13" fmla="*/ 1421 h 2140"/>
              <a:gd name="T14" fmla="*/ 1122 w 3463"/>
              <a:gd name="T15" fmla="*/ 1688 h 2140"/>
              <a:gd name="T16" fmla="*/ 1417 w 3463"/>
              <a:gd name="T17" fmla="*/ 1688 h 2140"/>
              <a:gd name="T18" fmla="*/ 1537 w 3463"/>
              <a:gd name="T19" fmla="*/ 1421 h 2140"/>
              <a:gd name="T20" fmla="*/ 1348 w 3463"/>
              <a:gd name="T21" fmla="*/ 1201 h 2140"/>
              <a:gd name="T22" fmla="*/ 2566 w 3463"/>
              <a:gd name="T23" fmla="*/ 971 h 2140"/>
              <a:gd name="T24" fmla="*/ 2609 w 3463"/>
              <a:gd name="T25" fmla="*/ 1107 h 2140"/>
              <a:gd name="T26" fmla="*/ 2719 w 3463"/>
              <a:gd name="T27" fmla="*/ 1101 h 2140"/>
              <a:gd name="T28" fmla="*/ 2719 w 3463"/>
              <a:gd name="T29" fmla="*/ 932 h 2140"/>
              <a:gd name="T30" fmla="*/ 2792 w 3463"/>
              <a:gd name="T31" fmla="*/ 738 h 2140"/>
              <a:gd name="T32" fmla="*/ 2828 w 3463"/>
              <a:gd name="T33" fmla="*/ 896 h 2140"/>
              <a:gd name="T34" fmla="*/ 2974 w 3463"/>
              <a:gd name="T35" fmla="*/ 827 h 2140"/>
              <a:gd name="T36" fmla="*/ 2873 w 3463"/>
              <a:gd name="T37" fmla="*/ 699 h 2140"/>
              <a:gd name="T38" fmla="*/ 2341 w 3463"/>
              <a:gd name="T39" fmla="*/ 803 h 2140"/>
              <a:gd name="T40" fmla="*/ 2469 w 3463"/>
              <a:gd name="T41" fmla="*/ 904 h 2140"/>
              <a:gd name="T42" fmla="*/ 2539 w 3463"/>
              <a:gd name="T43" fmla="*/ 758 h 2140"/>
              <a:gd name="T44" fmla="*/ 697 w 3463"/>
              <a:gd name="T45" fmla="*/ 504 h 2140"/>
              <a:gd name="T46" fmla="*/ 520 w 3463"/>
              <a:gd name="T47" fmla="*/ 681 h 2140"/>
              <a:gd name="T48" fmla="*/ 564 w 3463"/>
              <a:gd name="T49" fmla="*/ 947 h 2140"/>
              <a:gd name="T50" fmla="*/ 908 w 3463"/>
              <a:gd name="T51" fmla="*/ 1112 h 2140"/>
              <a:gd name="T52" fmla="*/ 962 w 3463"/>
              <a:gd name="T53" fmla="*/ 1067 h 2140"/>
              <a:gd name="T54" fmla="*/ 1125 w 3463"/>
              <a:gd name="T55" fmla="*/ 910 h 2140"/>
              <a:gd name="T56" fmla="*/ 963 w 3463"/>
              <a:gd name="T57" fmla="*/ 659 h 2140"/>
              <a:gd name="T58" fmla="*/ 2659 w 3463"/>
              <a:gd name="T59" fmla="*/ 485 h 2140"/>
              <a:gd name="T60" fmla="*/ 2558 w 3463"/>
              <a:gd name="T61" fmla="*/ 612 h 2140"/>
              <a:gd name="T62" fmla="*/ 2697 w 3463"/>
              <a:gd name="T63" fmla="*/ 685 h 2140"/>
              <a:gd name="T64" fmla="*/ 2737 w 3463"/>
              <a:gd name="T65" fmla="*/ 520 h 2140"/>
              <a:gd name="T66" fmla="*/ 984 w 3463"/>
              <a:gd name="T67" fmla="*/ 8 h 2140"/>
              <a:gd name="T68" fmla="*/ 1326 w 3463"/>
              <a:gd name="T69" fmla="*/ 187 h 2140"/>
              <a:gd name="T70" fmla="*/ 2353 w 3463"/>
              <a:gd name="T71" fmla="*/ 47 h 2140"/>
              <a:gd name="T72" fmla="*/ 2650 w 3463"/>
              <a:gd name="T73" fmla="*/ 10 h 2140"/>
              <a:gd name="T74" fmla="*/ 2994 w 3463"/>
              <a:gd name="T75" fmla="*/ 257 h 2140"/>
              <a:gd name="T76" fmla="*/ 3270 w 3463"/>
              <a:gd name="T77" fmla="*/ 788 h 2140"/>
              <a:gd name="T78" fmla="*/ 3423 w 3463"/>
              <a:gd name="T79" fmla="*/ 1329 h 2140"/>
              <a:gd name="T80" fmla="*/ 3459 w 3463"/>
              <a:gd name="T81" fmla="*/ 1812 h 2140"/>
              <a:gd name="T82" fmla="*/ 3344 w 3463"/>
              <a:gd name="T83" fmla="*/ 2106 h 2140"/>
              <a:gd name="T84" fmla="*/ 3082 w 3463"/>
              <a:gd name="T85" fmla="*/ 2094 h 2140"/>
              <a:gd name="T86" fmla="*/ 2728 w 3463"/>
              <a:gd name="T87" fmla="*/ 1826 h 2140"/>
              <a:gd name="T88" fmla="*/ 2425 w 3463"/>
              <a:gd name="T89" fmla="*/ 1845 h 2140"/>
              <a:gd name="T90" fmla="*/ 2038 w 3463"/>
              <a:gd name="T91" fmla="*/ 1882 h 2140"/>
              <a:gd name="T92" fmla="*/ 1765 w 3463"/>
              <a:gd name="T93" fmla="*/ 1597 h 2140"/>
              <a:gd name="T94" fmla="*/ 1557 w 3463"/>
              <a:gd name="T95" fmla="*/ 1805 h 2140"/>
              <a:gd name="T96" fmla="*/ 1170 w 3463"/>
              <a:gd name="T97" fmla="*/ 1899 h 2140"/>
              <a:gd name="T98" fmla="*/ 874 w 3463"/>
              <a:gd name="T99" fmla="*/ 1675 h 2140"/>
              <a:gd name="T100" fmla="*/ 518 w 3463"/>
              <a:gd name="T101" fmla="*/ 2018 h 2140"/>
              <a:gd name="T102" fmla="*/ 207 w 3463"/>
              <a:gd name="T103" fmla="*/ 2140 h 2140"/>
              <a:gd name="T104" fmla="*/ 27 w 3463"/>
              <a:gd name="T105" fmla="*/ 1952 h 2140"/>
              <a:gd name="T106" fmla="*/ 12 w 3463"/>
              <a:gd name="T107" fmla="*/ 1524 h 2140"/>
              <a:gd name="T108" fmla="*/ 125 w 3463"/>
              <a:gd name="T109" fmla="*/ 989 h 2140"/>
              <a:gd name="T110" fmla="*/ 342 w 3463"/>
              <a:gd name="T111" fmla="*/ 457 h 2140"/>
              <a:gd name="T112" fmla="*/ 683 w 3463"/>
              <a:gd name="T113" fmla="*/ 59 h 214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</a:cxnLst>
            <a:rect l="0" t="0" r="r" b="b"/>
            <a:pathLst>
              <a:path w="3463" h="2140">
                <a:moveTo>
                  <a:pt x="2194" y="1190"/>
                </a:moveTo>
                <a:lnTo>
                  <a:pt x="2154" y="1193"/>
                </a:lnTo>
                <a:lnTo>
                  <a:pt x="2116" y="1201"/>
                </a:lnTo>
                <a:lnTo>
                  <a:pt x="2080" y="1215"/>
                </a:lnTo>
                <a:lnTo>
                  <a:pt x="2046" y="1234"/>
                </a:lnTo>
                <a:lnTo>
                  <a:pt x="2016" y="1256"/>
                </a:lnTo>
                <a:lnTo>
                  <a:pt x="1990" y="1283"/>
                </a:lnTo>
                <a:lnTo>
                  <a:pt x="1966" y="1314"/>
                </a:lnTo>
                <a:lnTo>
                  <a:pt x="1949" y="1347"/>
                </a:lnTo>
                <a:lnTo>
                  <a:pt x="1935" y="1382"/>
                </a:lnTo>
                <a:lnTo>
                  <a:pt x="1925" y="1421"/>
                </a:lnTo>
                <a:lnTo>
                  <a:pt x="1923" y="1461"/>
                </a:lnTo>
                <a:lnTo>
                  <a:pt x="1925" y="1501"/>
                </a:lnTo>
                <a:lnTo>
                  <a:pt x="1935" y="1539"/>
                </a:lnTo>
                <a:lnTo>
                  <a:pt x="1949" y="1575"/>
                </a:lnTo>
                <a:lnTo>
                  <a:pt x="1966" y="1608"/>
                </a:lnTo>
                <a:lnTo>
                  <a:pt x="1990" y="1638"/>
                </a:lnTo>
                <a:lnTo>
                  <a:pt x="2016" y="1665"/>
                </a:lnTo>
                <a:lnTo>
                  <a:pt x="2046" y="1688"/>
                </a:lnTo>
                <a:lnTo>
                  <a:pt x="2080" y="1706"/>
                </a:lnTo>
                <a:lnTo>
                  <a:pt x="2116" y="1720"/>
                </a:lnTo>
                <a:lnTo>
                  <a:pt x="2154" y="1728"/>
                </a:lnTo>
                <a:lnTo>
                  <a:pt x="2194" y="1731"/>
                </a:lnTo>
                <a:lnTo>
                  <a:pt x="2234" y="1728"/>
                </a:lnTo>
                <a:lnTo>
                  <a:pt x="2272" y="1720"/>
                </a:lnTo>
                <a:lnTo>
                  <a:pt x="2307" y="1706"/>
                </a:lnTo>
                <a:lnTo>
                  <a:pt x="2341" y="1688"/>
                </a:lnTo>
                <a:lnTo>
                  <a:pt x="2371" y="1665"/>
                </a:lnTo>
                <a:lnTo>
                  <a:pt x="2398" y="1638"/>
                </a:lnTo>
                <a:lnTo>
                  <a:pt x="2421" y="1608"/>
                </a:lnTo>
                <a:lnTo>
                  <a:pt x="2439" y="1575"/>
                </a:lnTo>
                <a:lnTo>
                  <a:pt x="2452" y="1539"/>
                </a:lnTo>
                <a:lnTo>
                  <a:pt x="2461" y="1501"/>
                </a:lnTo>
                <a:lnTo>
                  <a:pt x="2464" y="1461"/>
                </a:lnTo>
                <a:lnTo>
                  <a:pt x="2461" y="1421"/>
                </a:lnTo>
                <a:lnTo>
                  <a:pt x="2452" y="1382"/>
                </a:lnTo>
                <a:lnTo>
                  <a:pt x="2439" y="1347"/>
                </a:lnTo>
                <a:lnTo>
                  <a:pt x="2421" y="1314"/>
                </a:lnTo>
                <a:lnTo>
                  <a:pt x="2398" y="1283"/>
                </a:lnTo>
                <a:lnTo>
                  <a:pt x="2371" y="1256"/>
                </a:lnTo>
                <a:lnTo>
                  <a:pt x="2341" y="1234"/>
                </a:lnTo>
                <a:lnTo>
                  <a:pt x="2307" y="1215"/>
                </a:lnTo>
                <a:lnTo>
                  <a:pt x="2272" y="1201"/>
                </a:lnTo>
                <a:lnTo>
                  <a:pt x="2234" y="1193"/>
                </a:lnTo>
                <a:lnTo>
                  <a:pt x="2194" y="1190"/>
                </a:lnTo>
                <a:close/>
                <a:moveTo>
                  <a:pt x="1270" y="1190"/>
                </a:moveTo>
                <a:lnTo>
                  <a:pt x="1230" y="1193"/>
                </a:lnTo>
                <a:lnTo>
                  <a:pt x="1191" y="1201"/>
                </a:lnTo>
                <a:lnTo>
                  <a:pt x="1155" y="1215"/>
                </a:lnTo>
                <a:lnTo>
                  <a:pt x="1122" y="1234"/>
                </a:lnTo>
                <a:lnTo>
                  <a:pt x="1092" y="1256"/>
                </a:lnTo>
                <a:lnTo>
                  <a:pt x="1065" y="1283"/>
                </a:lnTo>
                <a:lnTo>
                  <a:pt x="1043" y="1314"/>
                </a:lnTo>
                <a:lnTo>
                  <a:pt x="1024" y="1347"/>
                </a:lnTo>
                <a:lnTo>
                  <a:pt x="1010" y="1382"/>
                </a:lnTo>
                <a:lnTo>
                  <a:pt x="1002" y="1421"/>
                </a:lnTo>
                <a:lnTo>
                  <a:pt x="998" y="1461"/>
                </a:lnTo>
                <a:lnTo>
                  <a:pt x="1002" y="1501"/>
                </a:lnTo>
                <a:lnTo>
                  <a:pt x="1010" y="1539"/>
                </a:lnTo>
                <a:lnTo>
                  <a:pt x="1024" y="1575"/>
                </a:lnTo>
                <a:lnTo>
                  <a:pt x="1043" y="1608"/>
                </a:lnTo>
                <a:lnTo>
                  <a:pt x="1065" y="1638"/>
                </a:lnTo>
                <a:lnTo>
                  <a:pt x="1092" y="1665"/>
                </a:lnTo>
                <a:lnTo>
                  <a:pt x="1122" y="1688"/>
                </a:lnTo>
                <a:lnTo>
                  <a:pt x="1155" y="1706"/>
                </a:lnTo>
                <a:lnTo>
                  <a:pt x="1191" y="1720"/>
                </a:lnTo>
                <a:lnTo>
                  <a:pt x="1230" y="1728"/>
                </a:lnTo>
                <a:lnTo>
                  <a:pt x="1270" y="1731"/>
                </a:lnTo>
                <a:lnTo>
                  <a:pt x="1310" y="1728"/>
                </a:lnTo>
                <a:lnTo>
                  <a:pt x="1348" y="1720"/>
                </a:lnTo>
                <a:lnTo>
                  <a:pt x="1384" y="1706"/>
                </a:lnTo>
                <a:lnTo>
                  <a:pt x="1417" y="1688"/>
                </a:lnTo>
                <a:lnTo>
                  <a:pt x="1447" y="1665"/>
                </a:lnTo>
                <a:lnTo>
                  <a:pt x="1474" y="1638"/>
                </a:lnTo>
                <a:lnTo>
                  <a:pt x="1496" y="1608"/>
                </a:lnTo>
                <a:lnTo>
                  <a:pt x="1515" y="1575"/>
                </a:lnTo>
                <a:lnTo>
                  <a:pt x="1529" y="1539"/>
                </a:lnTo>
                <a:lnTo>
                  <a:pt x="1537" y="1501"/>
                </a:lnTo>
                <a:lnTo>
                  <a:pt x="1540" y="1461"/>
                </a:lnTo>
                <a:lnTo>
                  <a:pt x="1537" y="1421"/>
                </a:lnTo>
                <a:lnTo>
                  <a:pt x="1529" y="1382"/>
                </a:lnTo>
                <a:lnTo>
                  <a:pt x="1515" y="1347"/>
                </a:lnTo>
                <a:lnTo>
                  <a:pt x="1496" y="1314"/>
                </a:lnTo>
                <a:lnTo>
                  <a:pt x="1474" y="1283"/>
                </a:lnTo>
                <a:lnTo>
                  <a:pt x="1447" y="1256"/>
                </a:lnTo>
                <a:lnTo>
                  <a:pt x="1417" y="1234"/>
                </a:lnTo>
                <a:lnTo>
                  <a:pt x="1384" y="1215"/>
                </a:lnTo>
                <a:lnTo>
                  <a:pt x="1348" y="1201"/>
                </a:lnTo>
                <a:lnTo>
                  <a:pt x="1310" y="1193"/>
                </a:lnTo>
                <a:lnTo>
                  <a:pt x="1270" y="1190"/>
                </a:lnTo>
                <a:close/>
                <a:moveTo>
                  <a:pt x="2659" y="913"/>
                </a:moveTo>
                <a:lnTo>
                  <a:pt x="2636" y="915"/>
                </a:lnTo>
                <a:lnTo>
                  <a:pt x="2613" y="924"/>
                </a:lnTo>
                <a:lnTo>
                  <a:pt x="2595" y="935"/>
                </a:lnTo>
                <a:lnTo>
                  <a:pt x="2578" y="952"/>
                </a:lnTo>
                <a:lnTo>
                  <a:pt x="2566" y="971"/>
                </a:lnTo>
                <a:lnTo>
                  <a:pt x="2558" y="993"/>
                </a:lnTo>
                <a:lnTo>
                  <a:pt x="2556" y="1016"/>
                </a:lnTo>
                <a:lnTo>
                  <a:pt x="2557" y="1026"/>
                </a:lnTo>
                <a:lnTo>
                  <a:pt x="2559" y="1034"/>
                </a:lnTo>
                <a:lnTo>
                  <a:pt x="2565" y="1056"/>
                </a:lnTo>
                <a:lnTo>
                  <a:pt x="2577" y="1076"/>
                </a:lnTo>
                <a:lnTo>
                  <a:pt x="2591" y="1093"/>
                </a:lnTo>
                <a:lnTo>
                  <a:pt x="2609" y="1107"/>
                </a:lnTo>
                <a:lnTo>
                  <a:pt x="2630" y="1115"/>
                </a:lnTo>
                <a:lnTo>
                  <a:pt x="2653" y="1119"/>
                </a:lnTo>
                <a:lnTo>
                  <a:pt x="2656" y="1119"/>
                </a:lnTo>
                <a:lnTo>
                  <a:pt x="2658" y="1120"/>
                </a:lnTo>
                <a:lnTo>
                  <a:pt x="2659" y="1120"/>
                </a:lnTo>
                <a:lnTo>
                  <a:pt x="2679" y="1118"/>
                </a:lnTo>
                <a:lnTo>
                  <a:pt x="2697" y="1113"/>
                </a:lnTo>
                <a:lnTo>
                  <a:pt x="2719" y="1101"/>
                </a:lnTo>
                <a:lnTo>
                  <a:pt x="2737" y="1085"/>
                </a:lnTo>
                <a:lnTo>
                  <a:pt x="2751" y="1065"/>
                </a:lnTo>
                <a:lnTo>
                  <a:pt x="2760" y="1043"/>
                </a:lnTo>
                <a:lnTo>
                  <a:pt x="2763" y="1016"/>
                </a:lnTo>
                <a:lnTo>
                  <a:pt x="2760" y="991"/>
                </a:lnTo>
                <a:lnTo>
                  <a:pt x="2751" y="968"/>
                </a:lnTo>
                <a:lnTo>
                  <a:pt x="2737" y="948"/>
                </a:lnTo>
                <a:lnTo>
                  <a:pt x="2719" y="932"/>
                </a:lnTo>
                <a:lnTo>
                  <a:pt x="2697" y="921"/>
                </a:lnTo>
                <a:lnTo>
                  <a:pt x="2679" y="915"/>
                </a:lnTo>
                <a:lnTo>
                  <a:pt x="2659" y="913"/>
                </a:lnTo>
                <a:close/>
                <a:moveTo>
                  <a:pt x="2873" y="699"/>
                </a:moveTo>
                <a:lnTo>
                  <a:pt x="2849" y="702"/>
                </a:lnTo>
                <a:lnTo>
                  <a:pt x="2828" y="709"/>
                </a:lnTo>
                <a:lnTo>
                  <a:pt x="2808" y="722"/>
                </a:lnTo>
                <a:lnTo>
                  <a:pt x="2792" y="738"/>
                </a:lnTo>
                <a:lnTo>
                  <a:pt x="2780" y="758"/>
                </a:lnTo>
                <a:lnTo>
                  <a:pt x="2772" y="779"/>
                </a:lnTo>
                <a:lnTo>
                  <a:pt x="2769" y="803"/>
                </a:lnTo>
                <a:lnTo>
                  <a:pt x="2772" y="827"/>
                </a:lnTo>
                <a:lnTo>
                  <a:pt x="2780" y="848"/>
                </a:lnTo>
                <a:lnTo>
                  <a:pt x="2792" y="868"/>
                </a:lnTo>
                <a:lnTo>
                  <a:pt x="2808" y="884"/>
                </a:lnTo>
                <a:lnTo>
                  <a:pt x="2828" y="896"/>
                </a:lnTo>
                <a:lnTo>
                  <a:pt x="2849" y="904"/>
                </a:lnTo>
                <a:lnTo>
                  <a:pt x="2873" y="907"/>
                </a:lnTo>
                <a:lnTo>
                  <a:pt x="2898" y="904"/>
                </a:lnTo>
                <a:lnTo>
                  <a:pt x="2919" y="896"/>
                </a:lnTo>
                <a:lnTo>
                  <a:pt x="2939" y="884"/>
                </a:lnTo>
                <a:lnTo>
                  <a:pt x="2954" y="868"/>
                </a:lnTo>
                <a:lnTo>
                  <a:pt x="2967" y="848"/>
                </a:lnTo>
                <a:lnTo>
                  <a:pt x="2974" y="827"/>
                </a:lnTo>
                <a:lnTo>
                  <a:pt x="2978" y="803"/>
                </a:lnTo>
                <a:lnTo>
                  <a:pt x="2974" y="779"/>
                </a:lnTo>
                <a:lnTo>
                  <a:pt x="2967" y="758"/>
                </a:lnTo>
                <a:lnTo>
                  <a:pt x="2954" y="738"/>
                </a:lnTo>
                <a:lnTo>
                  <a:pt x="2939" y="722"/>
                </a:lnTo>
                <a:lnTo>
                  <a:pt x="2919" y="709"/>
                </a:lnTo>
                <a:lnTo>
                  <a:pt x="2898" y="702"/>
                </a:lnTo>
                <a:lnTo>
                  <a:pt x="2873" y="699"/>
                </a:lnTo>
                <a:close/>
                <a:moveTo>
                  <a:pt x="2445" y="699"/>
                </a:moveTo>
                <a:lnTo>
                  <a:pt x="2421" y="702"/>
                </a:lnTo>
                <a:lnTo>
                  <a:pt x="2400" y="709"/>
                </a:lnTo>
                <a:lnTo>
                  <a:pt x="2380" y="722"/>
                </a:lnTo>
                <a:lnTo>
                  <a:pt x="2364" y="738"/>
                </a:lnTo>
                <a:lnTo>
                  <a:pt x="2351" y="758"/>
                </a:lnTo>
                <a:lnTo>
                  <a:pt x="2344" y="779"/>
                </a:lnTo>
                <a:lnTo>
                  <a:pt x="2341" y="803"/>
                </a:lnTo>
                <a:lnTo>
                  <a:pt x="2344" y="827"/>
                </a:lnTo>
                <a:lnTo>
                  <a:pt x="2351" y="848"/>
                </a:lnTo>
                <a:lnTo>
                  <a:pt x="2364" y="868"/>
                </a:lnTo>
                <a:lnTo>
                  <a:pt x="2380" y="884"/>
                </a:lnTo>
                <a:lnTo>
                  <a:pt x="2400" y="896"/>
                </a:lnTo>
                <a:lnTo>
                  <a:pt x="2421" y="904"/>
                </a:lnTo>
                <a:lnTo>
                  <a:pt x="2445" y="907"/>
                </a:lnTo>
                <a:lnTo>
                  <a:pt x="2469" y="904"/>
                </a:lnTo>
                <a:lnTo>
                  <a:pt x="2490" y="896"/>
                </a:lnTo>
                <a:lnTo>
                  <a:pt x="2510" y="884"/>
                </a:lnTo>
                <a:lnTo>
                  <a:pt x="2526" y="868"/>
                </a:lnTo>
                <a:lnTo>
                  <a:pt x="2539" y="848"/>
                </a:lnTo>
                <a:lnTo>
                  <a:pt x="2546" y="827"/>
                </a:lnTo>
                <a:lnTo>
                  <a:pt x="2549" y="803"/>
                </a:lnTo>
                <a:lnTo>
                  <a:pt x="2546" y="779"/>
                </a:lnTo>
                <a:lnTo>
                  <a:pt x="2539" y="758"/>
                </a:lnTo>
                <a:lnTo>
                  <a:pt x="2526" y="738"/>
                </a:lnTo>
                <a:lnTo>
                  <a:pt x="2510" y="722"/>
                </a:lnTo>
                <a:lnTo>
                  <a:pt x="2490" y="709"/>
                </a:lnTo>
                <a:lnTo>
                  <a:pt x="2469" y="702"/>
                </a:lnTo>
                <a:lnTo>
                  <a:pt x="2445" y="699"/>
                </a:lnTo>
                <a:close/>
                <a:moveTo>
                  <a:pt x="729" y="494"/>
                </a:moveTo>
                <a:lnTo>
                  <a:pt x="711" y="497"/>
                </a:lnTo>
                <a:lnTo>
                  <a:pt x="697" y="504"/>
                </a:lnTo>
                <a:lnTo>
                  <a:pt x="685" y="516"/>
                </a:lnTo>
                <a:lnTo>
                  <a:pt x="677" y="530"/>
                </a:lnTo>
                <a:lnTo>
                  <a:pt x="674" y="548"/>
                </a:lnTo>
                <a:lnTo>
                  <a:pt x="674" y="659"/>
                </a:lnTo>
                <a:lnTo>
                  <a:pt x="564" y="659"/>
                </a:lnTo>
                <a:lnTo>
                  <a:pt x="547" y="661"/>
                </a:lnTo>
                <a:lnTo>
                  <a:pt x="531" y="669"/>
                </a:lnTo>
                <a:lnTo>
                  <a:pt x="520" y="681"/>
                </a:lnTo>
                <a:lnTo>
                  <a:pt x="512" y="696"/>
                </a:lnTo>
                <a:lnTo>
                  <a:pt x="509" y="713"/>
                </a:lnTo>
                <a:lnTo>
                  <a:pt x="509" y="892"/>
                </a:lnTo>
                <a:lnTo>
                  <a:pt x="512" y="910"/>
                </a:lnTo>
                <a:lnTo>
                  <a:pt x="520" y="925"/>
                </a:lnTo>
                <a:lnTo>
                  <a:pt x="531" y="936"/>
                </a:lnTo>
                <a:lnTo>
                  <a:pt x="547" y="945"/>
                </a:lnTo>
                <a:lnTo>
                  <a:pt x="564" y="947"/>
                </a:lnTo>
                <a:lnTo>
                  <a:pt x="674" y="947"/>
                </a:lnTo>
                <a:lnTo>
                  <a:pt x="674" y="1057"/>
                </a:lnTo>
                <a:lnTo>
                  <a:pt x="677" y="1074"/>
                </a:lnTo>
                <a:lnTo>
                  <a:pt x="685" y="1090"/>
                </a:lnTo>
                <a:lnTo>
                  <a:pt x="697" y="1101"/>
                </a:lnTo>
                <a:lnTo>
                  <a:pt x="711" y="1109"/>
                </a:lnTo>
                <a:lnTo>
                  <a:pt x="729" y="1112"/>
                </a:lnTo>
                <a:lnTo>
                  <a:pt x="908" y="1112"/>
                </a:lnTo>
                <a:lnTo>
                  <a:pt x="912" y="1111"/>
                </a:lnTo>
                <a:lnTo>
                  <a:pt x="916" y="1110"/>
                </a:lnTo>
                <a:lnTo>
                  <a:pt x="921" y="1109"/>
                </a:lnTo>
                <a:lnTo>
                  <a:pt x="934" y="1104"/>
                </a:lnTo>
                <a:lnTo>
                  <a:pt x="946" y="1096"/>
                </a:lnTo>
                <a:lnTo>
                  <a:pt x="954" y="1085"/>
                </a:lnTo>
                <a:lnTo>
                  <a:pt x="960" y="1072"/>
                </a:lnTo>
                <a:lnTo>
                  <a:pt x="962" y="1067"/>
                </a:lnTo>
                <a:lnTo>
                  <a:pt x="963" y="1063"/>
                </a:lnTo>
                <a:lnTo>
                  <a:pt x="963" y="1057"/>
                </a:lnTo>
                <a:lnTo>
                  <a:pt x="963" y="947"/>
                </a:lnTo>
                <a:lnTo>
                  <a:pt x="1073" y="947"/>
                </a:lnTo>
                <a:lnTo>
                  <a:pt x="1090" y="945"/>
                </a:lnTo>
                <a:lnTo>
                  <a:pt x="1106" y="936"/>
                </a:lnTo>
                <a:lnTo>
                  <a:pt x="1117" y="925"/>
                </a:lnTo>
                <a:lnTo>
                  <a:pt x="1125" y="910"/>
                </a:lnTo>
                <a:lnTo>
                  <a:pt x="1128" y="892"/>
                </a:lnTo>
                <a:lnTo>
                  <a:pt x="1128" y="713"/>
                </a:lnTo>
                <a:lnTo>
                  <a:pt x="1125" y="696"/>
                </a:lnTo>
                <a:lnTo>
                  <a:pt x="1117" y="681"/>
                </a:lnTo>
                <a:lnTo>
                  <a:pt x="1106" y="669"/>
                </a:lnTo>
                <a:lnTo>
                  <a:pt x="1090" y="661"/>
                </a:lnTo>
                <a:lnTo>
                  <a:pt x="1073" y="659"/>
                </a:lnTo>
                <a:lnTo>
                  <a:pt x="963" y="659"/>
                </a:lnTo>
                <a:lnTo>
                  <a:pt x="963" y="548"/>
                </a:lnTo>
                <a:lnTo>
                  <a:pt x="961" y="530"/>
                </a:lnTo>
                <a:lnTo>
                  <a:pt x="952" y="516"/>
                </a:lnTo>
                <a:lnTo>
                  <a:pt x="941" y="504"/>
                </a:lnTo>
                <a:lnTo>
                  <a:pt x="926" y="497"/>
                </a:lnTo>
                <a:lnTo>
                  <a:pt x="908" y="494"/>
                </a:lnTo>
                <a:lnTo>
                  <a:pt x="729" y="494"/>
                </a:lnTo>
                <a:close/>
                <a:moveTo>
                  <a:pt x="2659" y="485"/>
                </a:moveTo>
                <a:lnTo>
                  <a:pt x="2636" y="487"/>
                </a:lnTo>
                <a:lnTo>
                  <a:pt x="2613" y="496"/>
                </a:lnTo>
                <a:lnTo>
                  <a:pt x="2595" y="507"/>
                </a:lnTo>
                <a:lnTo>
                  <a:pt x="2578" y="524"/>
                </a:lnTo>
                <a:lnTo>
                  <a:pt x="2566" y="543"/>
                </a:lnTo>
                <a:lnTo>
                  <a:pt x="2558" y="565"/>
                </a:lnTo>
                <a:lnTo>
                  <a:pt x="2556" y="589"/>
                </a:lnTo>
                <a:lnTo>
                  <a:pt x="2558" y="612"/>
                </a:lnTo>
                <a:lnTo>
                  <a:pt x="2566" y="635"/>
                </a:lnTo>
                <a:lnTo>
                  <a:pt x="2578" y="653"/>
                </a:lnTo>
                <a:lnTo>
                  <a:pt x="2595" y="670"/>
                </a:lnTo>
                <a:lnTo>
                  <a:pt x="2613" y="682"/>
                </a:lnTo>
                <a:lnTo>
                  <a:pt x="2636" y="690"/>
                </a:lnTo>
                <a:lnTo>
                  <a:pt x="2659" y="692"/>
                </a:lnTo>
                <a:lnTo>
                  <a:pt x="2679" y="690"/>
                </a:lnTo>
                <a:lnTo>
                  <a:pt x="2697" y="685"/>
                </a:lnTo>
                <a:lnTo>
                  <a:pt x="2719" y="673"/>
                </a:lnTo>
                <a:lnTo>
                  <a:pt x="2737" y="658"/>
                </a:lnTo>
                <a:lnTo>
                  <a:pt x="2751" y="638"/>
                </a:lnTo>
                <a:lnTo>
                  <a:pt x="2760" y="615"/>
                </a:lnTo>
                <a:lnTo>
                  <a:pt x="2763" y="589"/>
                </a:lnTo>
                <a:lnTo>
                  <a:pt x="2760" y="563"/>
                </a:lnTo>
                <a:lnTo>
                  <a:pt x="2751" y="540"/>
                </a:lnTo>
                <a:lnTo>
                  <a:pt x="2737" y="520"/>
                </a:lnTo>
                <a:lnTo>
                  <a:pt x="2719" y="504"/>
                </a:lnTo>
                <a:lnTo>
                  <a:pt x="2697" y="493"/>
                </a:lnTo>
                <a:lnTo>
                  <a:pt x="2679" y="487"/>
                </a:lnTo>
                <a:lnTo>
                  <a:pt x="2659" y="485"/>
                </a:lnTo>
                <a:close/>
                <a:moveTo>
                  <a:pt x="899" y="0"/>
                </a:moveTo>
                <a:lnTo>
                  <a:pt x="899" y="0"/>
                </a:lnTo>
                <a:lnTo>
                  <a:pt x="942" y="2"/>
                </a:lnTo>
                <a:lnTo>
                  <a:pt x="984" y="8"/>
                </a:lnTo>
                <a:lnTo>
                  <a:pt x="1027" y="17"/>
                </a:lnTo>
                <a:lnTo>
                  <a:pt x="1069" y="30"/>
                </a:lnTo>
                <a:lnTo>
                  <a:pt x="1111" y="47"/>
                </a:lnTo>
                <a:lnTo>
                  <a:pt x="1152" y="66"/>
                </a:lnTo>
                <a:lnTo>
                  <a:pt x="1200" y="91"/>
                </a:lnTo>
                <a:lnTo>
                  <a:pt x="1246" y="119"/>
                </a:lnTo>
                <a:lnTo>
                  <a:pt x="1288" y="152"/>
                </a:lnTo>
                <a:lnTo>
                  <a:pt x="1326" y="187"/>
                </a:lnTo>
                <a:lnTo>
                  <a:pt x="1359" y="225"/>
                </a:lnTo>
                <a:lnTo>
                  <a:pt x="2104" y="225"/>
                </a:lnTo>
                <a:lnTo>
                  <a:pt x="2138" y="187"/>
                </a:lnTo>
                <a:lnTo>
                  <a:pt x="2176" y="152"/>
                </a:lnTo>
                <a:lnTo>
                  <a:pt x="2218" y="119"/>
                </a:lnTo>
                <a:lnTo>
                  <a:pt x="2262" y="91"/>
                </a:lnTo>
                <a:lnTo>
                  <a:pt x="2310" y="66"/>
                </a:lnTo>
                <a:lnTo>
                  <a:pt x="2353" y="47"/>
                </a:lnTo>
                <a:lnTo>
                  <a:pt x="2395" y="30"/>
                </a:lnTo>
                <a:lnTo>
                  <a:pt x="2437" y="17"/>
                </a:lnTo>
                <a:lnTo>
                  <a:pt x="2479" y="8"/>
                </a:lnTo>
                <a:lnTo>
                  <a:pt x="2522" y="2"/>
                </a:lnTo>
                <a:lnTo>
                  <a:pt x="2565" y="0"/>
                </a:lnTo>
                <a:lnTo>
                  <a:pt x="2565" y="0"/>
                </a:lnTo>
                <a:lnTo>
                  <a:pt x="2607" y="2"/>
                </a:lnTo>
                <a:lnTo>
                  <a:pt x="2650" y="10"/>
                </a:lnTo>
                <a:lnTo>
                  <a:pt x="2693" y="21"/>
                </a:lnTo>
                <a:lnTo>
                  <a:pt x="2737" y="37"/>
                </a:lnTo>
                <a:lnTo>
                  <a:pt x="2780" y="59"/>
                </a:lnTo>
                <a:lnTo>
                  <a:pt x="2823" y="87"/>
                </a:lnTo>
                <a:lnTo>
                  <a:pt x="2866" y="120"/>
                </a:lnTo>
                <a:lnTo>
                  <a:pt x="2909" y="159"/>
                </a:lnTo>
                <a:lnTo>
                  <a:pt x="2952" y="205"/>
                </a:lnTo>
                <a:lnTo>
                  <a:pt x="2994" y="257"/>
                </a:lnTo>
                <a:lnTo>
                  <a:pt x="3037" y="317"/>
                </a:lnTo>
                <a:lnTo>
                  <a:pt x="3080" y="383"/>
                </a:lnTo>
                <a:lnTo>
                  <a:pt x="3122" y="457"/>
                </a:lnTo>
                <a:lnTo>
                  <a:pt x="3163" y="538"/>
                </a:lnTo>
                <a:lnTo>
                  <a:pt x="3191" y="598"/>
                </a:lnTo>
                <a:lnTo>
                  <a:pt x="3218" y="660"/>
                </a:lnTo>
                <a:lnTo>
                  <a:pt x="3245" y="723"/>
                </a:lnTo>
                <a:lnTo>
                  <a:pt x="3270" y="788"/>
                </a:lnTo>
                <a:lnTo>
                  <a:pt x="3294" y="854"/>
                </a:lnTo>
                <a:lnTo>
                  <a:pt x="3316" y="921"/>
                </a:lnTo>
                <a:lnTo>
                  <a:pt x="3338" y="989"/>
                </a:lnTo>
                <a:lnTo>
                  <a:pt x="3358" y="1057"/>
                </a:lnTo>
                <a:lnTo>
                  <a:pt x="3376" y="1126"/>
                </a:lnTo>
                <a:lnTo>
                  <a:pt x="3393" y="1194"/>
                </a:lnTo>
                <a:lnTo>
                  <a:pt x="3409" y="1261"/>
                </a:lnTo>
                <a:lnTo>
                  <a:pt x="3423" y="1329"/>
                </a:lnTo>
                <a:lnTo>
                  <a:pt x="3434" y="1395"/>
                </a:lnTo>
                <a:lnTo>
                  <a:pt x="3444" y="1460"/>
                </a:lnTo>
                <a:lnTo>
                  <a:pt x="3452" y="1524"/>
                </a:lnTo>
                <a:lnTo>
                  <a:pt x="3457" y="1586"/>
                </a:lnTo>
                <a:lnTo>
                  <a:pt x="3461" y="1646"/>
                </a:lnTo>
                <a:lnTo>
                  <a:pt x="3463" y="1704"/>
                </a:lnTo>
                <a:lnTo>
                  <a:pt x="3463" y="1760"/>
                </a:lnTo>
                <a:lnTo>
                  <a:pt x="3459" y="1812"/>
                </a:lnTo>
                <a:lnTo>
                  <a:pt x="3454" y="1862"/>
                </a:lnTo>
                <a:lnTo>
                  <a:pt x="3447" y="1909"/>
                </a:lnTo>
                <a:lnTo>
                  <a:pt x="3436" y="1952"/>
                </a:lnTo>
                <a:lnTo>
                  <a:pt x="3424" y="1991"/>
                </a:lnTo>
                <a:lnTo>
                  <a:pt x="3408" y="2027"/>
                </a:lnTo>
                <a:lnTo>
                  <a:pt x="3389" y="2058"/>
                </a:lnTo>
                <a:lnTo>
                  <a:pt x="3368" y="2084"/>
                </a:lnTo>
                <a:lnTo>
                  <a:pt x="3344" y="2106"/>
                </a:lnTo>
                <a:lnTo>
                  <a:pt x="3316" y="2123"/>
                </a:lnTo>
                <a:lnTo>
                  <a:pt x="3289" y="2133"/>
                </a:lnTo>
                <a:lnTo>
                  <a:pt x="3259" y="2138"/>
                </a:lnTo>
                <a:lnTo>
                  <a:pt x="3228" y="2138"/>
                </a:lnTo>
                <a:lnTo>
                  <a:pt x="3193" y="2134"/>
                </a:lnTo>
                <a:lnTo>
                  <a:pt x="3157" y="2125"/>
                </a:lnTo>
                <a:lnTo>
                  <a:pt x="3121" y="2112"/>
                </a:lnTo>
                <a:lnTo>
                  <a:pt x="3082" y="2094"/>
                </a:lnTo>
                <a:lnTo>
                  <a:pt x="3041" y="2073"/>
                </a:lnTo>
                <a:lnTo>
                  <a:pt x="2999" y="2048"/>
                </a:lnTo>
                <a:lnTo>
                  <a:pt x="2955" y="2020"/>
                </a:lnTo>
                <a:lnTo>
                  <a:pt x="2912" y="1987"/>
                </a:lnTo>
                <a:lnTo>
                  <a:pt x="2867" y="1951"/>
                </a:lnTo>
                <a:lnTo>
                  <a:pt x="2822" y="1912"/>
                </a:lnTo>
                <a:lnTo>
                  <a:pt x="2775" y="1870"/>
                </a:lnTo>
                <a:lnTo>
                  <a:pt x="2728" y="1826"/>
                </a:lnTo>
                <a:lnTo>
                  <a:pt x="2682" y="1779"/>
                </a:lnTo>
                <a:lnTo>
                  <a:pt x="2635" y="1728"/>
                </a:lnTo>
                <a:lnTo>
                  <a:pt x="2587" y="1677"/>
                </a:lnTo>
                <a:lnTo>
                  <a:pt x="2562" y="1717"/>
                </a:lnTo>
                <a:lnTo>
                  <a:pt x="2534" y="1755"/>
                </a:lnTo>
                <a:lnTo>
                  <a:pt x="2501" y="1788"/>
                </a:lnTo>
                <a:lnTo>
                  <a:pt x="2465" y="1819"/>
                </a:lnTo>
                <a:lnTo>
                  <a:pt x="2425" y="1845"/>
                </a:lnTo>
                <a:lnTo>
                  <a:pt x="2383" y="1867"/>
                </a:lnTo>
                <a:lnTo>
                  <a:pt x="2339" y="1885"/>
                </a:lnTo>
                <a:lnTo>
                  <a:pt x="2293" y="1899"/>
                </a:lnTo>
                <a:lnTo>
                  <a:pt x="2244" y="1907"/>
                </a:lnTo>
                <a:lnTo>
                  <a:pt x="2194" y="1909"/>
                </a:lnTo>
                <a:lnTo>
                  <a:pt x="2140" y="1906"/>
                </a:lnTo>
                <a:lnTo>
                  <a:pt x="2087" y="1897"/>
                </a:lnTo>
                <a:lnTo>
                  <a:pt x="2038" y="1882"/>
                </a:lnTo>
                <a:lnTo>
                  <a:pt x="1991" y="1861"/>
                </a:lnTo>
                <a:lnTo>
                  <a:pt x="1946" y="1836"/>
                </a:lnTo>
                <a:lnTo>
                  <a:pt x="1906" y="1805"/>
                </a:lnTo>
                <a:lnTo>
                  <a:pt x="1870" y="1770"/>
                </a:lnTo>
                <a:lnTo>
                  <a:pt x="1836" y="1733"/>
                </a:lnTo>
                <a:lnTo>
                  <a:pt x="1808" y="1690"/>
                </a:lnTo>
                <a:lnTo>
                  <a:pt x="1784" y="1645"/>
                </a:lnTo>
                <a:lnTo>
                  <a:pt x="1765" y="1597"/>
                </a:lnTo>
                <a:lnTo>
                  <a:pt x="1753" y="1546"/>
                </a:lnTo>
                <a:lnTo>
                  <a:pt x="1710" y="1546"/>
                </a:lnTo>
                <a:lnTo>
                  <a:pt x="1697" y="1597"/>
                </a:lnTo>
                <a:lnTo>
                  <a:pt x="1679" y="1645"/>
                </a:lnTo>
                <a:lnTo>
                  <a:pt x="1655" y="1690"/>
                </a:lnTo>
                <a:lnTo>
                  <a:pt x="1627" y="1733"/>
                </a:lnTo>
                <a:lnTo>
                  <a:pt x="1594" y="1770"/>
                </a:lnTo>
                <a:lnTo>
                  <a:pt x="1557" y="1805"/>
                </a:lnTo>
                <a:lnTo>
                  <a:pt x="1516" y="1836"/>
                </a:lnTo>
                <a:lnTo>
                  <a:pt x="1472" y="1861"/>
                </a:lnTo>
                <a:lnTo>
                  <a:pt x="1425" y="1882"/>
                </a:lnTo>
                <a:lnTo>
                  <a:pt x="1375" y="1897"/>
                </a:lnTo>
                <a:lnTo>
                  <a:pt x="1324" y="1906"/>
                </a:lnTo>
                <a:lnTo>
                  <a:pt x="1270" y="1909"/>
                </a:lnTo>
                <a:lnTo>
                  <a:pt x="1219" y="1907"/>
                </a:lnTo>
                <a:lnTo>
                  <a:pt x="1170" y="1899"/>
                </a:lnTo>
                <a:lnTo>
                  <a:pt x="1124" y="1885"/>
                </a:lnTo>
                <a:lnTo>
                  <a:pt x="1078" y="1867"/>
                </a:lnTo>
                <a:lnTo>
                  <a:pt x="1036" y="1845"/>
                </a:lnTo>
                <a:lnTo>
                  <a:pt x="997" y="1818"/>
                </a:lnTo>
                <a:lnTo>
                  <a:pt x="962" y="1787"/>
                </a:lnTo>
                <a:lnTo>
                  <a:pt x="929" y="1753"/>
                </a:lnTo>
                <a:lnTo>
                  <a:pt x="900" y="1716"/>
                </a:lnTo>
                <a:lnTo>
                  <a:pt x="874" y="1675"/>
                </a:lnTo>
                <a:lnTo>
                  <a:pt x="830" y="1726"/>
                </a:lnTo>
                <a:lnTo>
                  <a:pt x="786" y="1775"/>
                </a:lnTo>
                <a:lnTo>
                  <a:pt x="741" y="1822"/>
                </a:lnTo>
                <a:lnTo>
                  <a:pt x="695" y="1867"/>
                </a:lnTo>
                <a:lnTo>
                  <a:pt x="650" y="1909"/>
                </a:lnTo>
                <a:lnTo>
                  <a:pt x="606" y="1948"/>
                </a:lnTo>
                <a:lnTo>
                  <a:pt x="562" y="1984"/>
                </a:lnTo>
                <a:lnTo>
                  <a:pt x="518" y="2018"/>
                </a:lnTo>
                <a:lnTo>
                  <a:pt x="476" y="2047"/>
                </a:lnTo>
                <a:lnTo>
                  <a:pt x="433" y="2073"/>
                </a:lnTo>
                <a:lnTo>
                  <a:pt x="391" y="2095"/>
                </a:lnTo>
                <a:lnTo>
                  <a:pt x="352" y="2113"/>
                </a:lnTo>
                <a:lnTo>
                  <a:pt x="314" y="2127"/>
                </a:lnTo>
                <a:lnTo>
                  <a:pt x="277" y="2135"/>
                </a:lnTo>
                <a:lnTo>
                  <a:pt x="241" y="2140"/>
                </a:lnTo>
                <a:lnTo>
                  <a:pt x="207" y="2140"/>
                </a:lnTo>
                <a:lnTo>
                  <a:pt x="176" y="2133"/>
                </a:lnTo>
                <a:lnTo>
                  <a:pt x="146" y="2123"/>
                </a:lnTo>
                <a:lnTo>
                  <a:pt x="119" y="2106"/>
                </a:lnTo>
                <a:lnTo>
                  <a:pt x="95" y="2084"/>
                </a:lnTo>
                <a:lnTo>
                  <a:pt x="74" y="2058"/>
                </a:lnTo>
                <a:lnTo>
                  <a:pt x="56" y="2027"/>
                </a:lnTo>
                <a:lnTo>
                  <a:pt x="40" y="1991"/>
                </a:lnTo>
                <a:lnTo>
                  <a:pt x="27" y="1952"/>
                </a:lnTo>
                <a:lnTo>
                  <a:pt x="17" y="1909"/>
                </a:lnTo>
                <a:lnTo>
                  <a:pt x="8" y="1862"/>
                </a:lnTo>
                <a:lnTo>
                  <a:pt x="3" y="1812"/>
                </a:lnTo>
                <a:lnTo>
                  <a:pt x="1" y="1760"/>
                </a:lnTo>
                <a:lnTo>
                  <a:pt x="0" y="1704"/>
                </a:lnTo>
                <a:lnTo>
                  <a:pt x="2" y="1646"/>
                </a:lnTo>
                <a:lnTo>
                  <a:pt x="5" y="1586"/>
                </a:lnTo>
                <a:lnTo>
                  <a:pt x="12" y="1524"/>
                </a:lnTo>
                <a:lnTo>
                  <a:pt x="19" y="1460"/>
                </a:lnTo>
                <a:lnTo>
                  <a:pt x="29" y="1395"/>
                </a:lnTo>
                <a:lnTo>
                  <a:pt x="41" y="1329"/>
                </a:lnTo>
                <a:lnTo>
                  <a:pt x="55" y="1261"/>
                </a:lnTo>
                <a:lnTo>
                  <a:pt x="69" y="1194"/>
                </a:lnTo>
                <a:lnTo>
                  <a:pt x="86" y="1126"/>
                </a:lnTo>
                <a:lnTo>
                  <a:pt x="105" y="1057"/>
                </a:lnTo>
                <a:lnTo>
                  <a:pt x="125" y="989"/>
                </a:lnTo>
                <a:lnTo>
                  <a:pt x="146" y="921"/>
                </a:lnTo>
                <a:lnTo>
                  <a:pt x="169" y="854"/>
                </a:lnTo>
                <a:lnTo>
                  <a:pt x="193" y="788"/>
                </a:lnTo>
                <a:lnTo>
                  <a:pt x="218" y="723"/>
                </a:lnTo>
                <a:lnTo>
                  <a:pt x="244" y="660"/>
                </a:lnTo>
                <a:lnTo>
                  <a:pt x="271" y="598"/>
                </a:lnTo>
                <a:lnTo>
                  <a:pt x="300" y="538"/>
                </a:lnTo>
                <a:lnTo>
                  <a:pt x="342" y="457"/>
                </a:lnTo>
                <a:lnTo>
                  <a:pt x="384" y="383"/>
                </a:lnTo>
                <a:lnTo>
                  <a:pt x="426" y="317"/>
                </a:lnTo>
                <a:lnTo>
                  <a:pt x="468" y="257"/>
                </a:lnTo>
                <a:lnTo>
                  <a:pt x="511" y="205"/>
                </a:lnTo>
                <a:lnTo>
                  <a:pt x="554" y="159"/>
                </a:lnTo>
                <a:lnTo>
                  <a:pt x="598" y="120"/>
                </a:lnTo>
                <a:lnTo>
                  <a:pt x="640" y="87"/>
                </a:lnTo>
                <a:lnTo>
                  <a:pt x="683" y="59"/>
                </a:lnTo>
                <a:lnTo>
                  <a:pt x="726" y="37"/>
                </a:lnTo>
                <a:lnTo>
                  <a:pt x="769" y="21"/>
                </a:lnTo>
                <a:lnTo>
                  <a:pt x="812" y="10"/>
                </a:lnTo>
                <a:lnTo>
                  <a:pt x="855" y="2"/>
                </a:lnTo>
                <a:lnTo>
                  <a:pt x="899" y="0"/>
                </a:lnTo>
                <a:close/>
              </a:path>
            </a:pathLst>
          </a:custGeom>
          <a:solidFill>
            <a:schemeClr val="accent6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43" name="Group 42"/>
          <p:cNvGrpSpPr/>
          <p:nvPr/>
        </p:nvGrpSpPr>
        <p:grpSpPr>
          <a:xfrm>
            <a:off x="0" y="6476870"/>
            <a:ext cx="12192000" cy="423333"/>
            <a:chOff x="0" y="6434667"/>
            <a:chExt cx="12192000" cy="423333"/>
          </a:xfrm>
          <a:solidFill>
            <a:schemeClr val="accent4"/>
          </a:solidFill>
        </p:grpSpPr>
        <p:sp>
          <p:nvSpPr>
            <p:cNvPr id="44" name="Rectangle 43"/>
            <p:cNvSpPr/>
            <p:nvPr/>
          </p:nvSpPr>
          <p:spPr>
            <a:xfrm>
              <a:off x="0" y="6434667"/>
              <a:ext cx="12192000" cy="423333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TextBox 44"/>
            <p:cNvSpPr txBox="1"/>
            <p:nvPr/>
          </p:nvSpPr>
          <p:spPr>
            <a:xfrm>
              <a:off x="80189" y="6461667"/>
              <a:ext cx="2995629" cy="369332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schemeClr val="bg1"/>
                  </a:solidFill>
                  <a:latin typeface="Arial Narrow" panose="020B0606020202030204" pitchFamily="34" charset="0"/>
                </a:rPr>
                <a:t>INSERT </a:t>
              </a:r>
              <a:r>
                <a:rPr lang="en-US" b="1" dirty="0">
                  <a:solidFill>
                    <a:schemeClr val="bg1"/>
                  </a:solidFill>
                  <a:latin typeface="Arial Narrow" panose="020B0606020202030204" pitchFamily="34" charset="0"/>
                </a:rPr>
                <a:t>LOGO HERE</a:t>
              </a:r>
            </a:p>
          </p:txBody>
        </p:sp>
        <p:pic>
          <p:nvPicPr>
            <p:cNvPr id="46" name="Picture 2" descr="E:\cloud\drive\websites\slidemodel\logo\sebastian\slidemodel-logo-trans.png"/>
            <p:cNvPicPr>
              <a:picLocks noChangeAspect="1" noChangeArrowheads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636250" y="6498991"/>
              <a:ext cx="1386402" cy="262447"/>
            </a:xfrm>
            <a:prstGeom prst="rect">
              <a:avLst/>
            </a:prstGeom>
            <a:grpFill/>
          </p:spPr>
        </p:pic>
      </p:grpSp>
      <p:pic>
        <p:nvPicPr>
          <p:cNvPr id="39" name="Picture 38" descr="Laptop Clipart - Laptop Clip Art - Free Transparent PNG Clipart Images  Download">
            <a:extLst>
              <a:ext uri="{FF2B5EF4-FFF2-40B4-BE49-F238E27FC236}">
                <a16:creationId xmlns:a16="http://schemas.microsoft.com/office/drawing/2014/main" id="{734C9D03-93F4-41E8-9111-F288D7468BE7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99515" y="1327677"/>
            <a:ext cx="485140" cy="361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40" name="Picture 39" descr="Communication Conversation Dialog Face To Face Interview - Face To Face  Icon , Free Transparent Clipart - ClipartKey">
            <a:extLst>
              <a:ext uri="{FF2B5EF4-FFF2-40B4-BE49-F238E27FC236}">
                <a16:creationId xmlns:a16="http://schemas.microsoft.com/office/drawing/2014/main" id="{BDD93905-DB19-4E22-B923-D7D63AB0DAA8}"/>
              </a:ext>
            </a:extLst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9410" y="2494391"/>
            <a:ext cx="439186" cy="453150"/>
          </a:xfrm>
          <a:prstGeom prst="rect">
            <a:avLst/>
          </a:prstGeom>
          <a:noFill/>
          <a:ln>
            <a:noFill/>
          </a:ln>
        </p:spPr>
      </p:pic>
      <p:pic>
        <p:nvPicPr>
          <p:cNvPr id="41" name="Picture 40">
            <a:extLst>
              <a:ext uri="{FF2B5EF4-FFF2-40B4-BE49-F238E27FC236}">
                <a16:creationId xmlns:a16="http://schemas.microsoft.com/office/drawing/2014/main" id="{906DEA2B-64A6-4BA7-9D89-6BDE4A057109}"/>
              </a:ext>
            </a:extLst>
          </p:cNvPr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23258" y="3780565"/>
            <a:ext cx="467295" cy="433070"/>
          </a:xfrm>
          <a:prstGeom prst="rect">
            <a:avLst/>
          </a:prstGeom>
          <a:noFill/>
          <a:ln>
            <a:noFill/>
          </a:ln>
        </p:spPr>
      </p:pic>
      <p:pic>
        <p:nvPicPr>
          <p:cNvPr id="48" name="Picture 47">
            <a:extLst>
              <a:ext uri="{FF2B5EF4-FFF2-40B4-BE49-F238E27FC236}">
                <a16:creationId xmlns:a16="http://schemas.microsoft.com/office/drawing/2014/main" id="{210A8FE1-86DA-48DB-B34B-3B6F8312C68E}"/>
              </a:ext>
            </a:extLst>
          </p:cNvPr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4837" y="5057697"/>
            <a:ext cx="392113" cy="404788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8A6AB207-06DA-4351-8838-A3A930368B22}"/>
              </a:ext>
            </a:extLst>
          </p:cNvPr>
          <p:cNvSpPr/>
          <p:nvPr/>
        </p:nvSpPr>
        <p:spPr>
          <a:xfrm>
            <a:off x="7580651" y="1227544"/>
            <a:ext cx="2813226" cy="456718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FFFF00"/>
                </a:solidFill>
              </a:rPr>
              <a:t>Th</a:t>
            </a:r>
            <a:endParaRPr lang="en-ZA" dirty="0">
              <a:solidFill>
                <a:srgbClr val="FFFF00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0038F67-DB2B-48C3-B49B-E8DC85CAFD36}"/>
              </a:ext>
            </a:extLst>
          </p:cNvPr>
          <p:cNvSpPr txBox="1"/>
          <p:nvPr/>
        </p:nvSpPr>
        <p:spPr>
          <a:xfrm flipH="1">
            <a:off x="7608439" y="1212715"/>
            <a:ext cx="281322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This shows roughly how much time the section should take you</a:t>
            </a:r>
            <a:endParaRPr lang="en-ZA" sz="1400" dirty="0"/>
          </a:p>
        </p:txBody>
      </p:sp>
      <p:sp>
        <p:nvSpPr>
          <p:cNvPr id="11" name="Speech Bubble: Rectangle 10">
            <a:extLst>
              <a:ext uri="{FF2B5EF4-FFF2-40B4-BE49-F238E27FC236}">
                <a16:creationId xmlns:a16="http://schemas.microsoft.com/office/drawing/2014/main" id="{3C738A7C-1BB5-4C19-A269-48A3DEE61B1D}"/>
              </a:ext>
            </a:extLst>
          </p:cNvPr>
          <p:cNvSpPr/>
          <p:nvPr/>
        </p:nvSpPr>
        <p:spPr>
          <a:xfrm>
            <a:off x="7991233" y="2239836"/>
            <a:ext cx="2430432" cy="612648"/>
          </a:xfrm>
          <a:prstGeom prst="wedgeRectCallout">
            <a:avLst>
              <a:gd name="adj1" fmla="val -45345"/>
              <a:gd name="adj2" fmla="val 73807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sp>
        <p:nvSpPr>
          <p:cNvPr id="28" name="Star: 6 Points 27">
            <a:extLst>
              <a:ext uri="{FF2B5EF4-FFF2-40B4-BE49-F238E27FC236}">
                <a16:creationId xmlns:a16="http://schemas.microsoft.com/office/drawing/2014/main" id="{B8A88AC4-DA6D-4549-BD3B-99839CD7B752}"/>
              </a:ext>
            </a:extLst>
          </p:cNvPr>
          <p:cNvSpPr/>
          <p:nvPr/>
        </p:nvSpPr>
        <p:spPr>
          <a:xfrm>
            <a:off x="8549215" y="3415999"/>
            <a:ext cx="465837" cy="434090"/>
          </a:xfrm>
          <a:prstGeom prst="star6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sp>
        <p:nvSpPr>
          <p:cNvPr id="30" name="Title 29">
            <a:extLst>
              <a:ext uri="{FF2B5EF4-FFF2-40B4-BE49-F238E27FC236}">
                <a16:creationId xmlns:a16="http://schemas.microsoft.com/office/drawing/2014/main" id="{C038771A-968C-4DF5-B5BC-3BDE64CE33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1963" y="-101578"/>
            <a:ext cx="11029616" cy="1188720"/>
          </a:xfrm>
        </p:spPr>
        <p:txBody>
          <a:bodyPr/>
          <a:lstStyle/>
          <a:p>
            <a:r>
              <a:rPr lang="en-US" dirty="0"/>
              <a:t>approach</a:t>
            </a:r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182194314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C3716D9D-EBFB-4808-A80C-E1D11229A8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400" dirty="0"/>
              <a:t>Quality standards and expectations</a:t>
            </a:r>
            <a:endParaRPr lang="en-ZA" sz="4400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51F948B1-6752-4107-A586-B03AC1C4263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sz="2400" dirty="0"/>
              <a:t>At least one face-to-face meeting with your teacher per week. </a:t>
            </a:r>
          </a:p>
          <a:p>
            <a:r>
              <a:rPr lang="en-US" sz="2400" dirty="0"/>
              <a:t>Prepare for such meetings (your own questions and inputs about the work done)</a:t>
            </a:r>
          </a:p>
          <a:p>
            <a:r>
              <a:rPr lang="en-US" sz="2400" dirty="0"/>
              <a:t>Complete work on deadline</a:t>
            </a:r>
          </a:p>
          <a:p>
            <a:r>
              <a:rPr lang="en-US" sz="2400" dirty="0"/>
              <a:t>Edit and check spelling on all work you submit</a:t>
            </a:r>
          </a:p>
          <a:p>
            <a:r>
              <a:rPr lang="en-US" sz="2400" dirty="0"/>
              <a:t>All work to be neatly hand-written or typed and submitted in hardcopy or electronically</a:t>
            </a:r>
          </a:p>
          <a:p>
            <a:r>
              <a:rPr lang="en-US" sz="2400" dirty="0"/>
              <a:t>Any copying or cutting and pasting must be acknowledged. </a:t>
            </a:r>
          </a:p>
          <a:p>
            <a:r>
              <a:rPr lang="en-ZA" sz="2400" dirty="0"/>
              <a:t>At least 51% of any work must be your own original input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73B53C6-6A00-4D76-A1AF-AC34FB177032}"/>
              </a:ext>
            </a:extLst>
          </p:cNvPr>
          <p:cNvSpPr txBox="1"/>
          <p:nvPr/>
        </p:nvSpPr>
        <p:spPr>
          <a:xfrm>
            <a:off x="10474036" y="568182"/>
            <a:ext cx="1136771" cy="369332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dirty="0"/>
              <a:t>1 minute</a:t>
            </a:r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315526834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4679D5-B753-4E1A-A548-D95DEE8175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683299"/>
          </a:xfrm>
        </p:spPr>
        <p:txBody>
          <a:bodyPr>
            <a:normAutofit fontScale="90000"/>
          </a:bodyPr>
          <a:lstStyle/>
          <a:p>
            <a:r>
              <a:rPr lang="en-US" sz="4000" dirty="0"/>
              <a:t>Overview – what you will learn</a:t>
            </a:r>
            <a:endParaRPr lang="en-ZA" sz="40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A30B8E6-EA93-40DC-87C0-5AB23475E95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What the general characteristics of mid-latitude cyclones are</a:t>
            </a:r>
          </a:p>
          <a:p>
            <a:pPr marL="0" indent="0">
              <a:buNone/>
            </a:pPr>
            <a:r>
              <a:rPr lang="en-US" sz="2800" dirty="0"/>
              <a:t>		</a:t>
            </a:r>
            <a:r>
              <a:rPr lang="en-US" sz="2400" dirty="0">
                <a:solidFill>
                  <a:srgbClr val="FF0000"/>
                </a:solidFill>
              </a:rPr>
              <a:t>How mid-latitude cyclones are different from other cyclones</a:t>
            </a:r>
          </a:p>
          <a:p>
            <a:r>
              <a:rPr lang="en-US" sz="2800" dirty="0"/>
              <a:t>Where the areas are where mid-latitude cyclones form</a:t>
            </a:r>
          </a:p>
          <a:p>
            <a:pPr marL="0" indent="0">
              <a:buNone/>
            </a:pPr>
            <a:r>
              <a:rPr lang="en-US" sz="2800" dirty="0"/>
              <a:t>		</a:t>
            </a:r>
            <a:r>
              <a:rPr lang="en-US" sz="2400" dirty="0">
                <a:solidFill>
                  <a:srgbClr val="FF0000"/>
                </a:solidFill>
              </a:rPr>
              <a:t>How this influences South African weather patterns</a:t>
            </a:r>
            <a:endParaRPr lang="en-US" sz="2800" dirty="0"/>
          </a:p>
          <a:p>
            <a:r>
              <a:rPr lang="en-US" sz="2800" dirty="0"/>
              <a:t>What conditions are necessary for mid-latitude cyclones to form </a:t>
            </a:r>
            <a:endParaRPr lang="en-ZA" sz="280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B1F431E-6517-4D7C-BA33-446BBB553601}"/>
              </a:ext>
            </a:extLst>
          </p:cNvPr>
          <p:cNvSpPr txBox="1"/>
          <p:nvPr/>
        </p:nvSpPr>
        <p:spPr>
          <a:xfrm>
            <a:off x="10432473" y="702156"/>
            <a:ext cx="1177636" cy="307777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1400" dirty="0"/>
              <a:t>1 minute</a:t>
            </a:r>
            <a:endParaRPr lang="en-ZA" sz="1400" dirty="0"/>
          </a:p>
        </p:txBody>
      </p:sp>
    </p:spTree>
    <p:extLst>
      <p:ext uri="{BB962C8B-B14F-4D97-AF65-F5344CB8AC3E}">
        <p14:creationId xmlns:p14="http://schemas.microsoft.com/office/powerpoint/2010/main" val="3379462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33D1E9-ECF3-4A1B-BCA6-721FB0557A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/>
              <a:t>General characteristics of all cyclones</a:t>
            </a:r>
            <a:endParaRPr lang="en-ZA" sz="4000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FE50412-4B04-493E-9464-6BB190F3A66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81191" y="1717990"/>
            <a:ext cx="10931934" cy="692727"/>
          </a:xfrm>
        </p:spPr>
        <p:txBody>
          <a:bodyPr/>
          <a:lstStyle/>
          <a:p>
            <a:pPr>
              <a:lnSpc>
                <a:spcPct val="100000"/>
              </a:lnSpc>
            </a:pPr>
            <a:endParaRPr lang="en-US" sz="2000" dirty="0">
              <a:solidFill>
                <a:srgbClr val="FF0000"/>
              </a:solidFill>
            </a:endParaRPr>
          </a:p>
          <a:p>
            <a:pPr>
              <a:lnSpc>
                <a:spcPct val="100000"/>
              </a:lnSpc>
            </a:pPr>
            <a:r>
              <a:rPr lang="en-US" sz="2000" dirty="0">
                <a:solidFill>
                  <a:srgbClr val="FF0000"/>
                </a:solidFill>
              </a:rPr>
              <a:t>OUTCOME:                                                                                                                                                 After completing these slides you will be able to explain 3  important characteristics of all cyclones</a:t>
            </a:r>
          </a:p>
          <a:p>
            <a:pPr>
              <a:lnSpc>
                <a:spcPct val="100000"/>
              </a:lnSpc>
            </a:pPr>
            <a:r>
              <a:rPr lang="en-ZA" dirty="0"/>
              <a:t>Compare the following images of cyclones and list what you notice they have in common</a:t>
            </a:r>
          </a:p>
        </p:txBody>
      </p:sp>
      <p:pic>
        <p:nvPicPr>
          <p:cNvPr id="2050" name="Picture 2" descr="Cyclone - Wikipedia">
            <a:extLst>
              <a:ext uri="{FF2B5EF4-FFF2-40B4-BE49-F238E27FC236}">
                <a16:creationId xmlns:a16="http://schemas.microsoft.com/office/drawing/2014/main" id="{A76E0EF5-0BD4-4AA4-A821-79757DF61BE2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6582" y="3089563"/>
            <a:ext cx="5069382" cy="34774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Cyclone | meteorology | Britannica">
            <a:extLst>
              <a:ext uri="{FF2B5EF4-FFF2-40B4-BE49-F238E27FC236}">
                <a16:creationId xmlns:a16="http://schemas.microsoft.com/office/drawing/2014/main" id="{4C4AD07B-49DD-49D1-A64C-ACCECEE20332}"/>
              </a:ext>
            </a:extLst>
          </p:cNvPr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8400" y="3089564"/>
            <a:ext cx="5069382" cy="34774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A253812A-C496-40A0-B5DD-0D757A2ED8BF}"/>
              </a:ext>
            </a:extLst>
          </p:cNvPr>
          <p:cNvSpPr txBox="1"/>
          <p:nvPr/>
        </p:nvSpPr>
        <p:spPr>
          <a:xfrm>
            <a:off x="9615055" y="731366"/>
            <a:ext cx="1233056" cy="307777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1400" dirty="0"/>
              <a:t>10 minutes</a:t>
            </a:r>
            <a:endParaRPr lang="en-ZA" sz="1400" dirty="0"/>
          </a:p>
        </p:txBody>
      </p:sp>
    </p:spTree>
    <p:extLst>
      <p:ext uri="{BB962C8B-B14F-4D97-AF65-F5344CB8AC3E}">
        <p14:creationId xmlns:p14="http://schemas.microsoft.com/office/powerpoint/2010/main" val="96387537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yclones | Physical Geography">
            <a:extLst>
              <a:ext uri="{FF2B5EF4-FFF2-40B4-BE49-F238E27FC236}">
                <a16:creationId xmlns:a16="http://schemas.microsoft.com/office/drawing/2014/main" id="{A10265D7-FC1E-4A19-89A9-1D4090A420B3}"/>
              </a:ext>
            </a:extLst>
          </p:cNvPr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0436" y="2228003"/>
            <a:ext cx="5055526" cy="39003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Deadly tropical cyclone leaves trail of damage across Fiji islands |  AccuWeather">
            <a:extLst>
              <a:ext uri="{FF2B5EF4-FFF2-40B4-BE49-F238E27FC236}">
                <a16:creationId xmlns:a16="http://schemas.microsoft.com/office/drawing/2014/main" id="{245D24F8-E6E2-4013-B1A9-F07275AA6353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2228003"/>
            <a:ext cx="5514975" cy="39003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9978525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Radar image of Cyclone Debbie at 11am Brisbane time - ABC News (Australian  Broadcasting Corporation)">
            <a:extLst>
              <a:ext uri="{FF2B5EF4-FFF2-40B4-BE49-F238E27FC236}">
                <a16:creationId xmlns:a16="http://schemas.microsoft.com/office/drawing/2014/main" id="{B9CBCBA9-48CC-4B1F-8763-AEA6FAD45960}"/>
              </a:ext>
            </a:extLst>
          </p:cNvPr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1024" y="2311802"/>
            <a:ext cx="5514975" cy="41859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SESSION TWO: MID-LATITUDE AND TROPICAL CYCLONES TOPIC 1: MID-LATITUDE  CYLONES">
            <a:extLst>
              <a:ext uri="{FF2B5EF4-FFF2-40B4-BE49-F238E27FC236}">
                <a16:creationId xmlns:a16="http://schemas.microsoft.com/office/drawing/2014/main" id="{C10A7026-D33C-4795-8E3E-C19895DD1683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9963" y="2311803"/>
            <a:ext cx="5320845" cy="32438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3474408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ECF2287-1F18-436F-A172-B5ABB8FA87B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416039" y="1770641"/>
            <a:ext cx="5194769" cy="4754850"/>
          </a:xfrm>
        </p:spPr>
        <p:txBody>
          <a:bodyPr>
            <a:noAutofit/>
          </a:bodyPr>
          <a:lstStyle/>
          <a:p>
            <a:r>
              <a:rPr lang="en-US" sz="2400" dirty="0"/>
              <a:t>What do you notice about the shapes of the cloud masses / satellite images / synoptic chart images?</a:t>
            </a:r>
          </a:p>
          <a:p>
            <a:r>
              <a:rPr lang="en-US" sz="2400" dirty="0"/>
              <a:t>What seems to be in the middle of the storms?</a:t>
            </a:r>
          </a:p>
          <a:p>
            <a:r>
              <a:rPr lang="en-US" sz="2400" dirty="0"/>
              <a:t>What do you notice about the </a:t>
            </a:r>
            <a:r>
              <a:rPr lang="en-US" sz="2400" dirty="0" err="1"/>
              <a:t>colours</a:t>
            </a:r>
            <a:r>
              <a:rPr lang="en-US" sz="2400" dirty="0"/>
              <a:t> (representing pressure levels)  or the lines on the synoptic charts?</a:t>
            </a:r>
            <a:endParaRPr lang="en-ZA" sz="2400" dirty="0"/>
          </a:p>
        </p:txBody>
      </p:sp>
      <p:pic>
        <p:nvPicPr>
          <p:cNvPr id="5122" name="Picture 2" descr="A South African Perspective - ppt video online download">
            <a:extLst>
              <a:ext uri="{FF2B5EF4-FFF2-40B4-BE49-F238E27FC236}">
                <a16:creationId xmlns:a16="http://schemas.microsoft.com/office/drawing/2014/main" id="{78355FDA-07FA-4FA6-A143-D389B6AE0E7F}"/>
              </a:ext>
            </a:extLst>
          </p:cNvPr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650" y="2227263"/>
            <a:ext cx="5340350" cy="40904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2592598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FE8F04-7E1C-4C33-BB5A-EC896E0A80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863408"/>
          </a:xfrm>
        </p:spPr>
        <p:txBody>
          <a:bodyPr>
            <a:normAutofit/>
          </a:bodyPr>
          <a:lstStyle/>
          <a:p>
            <a:r>
              <a:rPr lang="en-US" sz="4000" dirty="0"/>
              <a:t>General characteristics of </a:t>
            </a:r>
            <a:r>
              <a:rPr lang="en-US" sz="4000" u="sng" dirty="0"/>
              <a:t>all</a:t>
            </a:r>
            <a:r>
              <a:rPr lang="en-US" sz="4000" dirty="0"/>
              <a:t> cyclones</a:t>
            </a:r>
            <a:endParaRPr lang="en-ZA" sz="4000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600B8910-483C-4344-A6B5-DE531BE1EE0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1193" y="1681088"/>
            <a:ext cx="11029615" cy="6590434"/>
          </a:xfrm>
        </p:spPr>
        <p:txBody>
          <a:bodyPr>
            <a:normAutofit/>
          </a:bodyPr>
          <a:lstStyle/>
          <a:p>
            <a:endParaRPr lang="en-ZA" sz="2800" dirty="0">
              <a:effectLst/>
              <a:latin typeface="Arial Nova" panose="020B0504020202020204" pitchFamily="34" charset="0"/>
              <a:ea typeface="Calibri" panose="020F0502020204030204" pitchFamily="34" charset="0"/>
              <a:cs typeface="Mongolian Baiti" panose="03000500000000000000" pitchFamily="66" charset="0"/>
            </a:endParaRPr>
          </a:p>
          <a:p>
            <a:r>
              <a:rPr lang="en-ZA" sz="2800" dirty="0">
                <a:effectLst/>
                <a:latin typeface="Arial Nova" panose="020B0504020202020204" pitchFamily="34" charset="0"/>
                <a:ea typeface="Calibri" panose="020F0502020204030204" pitchFamily="34" charset="0"/>
                <a:cs typeface="Mongolian Baiti" panose="03000500000000000000" pitchFamily="66" charset="0"/>
              </a:rPr>
              <a:t>Isobars are closed around a low-pressure centre</a:t>
            </a:r>
          </a:p>
          <a:p>
            <a:r>
              <a:rPr lang="en-ZA" sz="2800" dirty="0">
                <a:latin typeface="Arial Nova" panose="020B0504020202020204" pitchFamily="34" charset="0"/>
                <a:ea typeface="Calibri" panose="020F0502020204030204" pitchFamily="34" charset="0"/>
                <a:cs typeface="Mongolian Baiti" panose="03000500000000000000" pitchFamily="66" charset="0"/>
              </a:rPr>
              <a:t>A</a:t>
            </a:r>
            <a:r>
              <a:rPr lang="en-ZA" sz="2800" dirty="0">
                <a:effectLst/>
                <a:latin typeface="Arial Nova" panose="020B0504020202020204" pitchFamily="34" charset="0"/>
                <a:ea typeface="Calibri" panose="020F0502020204030204" pitchFamily="34" charset="0"/>
                <a:cs typeface="Mongolian Baiti" panose="03000500000000000000" pitchFamily="66" charset="0"/>
              </a:rPr>
              <a:t>s winds move from high to low pressure they are deflected by the Coriolis force to left (clockwise) in                                             Southern hemisphere and right in                                                    Northern hemisphere                                                                           (anti-clockwise)</a:t>
            </a:r>
          </a:p>
          <a:p>
            <a:r>
              <a:rPr lang="en-ZA" sz="2800" dirty="0">
                <a:latin typeface="Arial Nova" panose="020B0504020202020204" pitchFamily="34" charset="0"/>
                <a:ea typeface="Calibri" panose="020F0502020204030204" pitchFamily="34" charset="0"/>
                <a:cs typeface="Mongolian Baiti" panose="03000500000000000000" pitchFamily="66" charset="0"/>
              </a:rPr>
              <a:t>A</a:t>
            </a:r>
            <a:r>
              <a:rPr lang="en-ZA" sz="2800" dirty="0">
                <a:effectLst/>
                <a:latin typeface="Arial Nova" panose="020B0504020202020204" pitchFamily="34" charset="0"/>
                <a:ea typeface="Calibri" panose="020F0502020204030204" pitchFamily="34" charset="0"/>
                <a:cs typeface="Mongolian Baiti" panose="03000500000000000000" pitchFamily="66" charset="0"/>
              </a:rPr>
              <a:t>ir converges at the centre and                                                                      rises then diverges as it cools in                                                             upper air														</a:t>
            </a:r>
          </a:p>
          <a:p>
            <a:endParaRPr lang="en-ZA" sz="2800" dirty="0"/>
          </a:p>
          <a:p>
            <a:endParaRPr lang="en-ZA" sz="2800" dirty="0"/>
          </a:p>
          <a:p>
            <a:endParaRPr lang="en-ZA" sz="2800" dirty="0"/>
          </a:p>
          <a:p>
            <a:endParaRPr lang="en-ZA" sz="2800" dirty="0"/>
          </a:p>
        </p:txBody>
      </p:sp>
      <p:pic>
        <p:nvPicPr>
          <p:cNvPr id="11" name="Picture 6">
            <a:extLst>
              <a:ext uri="{FF2B5EF4-FFF2-40B4-BE49-F238E27FC236}">
                <a16:creationId xmlns:a16="http://schemas.microsoft.com/office/drawing/2014/main" id="{19BEE9D0-5F91-4C52-B4D1-67207EF306F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47164" y="2784764"/>
            <a:ext cx="4724399" cy="39208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21C680CB-0930-407A-9F60-FA25D11C08F6}"/>
              </a:ext>
            </a:extLst>
          </p:cNvPr>
          <p:cNvSpPr txBox="1"/>
          <p:nvPr/>
        </p:nvSpPr>
        <p:spPr>
          <a:xfrm>
            <a:off x="10681854" y="586632"/>
            <a:ext cx="1302327" cy="307777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1400" dirty="0"/>
              <a:t>2 minutes</a:t>
            </a:r>
            <a:endParaRPr lang="en-ZA" sz="1400" dirty="0"/>
          </a:p>
        </p:txBody>
      </p:sp>
    </p:spTree>
    <p:extLst>
      <p:ext uri="{BB962C8B-B14F-4D97-AF65-F5344CB8AC3E}">
        <p14:creationId xmlns:p14="http://schemas.microsoft.com/office/powerpoint/2010/main" val="687326119"/>
      </p:ext>
    </p:extLst>
  </p:cSld>
  <p:clrMapOvr>
    <a:masterClrMapping/>
  </p:clrMapOvr>
</p:sld>
</file>

<file path=ppt/theme/theme1.xml><?xml version="1.0" encoding="utf-8"?>
<a:theme xmlns:a="http://schemas.openxmlformats.org/drawingml/2006/main" name="DividendVTI">
  <a:themeElements>
    <a:clrScheme name="Aspect">
      <a:dk1>
        <a:sysClr val="windowText" lastClr="000000"/>
      </a:dk1>
      <a:lt1>
        <a:sysClr val="window" lastClr="FFFFFF"/>
      </a:lt1>
      <a:dk2>
        <a:srgbClr val="585753"/>
      </a:dk2>
      <a:lt2>
        <a:srgbClr val="EBDDC3"/>
      </a:lt2>
      <a:accent1>
        <a:srgbClr val="71B9E4"/>
      </a:accent1>
      <a:accent2>
        <a:srgbClr val="E25D3C"/>
      </a:accent2>
      <a:accent3>
        <a:srgbClr val="BDB59D"/>
      </a:accent3>
      <a:accent4>
        <a:srgbClr val="A5AB81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Dividend">
      <a:majorFont>
        <a:latin typeface="Franklin Gothic Demi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Franklin Gothic Book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Dividend">
      <a:fillStyleLst>
        <a:solidFill>
          <a:schemeClr val="phClr"/>
        </a:solidFill>
        <a:gradFill rotWithShape="1">
          <a:gsLst>
            <a:gs pos="0">
              <a:schemeClr val="phClr">
                <a:tint val="68000"/>
                <a:alpha val="90000"/>
                <a:lumMod val="100000"/>
              </a:schemeClr>
            </a:gs>
            <a:gs pos="100000">
              <a:schemeClr val="phClr">
                <a:tint val="90000"/>
                <a:lumMod val="9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8000"/>
                <a:lumMod val="110000"/>
              </a:schemeClr>
            </a:gs>
            <a:gs pos="84000">
              <a:schemeClr val="phClr">
                <a:shade val="90000"/>
                <a:lumMod val="88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>
              <a:lumMod val="90000"/>
            </a:schemeClr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55000"/>
              </a:srgbClr>
            </a:outerShdw>
          </a:effectLst>
        </a:effectStyle>
        <a:effectStyle>
          <a:effectLst>
            <a:outerShdw blurRad="88900" dist="38100" dir="504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381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88000">
              <a:schemeClr val="phClr">
                <a:shade val="94000"/>
                <a:satMod val="110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8000"/>
                <a:satMod val="110000"/>
                <a:lumMod val="8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ividendVTI" id="{97558BDE-0B66-457C-BB6F-7B1B22DAA9B8}" vid="{F53508A3-AC60-448A-AF37-934D5F1A0D5E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12" ma:contentTypeDescription="Create a new document." ma:contentTypeScope="" ma:versionID="a410dd7f93c95333ffa1b60ed6adedd1">
  <xsd:schema xmlns:xsd="http://www.w3.org/2001/XMLSchema" xmlns:xs="http://www.w3.org/2001/XMLSchema" xmlns:p="http://schemas.microsoft.com/office/2006/metadata/properties" xmlns:ns2="71af3243-3dd4-4a8d-8c0d-dd76da1f02a5" xmlns:ns3="16c05727-aa75-4e4a-9b5f-8a80a1165891" targetNamespace="http://schemas.microsoft.com/office/2006/metadata/properties" ma:root="true" ma:fieldsID="a936d9baba76aa3866493feff160faab" ns2:_="" ns3:_="">
    <xsd:import namespace="71af3243-3dd4-4a8d-8c0d-dd76da1f02a5"/>
    <xsd:import namespace="16c05727-aa75-4e4a-9b5f-8a80a116589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Statu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Status" ma:index="19" nillable="true" ma:displayName="Status" ma:default="Not started" ma:format="Dropdown" ma:internalName="Status">
      <xsd:simpleType>
        <xsd:restriction base="dms:Choice">
          <xsd:enumeration value="Not started"/>
          <xsd:enumeration value="In Progress"/>
          <xsd:enumeration value="Completed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tatus xmlns="71af3243-3dd4-4a8d-8c0d-dd76da1f02a5">Not started</Status>
    <MediaServiceKeyPoints xmlns="71af3243-3dd4-4a8d-8c0d-dd76da1f02a5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965255AC-12AC-4323-AA35-9BAC798B66BD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1af3243-3dd4-4a8d-8c0d-dd76da1f02a5"/>
    <ds:schemaRef ds:uri="16c05727-aa75-4e4a-9b5f-8a80a116589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FBD2D995-20F0-4C14-BF62-1248AB4B484D}">
  <ds:schemaRefs>
    <ds:schemaRef ds:uri="http://schemas.microsoft.com/office/2006/metadata/properties"/>
    <ds:schemaRef ds:uri="http://schemas.microsoft.com/office/infopath/2007/PartnerControls"/>
    <ds:schemaRef ds:uri="71af3243-3dd4-4a8d-8c0d-dd76da1f02a5"/>
  </ds:schemaRefs>
</ds:datastoreItem>
</file>

<file path=customXml/itemProps3.xml><?xml version="1.0" encoding="utf-8"?>
<ds:datastoreItem xmlns:ds="http://schemas.openxmlformats.org/officeDocument/2006/customXml" ds:itemID="{BB3242A4-1E6A-4E02-809C-4A24066EC01D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{8939D534-246F-4A62-9731-47609A4F611F}tf67061901_win32</Template>
  <TotalTime>842</TotalTime>
  <Words>747</Words>
  <Application>Microsoft Office PowerPoint</Application>
  <PresentationFormat>Widescreen</PresentationFormat>
  <Paragraphs>83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2" baseType="lpstr">
      <vt:lpstr>Arial</vt:lpstr>
      <vt:lpstr>Arial Narrow</vt:lpstr>
      <vt:lpstr>Arial Nova</vt:lpstr>
      <vt:lpstr>Franklin Gothic Book</vt:lpstr>
      <vt:lpstr>Franklin Gothic Demi</vt:lpstr>
      <vt:lpstr>Gill Sans MT</vt:lpstr>
      <vt:lpstr>Wingdings 2</vt:lpstr>
      <vt:lpstr>DividendVTI</vt:lpstr>
      <vt:lpstr>CLIMATE AND WEATHER 1 – Mid-latitude cyclones  Unit 1- Characteristics and location</vt:lpstr>
      <vt:lpstr>approach</vt:lpstr>
      <vt:lpstr>Quality standards and expectations</vt:lpstr>
      <vt:lpstr>Overview – what you will learn</vt:lpstr>
      <vt:lpstr>General characteristics of all cyclones</vt:lpstr>
      <vt:lpstr>PowerPoint Presentation</vt:lpstr>
      <vt:lpstr>PowerPoint Presentation</vt:lpstr>
      <vt:lpstr>PowerPoint Presentation</vt:lpstr>
      <vt:lpstr>General characteristics of all cyclones</vt:lpstr>
      <vt:lpstr>The distinctive characteristics of mid-latitude cyclones</vt:lpstr>
      <vt:lpstr>Areas where mid-latitude cyclones form</vt:lpstr>
      <vt:lpstr>Some questions about location</vt:lpstr>
      <vt:lpstr>Seasonal implications </vt:lpstr>
      <vt:lpstr>Some questions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CLIMATE AND WEATHER 1 – Mid-latitude cyclones</dc:title>
  <dc:creator>Johan Rich</dc:creator>
  <cp:lastModifiedBy>Johan Rich</cp:lastModifiedBy>
  <cp:revision>32</cp:revision>
  <dcterms:created xsi:type="dcterms:W3CDTF">2020-10-24T06:33:26Z</dcterms:created>
  <dcterms:modified xsi:type="dcterms:W3CDTF">2020-12-23T18:11:05Z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