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sldIdLst>
    <p:sldId id="257" r:id="rId2"/>
    <p:sldId id="259" r:id="rId3"/>
    <p:sldId id="286" r:id="rId4"/>
    <p:sldId id="290" r:id="rId5"/>
    <p:sldId id="287" r:id="rId6"/>
    <p:sldId id="288" r:id="rId7"/>
    <p:sldId id="289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  <p:sldId id="303" r:id="rId21"/>
    <p:sldId id="30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9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 fontScale="90000"/>
          </a:bodyPr>
          <a:lstStyle/>
          <a:p>
            <a:r>
              <a:rPr lang="en-US" sz="7300" dirty="0"/>
              <a:t>POPULATION STUDIES 4 – </a:t>
            </a:r>
            <a:r>
              <a:rPr lang="en-US" sz="6000" dirty="0"/>
              <a:t>POPULATION MOVEMENT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GEOGRAPHY GRADE 10 </a:t>
            </a:r>
          </a:p>
          <a:p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© </a:t>
            </a:r>
            <a:r>
              <a:rPr lang="en-US" sz="24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j.D.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RICH 2020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7B610-3CA3-44D0-A1C4-01CD3738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32597"/>
          </a:xfrm>
        </p:spPr>
        <p:txBody>
          <a:bodyPr>
            <a:normAutofit/>
          </a:bodyPr>
          <a:lstStyle/>
          <a:p>
            <a:r>
              <a:rPr lang="en-US" sz="4400" dirty="0"/>
              <a:t>REASONS FOR MIGRATION</a:t>
            </a:r>
            <a:endParaRPr lang="en-ZA" sz="4400" dirty="0"/>
          </a:p>
        </p:txBody>
      </p:sp>
      <p:pic>
        <p:nvPicPr>
          <p:cNvPr id="2050" name="Picture 2" descr="3. Reasons for housing shortage - Sec 2 Geog">
            <a:extLst>
              <a:ext uri="{FF2B5EF4-FFF2-40B4-BE49-F238E27FC236}">
                <a16:creationId xmlns:a16="http://schemas.microsoft.com/office/drawing/2014/main" id="{20E4F9F4-17EC-4D8F-B068-28C0FC0EBB3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744" y="1911927"/>
            <a:ext cx="9797935" cy="4516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926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45A9D8-9BCB-4D55-8B8B-C4E07378C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THINK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2B620-707A-4DD1-818E-0F66D9DF5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“push” and “pull” factors played a role in the movement of the Ndebele under Mzilikazi during the Mfecane?</a:t>
            </a:r>
          </a:p>
          <a:p>
            <a:r>
              <a:rPr lang="en-US" sz="2800" dirty="0"/>
              <a:t>Can Lee’s push-pull theory be used to explain the Great Trek?</a:t>
            </a:r>
          </a:p>
          <a:p>
            <a:r>
              <a:rPr lang="en-US" sz="2800" dirty="0"/>
              <a:t>Think of two people you know of who have migrated and try to list some of the push and pull factors that shaped their decisions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3230007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CEE3DD-C26C-44CC-BBB7-CDD96DD87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66342"/>
          </a:xfrm>
        </p:spPr>
        <p:txBody>
          <a:bodyPr>
            <a:normAutofit/>
          </a:bodyPr>
          <a:lstStyle/>
          <a:p>
            <a:r>
              <a:rPr lang="en-US" sz="4400" dirty="0"/>
              <a:t>TRENDS IN MIGRATION</a:t>
            </a:r>
            <a:endParaRPr lang="en-ZA" sz="4400" dirty="0"/>
          </a:p>
        </p:txBody>
      </p:sp>
      <p:pic>
        <p:nvPicPr>
          <p:cNvPr id="3088" name="Picture 16">
            <a:extLst>
              <a:ext uri="{FF2B5EF4-FFF2-40B4-BE49-F238E27FC236}">
                <a16:creationId xmlns:a16="http://schemas.microsoft.com/office/drawing/2014/main" id="{9F7DDC36-1833-4AA8-867C-0C3356131A3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473" y="1052946"/>
            <a:ext cx="9767454" cy="529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183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CAC781-5C26-41BA-B86D-66862025C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TRENDS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95CDD-1AAA-44C0-88B3-0F80F75396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1927"/>
            <a:ext cx="10058400" cy="4516582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1. In the previous slide Canada and Australia are very popular destinations and have more migrants entering than leaving. Can you think of reasons for this?</a:t>
            </a:r>
          </a:p>
          <a:p>
            <a:r>
              <a:rPr lang="en-ZA" sz="2800" dirty="0"/>
              <a:t>2. Somalia, Colombia and South Sudan are three of the countries that lose most migrants compared to those they gain? Why?</a:t>
            </a:r>
          </a:p>
          <a:p>
            <a:r>
              <a:rPr lang="en-ZA" sz="2800" dirty="0"/>
              <a:t>3. Germany has a higher net immigration than most other European countries. How do you think this may affect Germany if it continues for some time?</a:t>
            </a:r>
          </a:p>
          <a:p>
            <a:r>
              <a:rPr lang="en-ZA" sz="2800" dirty="0"/>
              <a:t>4. When countries actively recruit immigrants what are some of the characteristics they usually look for and why?</a:t>
            </a:r>
          </a:p>
          <a:p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2141053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lobal migration, by the numbers | World Economic Forum">
            <a:extLst>
              <a:ext uri="{FF2B5EF4-FFF2-40B4-BE49-F238E27FC236}">
                <a16:creationId xmlns:a16="http://schemas.microsoft.com/office/drawing/2014/main" id="{F84357EB-ABB4-4562-B6B3-9FC0F888B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873" y="0"/>
            <a:ext cx="6262254" cy="6664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326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C1BDF-F996-4F5F-8B8D-8C7FF40C20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THINKING ABOUT TRENDS (2)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2EA5A9-5DB4-403B-A296-06C8412AA4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1. Can you suggest reasons why the percentage of the world’s population who are migrants has not changed much over time?</a:t>
            </a:r>
          </a:p>
          <a:p>
            <a:r>
              <a:rPr lang="en-US" sz="2800" dirty="0"/>
              <a:t>2. Comment on and suggest reasons for the shape of the population pyramid of migrants</a:t>
            </a:r>
          </a:p>
          <a:p>
            <a:r>
              <a:rPr lang="en-US" sz="2800" dirty="0"/>
              <a:t>3. What are some obstacles that discourage older people from migrating?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16998686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ow Immigrants Contribute to South Africa's Economy | READ online">
            <a:extLst>
              <a:ext uri="{FF2B5EF4-FFF2-40B4-BE49-F238E27FC236}">
                <a16:creationId xmlns:a16="http://schemas.microsoft.com/office/drawing/2014/main" id="{3329198D-5BEF-4581-B2B8-FF1F37078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745" y="0"/>
            <a:ext cx="780011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5723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F610A-CA98-4CEA-A8DA-3B31A7908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MIGRATION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2FAB4-B2F6-4788-BEB7-63A2016B2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 dirty="0"/>
              <a:t>1. How do immigrants possibly add value to their new host country?</a:t>
            </a:r>
          </a:p>
          <a:p>
            <a:r>
              <a:rPr lang="en-US" sz="2800" dirty="0"/>
              <a:t>2. What possible threats do immigrants pose for their new host countries?</a:t>
            </a:r>
          </a:p>
          <a:p>
            <a:r>
              <a:rPr lang="en-US" sz="2800" dirty="0"/>
              <a:t>3. What do countries potentially lose when people </a:t>
            </a:r>
            <a:r>
              <a:rPr lang="en-US" sz="2800" dirty="0" err="1"/>
              <a:t>emigate</a:t>
            </a:r>
            <a:r>
              <a:rPr lang="en-US" sz="2800" dirty="0"/>
              <a:t> from them?</a:t>
            </a:r>
          </a:p>
          <a:p>
            <a:pPr marL="0" indent="0">
              <a:buNone/>
            </a:pPr>
            <a:r>
              <a:rPr lang="en-ZA" sz="2800" dirty="0"/>
              <a:t>4. How do emigrants potentially benefit their original home countries?</a:t>
            </a:r>
          </a:p>
          <a:p>
            <a:pPr marL="0" indent="0">
              <a:buNone/>
            </a:pPr>
            <a:r>
              <a:rPr lang="en-ZA" sz="2800" dirty="0"/>
              <a:t>5. When emigrants return to their home countries is this a positive or negative thing? Explain</a:t>
            </a:r>
          </a:p>
        </p:txBody>
      </p:sp>
    </p:spTree>
    <p:extLst>
      <p:ext uri="{BB962C8B-B14F-4D97-AF65-F5344CB8AC3E}">
        <p14:creationId xmlns:p14="http://schemas.microsoft.com/office/powerpoint/2010/main" val="40876196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ros and cons of Immigration - Economics Help">
            <a:extLst>
              <a:ext uri="{FF2B5EF4-FFF2-40B4-BE49-F238E27FC236}">
                <a16:creationId xmlns:a16="http://schemas.microsoft.com/office/drawing/2014/main" id="{C8CAB784-E086-44FF-8028-78B9CCF767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927" y="249383"/>
            <a:ext cx="9698182" cy="6012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2094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39471F-B5B3-401E-804A-146E70756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MANAGING MIGRATION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508A0-D8AA-4BC7-B5D2-1B680B9D4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Visas and passports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800" dirty="0"/>
              <a:t>Border security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800" dirty="0"/>
              <a:t>Points systems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ZA" sz="2800" dirty="0"/>
              <a:t>Recruitment – incentives</a:t>
            </a:r>
          </a:p>
          <a:p>
            <a:pPr marL="0" indent="0">
              <a:buNone/>
            </a:pPr>
            <a:r>
              <a:rPr lang="en-ZA" sz="2800" dirty="0">
                <a:solidFill>
                  <a:srgbClr val="FF0000"/>
                </a:solidFill>
              </a:rPr>
              <a:t>What do you think of something like a Schengen visa for SADC countries?</a:t>
            </a:r>
          </a:p>
        </p:txBody>
      </p:sp>
    </p:spTree>
    <p:extLst>
      <p:ext uri="{BB962C8B-B14F-4D97-AF65-F5344CB8AC3E}">
        <p14:creationId xmlns:p14="http://schemas.microsoft.com/office/powerpoint/2010/main" val="3542495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6B343-6783-46A2-BF66-7B357ED1D9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9" y="286603"/>
            <a:ext cx="8852453" cy="1450757"/>
          </a:xfrm>
        </p:spPr>
        <p:txBody>
          <a:bodyPr>
            <a:normAutofit/>
          </a:bodyPr>
          <a:lstStyle/>
          <a:p>
            <a:r>
              <a:rPr lang="en-US" sz="4400" dirty="0"/>
              <a:t>WHAT ARE THE BIG ISSUES IN THIS UNIT?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BD8E03-D6BE-4A12-B360-A27793E52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6103" y="2108201"/>
            <a:ext cx="11158331" cy="3760891"/>
          </a:xfrm>
        </p:spPr>
        <p:txBody>
          <a:bodyPr>
            <a:normAutofit/>
          </a:bodyPr>
          <a:lstStyle/>
          <a:p>
            <a:pPr lvl="1"/>
            <a:r>
              <a:rPr lang="en-US" sz="3200" dirty="0">
                <a:solidFill>
                  <a:srgbClr val="FF0000"/>
                </a:solidFill>
              </a:rPr>
              <a:t>WHAT IS POPULATION MOVEMENT- </a:t>
            </a:r>
            <a:r>
              <a:rPr lang="en-US" sz="3200" dirty="0">
                <a:solidFill>
                  <a:schemeClr val="tx1"/>
                </a:solidFill>
              </a:rPr>
              <a:t>Definition and types</a:t>
            </a:r>
            <a:endParaRPr lang="en-US" sz="3200" dirty="0">
              <a:solidFill>
                <a:srgbClr val="FF0000"/>
              </a:solidFill>
            </a:endParaRP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WHY MIGRATION HAPPENS– </a:t>
            </a:r>
            <a:r>
              <a:rPr lang="en-US" sz="3200" dirty="0">
                <a:solidFill>
                  <a:schemeClr val="tx1"/>
                </a:solidFill>
              </a:rPr>
              <a:t>PUSH and PULL factors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HOW MUCH HAPPENS, AND WHERE</a:t>
            </a:r>
          </a:p>
          <a:p>
            <a:pPr lvl="1"/>
            <a:r>
              <a:rPr lang="en-US" sz="3200" dirty="0">
                <a:solidFill>
                  <a:srgbClr val="FF0000"/>
                </a:solidFill>
              </a:rPr>
              <a:t>IMPACT OF MIGRATION– </a:t>
            </a:r>
            <a:r>
              <a:rPr lang="en-US" sz="3200" dirty="0">
                <a:solidFill>
                  <a:schemeClr val="tx1"/>
                </a:solidFill>
              </a:rPr>
              <a:t>Who gets affected and what are the positive and negative effects</a:t>
            </a:r>
          </a:p>
          <a:p>
            <a:pPr lvl="1"/>
            <a:r>
              <a:rPr lang="en-ZA" sz="3200" dirty="0">
                <a:solidFill>
                  <a:srgbClr val="FF0000"/>
                </a:solidFill>
              </a:rPr>
              <a:t>MANAGING MIGRATION</a:t>
            </a:r>
            <a:r>
              <a:rPr lang="en-ZA" sz="3200" dirty="0">
                <a:solidFill>
                  <a:schemeClr val="tx1"/>
                </a:solidFill>
              </a:rPr>
              <a:t> – Why, if, and how this could be done</a:t>
            </a:r>
            <a:endParaRPr lang="en-ZA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41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IGRATION QUOTES [PAGE - 4] | A-Z Quotes">
            <a:extLst>
              <a:ext uri="{FF2B5EF4-FFF2-40B4-BE49-F238E27FC236}">
                <a16:creationId xmlns:a16="http://schemas.microsoft.com/office/drawing/2014/main" id="{8DF5251A-3EDB-4624-83CF-B6D9F86DC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544" y="277091"/>
            <a:ext cx="10986655" cy="592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2308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C28EBE-37F1-4B51-8D3F-AC27F11C9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320524"/>
          </a:xfrm>
        </p:spPr>
        <p:txBody>
          <a:bodyPr/>
          <a:lstStyle/>
          <a:p>
            <a:r>
              <a:rPr lang="en-US" dirty="0"/>
              <a:t>CHECKING WHAT I’VE LEARNED</a:t>
            </a:r>
            <a:br>
              <a:rPr lang="en-US" dirty="0"/>
            </a:br>
            <a:r>
              <a:rPr lang="en-US" sz="4000" dirty="0"/>
              <a:t>Am I able to:</a:t>
            </a:r>
            <a:endParaRPr lang="en-ZA" sz="4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DC9C0-DDC3-4CF5-96BA-AB10321BBF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1263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dirty="0"/>
              <a:t>Define migration and distinguish different types of migration</a:t>
            </a:r>
            <a:r>
              <a:rPr lang="en-US" sz="2800"/>
              <a:t>? </a:t>
            </a:r>
          </a:p>
          <a:p>
            <a:pPr>
              <a:lnSpc>
                <a:spcPct val="100000"/>
              </a:lnSpc>
            </a:pPr>
            <a:r>
              <a:rPr lang="en-US" sz="2800"/>
              <a:t>Explain </a:t>
            </a:r>
            <a:r>
              <a:rPr lang="en-US" sz="2800" dirty="0"/>
              <a:t>why and give examples of reasons for migration?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Use a map or graph to discuss where migration occurs and who typically migrates?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Show how migration impacts on the population of a place?</a:t>
            </a:r>
          </a:p>
          <a:p>
            <a:pPr>
              <a:lnSpc>
                <a:spcPct val="100000"/>
              </a:lnSpc>
            </a:pPr>
            <a:r>
              <a:rPr lang="en-US" sz="2800" dirty="0"/>
              <a:t>Explain options for managing migration?</a:t>
            </a:r>
          </a:p>
          <a:p>
            <a:pPr>
              <a:lnSpc>
                <a:spcPct val="150000"/>
              </a:lnSpc>
            </a:pP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759544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323B-AE35-4F6F-8044-6536FCBC7C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2673" y="443346"/>
            <a:ext cx="10986654" cy="960306"/>
          </a:xfrm>
        </p:spPr>
        <p:txBody>
          <a:bodyPr>
            <a:normAutofit/>
          </a:bodyPr>
          <a:lstStyle/>
          <a:p>
            <a:r>
              <a:rPr lang="en-US" sz="4000" dirty="0"/>
              <a:t>EVERYONE HAS A VIEW – WHAT’S YOURS</a:t>
            </a:r>
            <a:endParaRPr lang="en-ZA" sz="4000" dirty="0"/>
          </a:p>
        </p:txBody>
      </p:sp>
      <p:pic>
        <p:nvPicPr>
          <p:cNvPr id="1026" name="Picture 2" descr="Leave Poll Surge as Migrant Crisis Cuts Through - Guido Fawkes">
            <a:extLst>
              <a:ext uri="{FF2B5EF4-FFF2-40B4-BE49-F238E27FC236}">
                <a16:creationId xmlns:a16="http://schemas.microsoft.com/office/drawing/2014/main" id="{4CDD624A-8FE3-4D39-8572-02E7FB7C3E9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18" y="1842655"/>
            <a:ext cx="8326582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78674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B70DA6-04A9-4D91-93C6-2631431B3F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STOP AND THINK</a:t>
            </a:r>
            <a:endParaRPr lang="en-Z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B88E1F-E8A4-44DF-B555-048A686E10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4237181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Before you go any further think about what you already know:</a:t>
            </a:r>
          </a:p>
          <a:p>
            <a:r>
              <a:rPr lang="en-US" sz="2800" dirty="0"/>
              <a:t>1. Why do think geographers and planners want to study population movement?</a:t>
            </a:r>
          </a:p>
          <a:p>
            <a:r>
              <a:rPr lang="en-US" sz="2800" dirty="0"/>
              <a:t>2. How would you define migration or population movement?</a:t>
            </a:r>
          </a:p>
          <a:p>
            <a:r>
              <a:rPr lang="en-US" sz="2800" dirty="0"/>
              <a:t>3. What do you think about people moving to other countries? </a:t>
            </a:r>
          </a:p>
          <a:p>
            <a:r>
              <a:rPr lang="en-US" sz="2800" dirty="0"/>
              <a:t>4. Why do people sometimes view migrants in a negative light?</a:t>
            </a:r>
          </a:p>
          <a:p>
            <a:r>
              <a:rPr lang="en-US" sz="2800" dirty="0"/>
              <a:t> </a:t>
            </a:r>
            <a:r>
              <a:rPr lang="en-US" sz="2800" dirty="0">
                <a:solidFill>
                  <a:srgbClr val="0070C0"/>
                </a:solidFill>
              </a:rPr>
              <a:t>Post a few comments on the blog or be prepared to discuss these ideas in class.</a:t>
            </a:r>
            <a:endParaRPr lang="en-ZA" sz="2800" dirty="0"/>
          </a:p>
        </p:txBody>
      </p:sp>
    </p:spTree>
    <p:extLst>
      <p:ext uri="{BB962C8B-B14F-4D97-AF65-F5344CB8AC3E}">
        <p14:creationId xmlns:p14="http://schemas.microsoft.com/office/powerpoint/2010/main" val="436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OP 25 MIGRATION QUOTES (of 160) | A-Z Quotes">
            <a:extLst>
              <a:ext uri="{FF2B5EF4-FFF2-40B4-BE49-F238E27FC236}">
                <a16:creationId xmlns:a16="http://schemas.microsoft.com/office/drawing/2014/main" id="{62D07BD4-AAA1-48A5-B400-C70F880526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73" y="207818"/>
            <a:ext cx="11208327" cy="605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379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F422A-6A02-4E34-AFA7-1FEFEE5B4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79" y="286603"/>
            <a:ext cx="10512829" cy="932597"/>
          </a:xfrm>
        </p:spPr>
        <p:txBody>
          <a:bodyPr>
            <a:normAutofit/>
          </a:bodyPr>
          <a:lstStyle/>
          <a:p>
            <a:r>
              <a:rPr lang="en-US" sz="4400" dirty="0"/>
              <a:t>WHAT IS POPULATION MOVEMENT?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26A31C-DF2B-42DD-97B5-4E53D028B0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851" y="1911927"/>
            <a:ext cx="11272058" cy="4502728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AKA </a:t>
            </a:r>
            <a:r>
              <a:rPr lang="en-US" sz="2800" b="1" dirty="0"/>
              <a:t>MIGRATION = </a:t>
            </a:r>
            <a:r>
              <a:rPr lang="en-US" sz="2800" dirty="0"/>
              <a:t>Movement of people from one place to another to live or work</a:t>
            </a:r>
          </a:p>
          <a:p>
            <a:r>
              <a:rPr lang="en-US" sz="2800" dirty="0"/>
              <a:t>Can be: </a:t>
            </a:r>
          </a:p>
          <a:p>
            <a:r>
              <a:rPr lang="en-US" sz="2800" b="1" dirty="0"/>
              <a:t>PERMANENT, TEMPORARY </a:t>
            </a:r>
            <a:r>
              <a:rPr lang="en-US" sz="2800" dirty="0"/>
              <a:t>or</a:t>
            </a:r>
            <a:r>
              <a:rPr lang="en-US" sz="2800" b="1" dirty="0"/>
              <a:t> RECURRENT / SEASONAL</a:t>
            </a:r>
          </a:p>
          <a:p>
            <a:r>
              <a:rPr lang="en-US" sz="2800" b="1" dirty="0"/>
              <a:t>SHORT </a:t>
            </a:r>
            <a:r>
              <a:rPr lang="en-US" sz="2800" dirty="0"/>
              <a:t>or</a:t>
            </a:r>
            <a:r>
              <a:rPr lang="en-US" sz="2800" b="1" dirty="0"/>
              <a:t> LONG DISTANCE</a:t>
            </a:r>
          </a:p>
          <a:p>
            <a:r>
              <a:rPr lang="en-US" sz="2800" b="1" dirty="0"/>
              <a:t>FORCED </a:t>
            </a:r>
            <a:r>
              <a:rPr lang="en-US" sz="2800" dirty="0"/>
              <a:t>or</a:t>
            </a:r>
            <a:r>
              <a:rPr lang="en-US" sz="2800" b="1" dirty="0"/>
              <a:t> VOLUNTARY</a:t>
            </a:r>
          </a:p>
          <a:p>
            <a:r>
              <a:rPr lang="en-US" sz="2800" b="1" dirty="0"/>
              <a:t>LEGAL </a:t>
            </a:r>
            <a:r>
              <a:rPr lang="en-US" sz="2800" dirty="0"/>
              <a:t>or </a:t>
            </a:r>
            <a:r>
              <a:rPr lang="en-US" sz="2800" b="1" dirty="0"/>
              <a:t>ILLEGAL</a:t>
            </a:r>
          </a:p>
          <a:p>
            <a:r>
              <a:rPr lang="en-US" sz="2800" b="1" dirty="0">
                <a:solidFill>
                  <a:srgbClr val="0070C0"/>
                </a:solidFill>
              </a:rPr>
              <a:t>Can you give examples of each of the above?</a:t>
            </a:r>
          </a:p>
          <a:p>
            <a:endParaRPr lang="en-US" b="1" dirty="0"/>
          </a:p>
          <a:p>
            <a:endParaRPr lang="en-ZA" b="1" dirty="0"/>
          </a:p>
        </p:txBody>
      </p:sp>
    </p:spTree>
    <p:extLst>
      <p:ext uri="{BB962C8B-B14F-4D97-AF65-F5344CB8AC3E}">
        <p14:creationId xmlns:p14="http://schemas.microsoft.com/office/powerpoint/2010/main" val="803489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A2BAE-3CB1-4707-8D70-B717CE8331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485120" cy="863324"/>
          </a:xfrm>
        </p:spPr>
        <p:txBody>
          <a:bodyPr>
            <a:normAutofit/>
          </a:bodyPr>
          <a:lstStyle/>
          <a:p>
            <a:r>
              <a:rPr lang="en-US" sz="4400" dirty="0"/>
              <a:t>TYPES OF POPULATION MOVEMENT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2082F5-978D-4829-AEEB-43B5F5D44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1927"/>
            <a:ext cx="10058400" cy="4530437"/>
          </a:xfrm>
        </p:spPr>
        <p:txBody>
          <a:bodyPr/>
          <a:lstStyle/>
          <a:p>
            <a:r>
              <a:rPr lang="en-US" sz="2800" dirty="0"/>
              <a:t>INTERNATIONAL MIGRATION</a:t>
            </a:r>
          </a:p>
          <a:p>
            <a:pPr lvl="1"/>
            <a:r>
              <a:rPr lang="en-US" sz="2800" dirty="0"/>
              <a:t>Emigration</a:t>
            </a:r>
          </a:p>
          <a:p>
            <a:pPr lvl="1"/>
            <a:r>
              <a:rPr lang="en-US" sz="2800" dirty="0"/>
              <a:t>Immigration</a:t>
            </a:r>
            <a:endParaRPr lang="en-ZA" sz="2800" dirty="0"/>
          </a:p>
          <a:p>
            <a:pPr marL="201168" lvl="1" indent="0">
              <a:buNone/>
            </a:pPr>
            <a:r>
              <a:rPr lang="en-ZA" sz="2800" dirty="0"/>
              <a:t>RURAL-URBAN / URBAN-RURAL  MIGRATION</a:t>
            </a:r>
          </a:p>
          <a:p>
            <a:pPr marL="201168" lvl="1" indent="0">
              <a:buNone/>
            </a:pPr>
            <a:r>
              <a:rPr lang="en-ZA" sz="2800" dirty="0"/>
              <a:t>FORCED MIGRATION</a:t>
            </a:r>
          </a:p>
          <a:p>
            <a:pPr marL="201168" lvl="1" indent="0">
              <a:buNone/>
            </a:pPr>
            <a:r>
              <a:rPr lang="en-ZA" sz="2800" dirty="0"/>
              <a:t>	Refugees /asylum seekers</a:t>
            </a:r>
          </a:p>
          <a:p>
            <a:pPr marL="201168" lvl="1" indent="0">
              <a:buNone/>
            </a:pPr>
            <a:r>
              <a:rPr lang="en-ZA" sz="2800" dirty="0"/>
              <a:t>	Trafficking</a:t>
            </a:r>
          </a:p>
          <a:p>
            <a:pPr marL="20116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38275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3A5450-990A-4E0D-BB43-81DF8EFBD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1112706"/>
          </a:xfrm>
        </p:spPr>
        <p:txBody>
          <a:bodyPr>
            <a:normAutofit/>
          </a:bodyPr>
          <a:lstStyle/>
          <a:p>
            <a:r>
              <a:rPr lang="en-US" sz="4400" dirty="0"/>
              <a:t>REASONS FOR MIGRATION</a:t>
            </a:r>
            <a:endParaRPr lang="en-ZA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7C6262-B428-4709-A3B3-24B6C794F8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11927"/>
            <a:ext cx="10058400" cy="4488873"/>
          </a:xfrm>
        </p:spPr>
        <p:txBody>
          <a:bodyPr>
            <a:normAutofit lnSpcReduction="10000"/>
          </a:bodyPr>
          <a:lstStyle/>
          <a:p>
            <a:r>
              <a:rPr lang="en-US" sz="2400" b="1" dirty="0"/>
              <a:t>Economic </a:t>
            </a:r>
          </a:p>
          <a:p>
            <a:r>
              <a:rPr lang="en-US" sz="2400" b="1" dirty="0"/>
              <a:t>Political</a:t>
            </a:r>
          </a:p>
          <a:p>
            <a:r>
              <a:rPr lang="en-US" sz="2400" b="1" dirty="0"/>
              <a:t>Religious</a:t>
            </a:r>
          </a:p>
          <a:p>
            <a:r>
              <a:rPr lang="en-US" sz="2400" b="1" dirty="0"/>
              <a:t>Social</a:t>
            </a:r>
          </a:p>
          <a:p>
            <a:r>
              <a:rPr lang="en-US" sz="2400" b="1" dirty="0"/>
              <a:t>Health</a:t>
            </a:r>
          </a:p>
          <a:p>
            <a:r>
              <a:rPr lang="en-US" sz="2400" b="1" dirty="0"/>
              <a:t>Educational</a:t>
            </a:r>
          </a:p>
          <a:p>
            <a:r>
              <a:rPr lang="en-US" sz="2400" b="1" dirty="0"/>
              <a:t>Quality of life</a:t>
            </a:r>
          </a:p>
          <a:p>
            <a:r>
              <a:rPr lang="en-US" sz="2400" b="1" dirty="0"/>
              <a:t>Security</a:t>
            </a:r>
          </a:p>
          <a:p>
            <a:endParaRPr lang="en-ZA" sz="2800" b="1" dirty="0"/>
          </a:p>
        </p:txBody>
      </p:sp>
    </p:spTree>
    <p:extLst>
      <p:ext uri="{BB962C8B-B14F-4D97-AF65-F5344CB8AC3E}">
        <p14:creationId xmlns:p14="http://schemas.microsoft.com/office/powerpoint/2010/main" val="1829493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00445-FD88-4053-94C7-526D7FA6E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REASONS FOR MIGRATION</a:t>
            </a:r>
            <a:endParaRPr lang="en-ZA" sz="4400" dirty="0"/>
          </a:p>
        </p:txBody>
      </p:sp>
      <p:pic>
        <p:nvPicPr>
          <p:cNvPr id="1026" name="Picture 2" descr="Migration Theories : Lee's Push Pull Theory | Rashid's Blog: An Educational  Portal">
            <a:extLst>
              <a:ext uri="{FF2B5EF4-FFF2-40B4-BE49-F238E27FC236}">
                <a16:creationId xmlns:a16="http://schemas.microsoft.com/office/drawing/2014/main" id="{5534D423-44C0-4395-887E-C8BB5292FF1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82" y="1898073"/>
            <a:ext cx="9434945" cy="45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0175732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{FD785D51-F171-4CFA-B936-7E4CEC36CA94}tf56160789_win32</Template>
  <TotalTime>790</TotalTime>
  <Words>648</Words>
  <Application>Microsoft Office PowerPoint</Application>
  <PresentationFormat>Widescreen</PresentationFormat>
  <Paragraphs>76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Bookman Old Style</vt:lpstr>
      <vt:lpstr>Calibri</vt:lpstr>
      <vt:lpstr>Franklin Gothic Book</vt:lpstr>
      <vt:lpstr>1_RetrospectVTI</vt:lpstr>
      <vt:lpstr>POPULATION STUDIES 4 – POPULATION MOVEMENT</vt:lpstr>
      <vt:lpstr>WHAT ARE THE BIG ISSUES IN THIS UNIT?</vt:lpstr>
      <vt:lpstr>EVERYONE HAS A VIEW – WHAT’S YOURS</vt:lpstr>
      <vt:lpstr>STOP AND THINK</vt:lpstr>
      <vt:lpstr>PowerPoint Presentation</vt:lpstr>
      <vt:lpstr>WHAT IS POPULATION MOVEMENT?</vt:lpstr>
      <vt:lpstr>TYPES OF POPULATION MOVEMENT</vt:lpstr>
      <vt:lpstr>REASONS FOR MIGRATION</vt:lpstr>
      <vt:lpstr>REASONS FOR MIGRATION</vt:lpstr>
      <vt:lpstr>REASONS FOR MIGRATION</vt:lpstr>
      <vt:lpstr>STOP AND THINK</vt:lpstr>
      <vt:lpstr>TRENDS IN MIGRATION</vt:lpstr>
      <vt:lpstr>THINKING ABOUT TRENDS</vt:lpstr>
      <vt:lpstr>PowerPoint Presentation</vt:lpstr>
      <vt:lpstr>THINKING ABOUT TRENDS (2)</vt:lpstr>
      <vt:lpstr>PowerPoint Presentation</vt:lpstr>
      <vt:lpstr>IMPACT OF MIGRATION</vt:lpstr>
      <vt:lpstr>PowerPoint Presentation</vt:lpstr>
      <vt:lpstr>MANAGING MIGRATION</vt:lpstr>
      <vt:lpstr>PowerPoint Presentation</vt:lpstr>
      <vt:lpstr>CHECKING WHAT I’VE LEARNED Am I able to: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POPULATION STUDIES 2 – POPULATION STRUCTURE</dc:title>
  <dc:creator>Johan Rich</dc:creator>
  <cp:lastModifiedBy>Johan Rich</cp:lastModifiedBy>
  <cp:revision>60</cp:revision>
  <dcterms:created xsi:type="dcterms:W3CDTF">2020-08-18T16:52:09Z</dcterms:created>
  <dcterms:modified xsi:type="dcterms:W3CDTF">2020-10-20T03:39:34Z</dcterms:modified>
</cp:coreProperties>
</file>