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72" r:id="rId3"/>
    <p:sldId id="271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000" dirty="0"/>
              <a:t>TRADE AND DEVELOPMENT – Trade relations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Geography grade 11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© j. rich 2020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E5C3-C5E5-4634-A5A3-D9218BBF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86604"/>
            <a:ext cx="11166762" cy="766342"/>
          </a:xfrm>
        </p:spPr>
        <p:txBody>
          <a:bodyPr>
            <a:normAutofit/>
          </a:bodyPr>
          <a:lstStyle/>
          <a:p>
            <a:r>
              <a:rPr lang="en-US" sz="4400" dirty="0"/>
              <a:t>DISADVANTAGES OF GLOBALISATION</a:t>
            </a:r>
            <a:endParaRPr lang="en-ZA" sz="4400" dirty="0"/>
          </a:p>
        </p:txBody>
      </p:sp>
      <p:pic>
        <p:nvPicPr>
          <p:cNvPr id="7170" name="Picture 2" descr="A2 Macro - Aspects of Globalisation (2015)">
            <a:extLst>
              <a:ext uri="{FF2B5EF4-FFF2-40B4-BE49-F238E27FC236}">
                <a16:creationId xmlns:a16="http://schemas.microsoft.com/office/drawing/2014/main" id="{A0D7218A-66CE-4AFD-910E-00E84FAAA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52947"/>
            <a:ext cx="10058400" cy="52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0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ffects of Globalisation on the UK Economy - Economics Help">
            <a:extLst>
              <a:ext uri="{FF2B5EF4-FFF2-40B4-BE49-F238E27FC236}">
                <a16:creationId xmlns:a16="http://schemas.microsoft.com/office/drawing/2014/main" id="{EBE9A01A-5560-4CF9-87E8-7B8CBDFE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138545"/>
            <a:ext cx="10571017" cy="623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9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2B0A-5A0E-4709-9085-97FBDE3F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1761"/>
          </a:xfrm>
        </p:spPr>
        <p:txBody>
          <a:bodyPr/>
          <a:lstStyle/>
          <a:p>
            <a:r>
              <a:rPr lang="en-US" dirty="0"/>
              <a:t>EXPORT-LED DEVELOPMENT</a:t>
            </a:r>
            <a:endParaRPr lang="en-ZA" dirty="0"/>
          </a:p>
        </p:txBody>
      </p:sp>
      <p:pic>
        <p:nvPicPr>
          <p:cNvPr id="9218" name="Picture 2" descr="International Trade and Economic Growth - ppt download">
            <a:extLst>
              <a:ext uri="{FF2B5EF4-FFF2-40B4-BE49-F238E27FC236}">
                <a16:creationId xmlns:a16="http://schemas.microsoft.com/office/drawing/2014/main" id="{B959218D-73B4-4E64-8A63-A58E77A78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9464" r="1648" b="8699"/>
          <a:stretch/>
        </p:blipFill>
        <p:spPr bwMode="auto">
          <a:xfrm>
            <a:off x="1454727" y="1953491"/>
            <a:ext cx="9060873" cy="44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6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A9E8-29BC-4002-AE18-79921A43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THAT FAVOUR EXPORT-LED DEVELOPMENT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2690-BE6A-456A-8677-EB2EC0E3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5782"/>
            <a:ext cx="10058400" cy="4391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 levels of social freedoms and civil rights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Political stability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Political leadership in their regions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Shift from agriculture-based to industry and manufacturing based economy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Open economies allowing free trade with many 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National corporations operating internationally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Strong capital investment from foreign countries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Lowered poverty rates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159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9466-9744-4D4A-AC26-60851B17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 QUESTIONS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61A-69C0-4050-98ED-E07FCD73E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Explain five ways in which MEDCs can promote development in LEDCs through trade.</a:t>
            </a:r>
          </a:p>
          <a:p>
            <a:r>
              <a:rPr lang="en-US" dirty="0"/>
              <a:t>2. How has a global pandemic affected globalization?</a:t>
            </a:r>
          </a:p>
          <a:p>
            <a:r>
              <a:rPr lang="en-US" dirty="0"/>
              <a:t>3. How do exports help development?</a:t>
            </a:r>
          </a:p>
          <a:p>
            <a:r>
              <a:rPr lang="en-US" dirty="0"/>
              <a:t>4. An Australian multi-national wants to mine for titanium on the </a:t>
            </a:r>
            <a:r>
              <a:rPr lang="en-US" dirty="0" err="1"/>
              <a:t>Pondoland</a:t>
            </a:r>
            <a:r>
              <a:rPr lang="en-US" dirty="0"/>
              <a:t> coast for 10 years  should the SA government encourage this? A Korean company wants to open a cellphone assembly plant in the IDZ in East London? Is this worth pursuing. How do these two proposals differ in terms of development</a:t>
            </a:r>
            <a:r>
              <a:rPr lang="en-US"/>
              <a:t>. 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652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4EE14-3C25-4C31-9258-AD3AEA78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TRADE DRIVES RELATIONSHIPS BETWEEN COUNTRIES</a:t>
            </a:r>
            <a:endParaRPr lang="en-ZA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3E150-F9EA-435B-BBFC-3342BD5DD8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181818"/>
                </a:solidFill>
                <a:effectLst/>
                <a:latin typeface="Merriweather"/>
              </a:rPr>
              <a:t>“Peace, commerce, and honest friendship with all nations...entangling alliances with none”</a:t>
            </a:r>
            <a:br>
              <a:rPr lang="en-GB" sz="2800" dirty="0"/>
            </a:br>
            <a:r>
              <a:rPr lang="en-GB" sz="2800" b="0" i="0" dirty="0">
                <a:solidFill>
                  <a:srgbClr val="181818"/>
                </a:solidFill>
                <a:effectLst/>
                <a:latin typeface="Merriweather"/>
              </a:rPr>
              <a:t>― </a:t>
            </a:r>
            <a:r>
              <a:rPr lang="en-GB" sz="2800" b="1" i="0" dirty="0">
                <a:solidFill>
                  <a:srgbClr val="333333"/>
                </a:solidFill>
                <a:effectLst/>
                <a:latin typeface="Lato"/>
              </a:rPr>
              <a:t>Thomas Jefferson</a:t>
            </a:r>
            <a:endParaRPr lang="en-ZA" sz="2800" dirty="0"/>
          </a:p>
        </p:txBody>
      </p:sp>
      <p:pic>
        <p:nvPicPr>
          <p:cNvPr id="2050" name="Picture 2" descr="Thomas Jefferson">
            <a:extLst>
              <a:ext uri="{FF2B5EF4-FFF2-40B4-BE49-F238E27FC236}">
                <a16:creationId xmlns:a16="http://schemas.microsoft.com/office/drawing/2014/main" id="{7CEF4A58-905A-4FCE-A87A-AD95ECCAFA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1939636"/>
            <a:ext cx="4402975" cy="45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6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EA60-6836-4603-AEEA-2D9B37BD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286604"/>
            <a:ext cx="11388436" cy="794052"/>
          </a:xfrm>
        </p:spPr>
        <p:txBody>
          <a:bodyPr/>
          <a:lstStyle/>
          <a:p>
            <a:r>
              <a:rPr lang="en-US" dirty="0"/>
              <a:t>OVERVIEW – What this unit will cover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C9AB4C-D993-4021-904B-B555CD157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861123"/>
              </p:ext>
            </p:extLst>
          </p:nvPr>
        </p:nvGraphicFramePr>
        <p:xfrm>
          <a:off x="1080655" y="2105891"/>
          <a:ext cx="9656617" cy="3241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6617">
                  <a:extLst>
                    <a:ext uri="{9D8B030D-6E8A-4147-A177-3AD203B41FA5}">
                      <a16:colId xmlns:a16="http://schemas.microsoft.com/office/drawing/2014/main" val="4183297168"/>
                    </a:ext>
                  </a:extLst>
                </a:gridCol>
              </a:tblGrid>
              <a:tr h="1218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effectLst/>
                        </a:rPr>
                        <a:t>Types of trading relationships, including: free trade, trade barriers, subsidies and fair trade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098998"/>
                  </a:ext>
                </a:extLst>
              </a:tr>
              <a:tr h="805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effectLst/>
                        </a:rPr>
                        <a:t>Concept of globalisation and its impact on development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271499"/>
                  </a:ext>
                </a:extLst>
              </a:tr>
              <a:tr h="1218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800" dirty="0">
                          <a:effectLst/>
                        </a:rPr>
                        <a:t>Export-led development – critically examined (with examples from around the world)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37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84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76D6-941B-4F5E-A755-5577A434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86603"/>
            <a:ext cx="11277600" cy="891033"/>
          </a:xfrm>
        </p:spPr>
        <p:txBody>
          <a:bodyPr>
            <a:normAutofit/>
          </a:bodyPr>
          <a:lstStyle/>
          <a:p>
            <a:r>
              <a:rPr lang="en-US" sz="4400" dirty="0"/>
              <a:t>PROFIT – THE CORE ISSUE OF TRADE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06D6-D871-43D5-9174-63CFFF08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7874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Every country seeks to </a:t>
            </a:r>
            <a:r>
              <a:rPr lang="en-US" sz="2800" b="1" dirty="0"/>
              <a:t>earn more income</a:t>
            </a:r>
            <a:r>
              <a:rPr lang="en-US" sz="2800" dirty="0"/>
              <a:t> from what it </a:t>
            </a:r>
            <a:r>
              <a:rPr lang="en-US" sz="2800" b="1" dirty="0"/>
              <a:t>sells</a:t>
            </a:r>
            <a:r>
              <a:rPr lang="en-US" sz="2800" dirty="0"/>
              <a:t> than it spends on what it </a:t>
            </a:r>
            <a:r>
              <a:rPr lang="en-US" sz="2800" b="1" dirty="0"/>
              <a:t>buys. </a:t>
            </a:r>
            <a:r>
              <a:rPr lang="en-US" sz="2800" dirty="0"/>
              <a:t>All countries strive for </a:t>
            </a:r>
            <a:r>
              <a:rPr lang="en-US" sz="2800" dirty="0" err="1"/>
              <a:t>favourable</a:t>
            </a:r>
            <a:r>
              <a:rPr lang="en-US" sz="2800" dirty="0"/>
              <a:t> </a:t>
            </a:r>
            <a:r>
              <a:rPr lang="en-US" sz="2800" b="1" dirty="0"/>
              <a:t>terms of trade.</a:t>
            </a:r>
          </a:p>
          <a:p>
            <a:r>
              <a:rPr lang="en-US" sz="2800" dirty="0"/>
              <a:t>How to support and promote </a:t>
            </a:r>
            <a:r>
              <a:rPr lang="en-US" sz="2800" dirty="0" err="1"/>
              <a:t>favourable</a:t>
            </a:r>
            <a:r>
              <a:rPr lang="en-US" sz="2800" dirty="0"/>
              <a:t> trade?</a:t>
            </a:r>
          </a:p>
          <a:p>
            <a:r>
              <a:rPr lang="en-US" sz="2800" dirty="0"/>
              <a:t>(a) Make it cheaper and easier to sell goods to others so they buy more </a:t>
            </a:r>
          </a:p>
          <a:p>
            <a:pPr algn="ctr"/>
            <a:r>
              <a:rPr lang="en-US" sz="2800" dirty="0"/>
              <a:t>OR</a:t>
            </a:r>
          </a:p>
          <a:p>
            <a:r>
              <a:rPr lang="en-US" sz="2800" dirty="0"/>
              <a:t>(b) Make it more difficult and expensive for others to sell their goods so that we buy less</a:t>
            </a:r>
          </a:p>
          <a:p>
            <a:pPr algn="ctr"/>
            <a:endParaRPr lang="en-US" sz="2800" dirty="0"/>
          </a:p>
          <a:p>
            <a:pPr algn="ctr"/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955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C4A0-47FA-427B-A26F-7B2187AA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623665" cy="702305"/>
          </a:xfrm>
        </p:spPr>
        <p:txBody>
          <a:bodyPr>
            <a:normAutofit/>
          </a:bodyPr>
          <a:lstStyle/>
          <a:p>
            <a:r>
              <a:rPr lang="en-US" sz="4400" dirty="0"/>
              <a:t>TYPES OF TRADING RELATIONSHIPS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AB0B5-CE94-4B3F-88A2-25E594E3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55801"/>
            <a:ext cx="10058400" cy="44034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Free trade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2. Trade barriers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3.  Fair trade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Connecting producers in LEDC directly with consumers in MEDC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8E743-CCC4-41D7-BD90-1A611F21E095}"/>
              </a:ext>
            </a:extLst>
          </p:cNvPr>
          <p:cNvSpPr txBox="1"/>
          <p:nvPr/>
        </p:nvSpPr>
        <p:spPr>
          <a:xfrm>
            <a:off x="7620000" y="1955801"/>
            <a:ext cx="3602182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Trade without restrictions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Open borders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Regional free trade agreements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820D0-C761-4791-BD7A-2D97D6E4BE53}"/>
              </a:ext>
            </a:extLst>
          </p:cNvPr>
          <p:cNvSpPr txBox="1"/>
          <p:nvPr/>
        </p:nvSpPr>
        <p:spPr>
          <a:xfrm rot="10800000" flipV="1">
            <a:off x="4710544" y="2651266"/>
            <a:ext cx="2909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Form of protection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Tariffs</a:t>
            </a:r>
          </a:p>
          <a:p>
            <a:r>
              <a:rPr lang="en-US" sz="2000" dirty="0">
                <a:solidFill>
                  <a:schemeClr val="tx1"/>
                </a:solidFill>
              </a:rPr>
              <a:t>Quotas</a:t>
            </a:r>
          </a:p>
          <a:p>
            <a:r>
              <a:rPr lang="en-US" sz="2000" dirty="0">
                <a:solidFill>
                  <a:schemeClr val="tx1"/>
                </a:solidFill>
              </a:rPr>
              <a:t>Duties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Embargoes</a:t>
            </a:r>
          </a:p>
          <a:p>
            <a:r>
              <a:rPr lang="en-US" sz="2000" dirty="0"/>
              <a:t>Subsidies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76BD9-D461-43F8-AB24-E3866E10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n-US" sz="4400" dirty="0"/>
              <a:t>FAIR TRADE</a:t>
            </a:r>
            <a:endParaRPr lang="en-ZA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0F33E-E665-4AFF-88EB-1C52CB635C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Creates opportunities</a:t>
            </a:r>
          </a:p>
          <a:p>
            <a:r>
              <a:rPr lang="en-US" sz="2800" dirty="0"/>
              <a:t>Fair and stable prices</a:t>
            </a:r>
          </a:p>
          <a:p>
            <a:r>
              <a:rPr lang="en-US" sz="2800" dirty="0"/>
              <a:t>Social development</a:t>
            </a:r>
          </a:p>
          <a:p>
            <a:r>
              <a:rPr lang="en-US" sz="2800" dirty="0"/>
              <a:t>Gender equality</a:t>
            </a:r>
          </a:p>
          <a:p>
            <a:r>
              <a:rPr lang="en-US" sz="2800" dirty="0"/>
              <a:t>Sustainability</a:t>
            </a:r>
            <a:endParaRPr lang="en-ZA" sz="2800" dirty="0"/>
          </a:p>
        </p:txBody>
      </p:sp>
      <p:pic>
        <p:nvPicPr>
          <p:cNvPr id="3074" name="Picture 2" descr="International Fairtrade Certification Mark - Wikipedia">
            <a:extLst>
              <a:ext uri="{FF2B5EF4-FFF2-40B4-BE49-F238E27FC236}">
                <a16:creationId xmlns:a16="http://schemas.microsoft.com/office/drawing/2014/main" id="{C7AAD807-43FD-4336-941D-BB33EC7FC8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2286000"/>
            <a:ext cx="4045527" cy="37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3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484E-88AC-4809-9070-3D787256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GLOBALISATION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4973D4-8BEA-4CF8-9EAA-AA906C07C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PROCESS IN WHICH THE INCREASED FREE FLOW OF GOODS, CAPITAL IDEAS, INFORMATION, TECHNOLOGY AND PEOPLE BETWEEN COUNTRIES LEADS TO AN INTEGRATED GLOBAL ECONOMY AND SOCIETY.</a:t>
            </a:r>
          </a:p>
          <a:p>
            <a:r>
              <a:rPr lang="en-US" sz="2800" dirty="0"/>
              <a:t>It has both advantages and disadvantages.</a:t>
            </a:r>
            <a:endParaRPr lang="en-ZA" sz="2800" dirty="0"/>
          </a:p>
        </p:txBody>
      </p:sp>
      <p:pic>
        <p:nvPicPr>
          <p:cNvPr id="4098" name="Picture 2" descr="McDonalds-Logo - BBrief">
            <a:extLst>
              <a:ext uri="{FF2B5EF4-FFF2-40B4-BE49-F238E27FC236}">
                <a16:creationId xmlns:a16="http://schemas.microsoft.com/office/drawing/2014/main" id="{B7A662BB-5552-49CC-89EE-2119E057A7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0900"/>
            <a:ext cx="5708073" cy="39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D00ED-193F-4578-A706-CE9DEEF3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HAS INFLUENCED GLOBALISATION?</a:t>
            </a:r>
            <a:endParaRPr lang="en-ZA" sz="4400" dirty="0"/>
          </a:p>
        </p:txBody>
      </p:sp>
      <p:pic>
        <p:nvPicPr>
          <p:cNvPr id="5122" name="Picture 2" descr="Globalisation Benefiting Consumers! – Intertwine Global Lines">
            <a:extLst>
              <a:ext uri="{FF2B5EF4-FFF2-40B4-BE49-F238E27FC236}">
                <a16:creationId xmlns:a16="http://schemas.microsoft.com/office/drawing/2014/main" id="{AA59F7A5-F52B-435C-B523-F4F57BE1AD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25782"/>
            <a:ext cx="10429702" cy="45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2E97-2E2D-4C79-B28F-C37A908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/>
          </a:bodyPr>
          <a:lstStyle/>
          <a:p>
            <a:r>
              <a:rPr lang="en-US" sz="4400" dirty="0"/>
              <a:t>ADVANTAGES OF GLOBALISATION</a:t>
            </a:r>
            <a:endParaRPr lang="en-ZA" sz="4400" dirty="0"/>
          </a:p>
        </p:txBody>
      </p:sp>
      <p:pic>
        <p:nvPicPr>
          <p:cNvPr id="6146" name="Picture 2" descr="Advantages and Disadvantages of Globalization - YouTube">
            <a:extLst>
              <a:ext uri="{FF2B5EF4-FFF2-40B4-BE49-F238E27FC236}">
                <a16:creationId xmlns:a16="http://schemas.microsoft.com/office/drawing/2014/main" id="{3ADD415C-1015-4422-81AE-59D9CE968F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0" y="1108364"/>
            <a:ext cx="1068185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7945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{846D5FA1-64B4-43EF-A70B-1E9418F1FEC5}tf56160789_win32</Template>
  <TotalTime>408</TotalTime>
  <Words>414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Franklin Gothic Book</vt:lpstr>
      <vt:lpstr>Lato</vt:lpstr>
      <vt:lpstr>Merriweather</vt:lpstr>
      <vt:lpstr>Wingdings</vt:lpstr>
      <vt:lpstr>1_RetrospectVTI</vt:lpstr>
      <vt:lpstr>TRADE AND DEVELOPMENT – Trade relations</vt:lpstr>
      <vt:lpstr>TRADE DRIVES RELATIONSHIPS BETWEEN COUNTRIES</vt:lpstr>
      <vt:lpstr>OVERVIEW – What this unit will cover</vt:lpstr>
      <vt:lpstr>PROFIT – THE CORE ISSUE OF TRADE</vt:lpstr>
      <vt:lpstr>TYPES OF TRADING RELATIONSHIPS</vt:lpstr>
      <vt:lpstr>FAIR TRADE</vt:lpstr>
      <vt:lpstr>GLOBALISATION</vt:lpstr>
      <vt:lpstr>WHAT HAS INFLUENCED GLOBALISATION?</vt:lpstr>
      <vt:lpstr>ADVANTAGES OF GLOBALISATION</vt:lpstr>
      <vt:lpstr>DISADVANTAGES OF GLOBALISATION</vt:lpstr>
      <vt:lpstr>PowerPoint Presentation</vt:lpstr>
      <vt:lpstr>EXPORT-LED DEVELOPMENT</vt:lpstr>
      <vt:lpstr>CONDITIONS THAT FAVOUR EXPORT-LED DEVELOPMENT</vt:lpstr>
      <vt:lpstr>SOME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AND DEVELOPMENT – International trade</dc:title>
  <dc:creator>Johan Rich</dc:creator>
  <cp:lastModifiedBy>Johan Rich</cp:lastModifiedBy>
  <cp:revision>30</cp:revision>
  <dcterms:created xsi:type="dcterms:W3CDTF">2020-09-06T12:29:19Z</dcterms:created>
  <dcterms:modified xsi:type="dcterms:W3CDTF">2020-09-16T10:16:51Z</dcterms:modified>
</cp:coreProperties>
</file>