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7" r:id="rId3"/>
    <p:sldId id="258" r:id="rId4"/>
    <p:sldId id="259" r:id="rId5"/>
    <p:sldId id="268" r:id="rId6"/>
    <p:sldId id="260" r:id="rId7"/>
    <p:sldId id="261" r:id="rId8"/>
    <p:sldId id="270" r:id="rId9"/>
    <p:sldId id="269" r:id="rId10"/>
    <p:sldId id="262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yquote.com/authors/anna-lindh-quote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000" dirty="0"/>
              <a:t>TRADE AND DEVELOPMENT – International trade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Geography grade 11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© j. rich 2020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CA1A-26C6-42EE-9643-B56ECB22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8371"/>
          </a:xfrm>
        </p:spPr>
        <p:txBody>
          <a:bodyPr>
            <a:normAutofit fontScale="90000"/>
          </a:bodyPr>
          <a:lstStyle/>
          <a:p>
            <a:r>
              <a:rPr lang="en-US" dirty="0"/>
              <a:t>TOP COMMODITIES TRADED IN 2019 (Raw goods)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E0AF-3277-4EC3-944A-25C796E6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1261"/>
            <a:ext cx="10058400" cy="4610136"/>
          </a:xfrm>
        </p:spPr>
        <p:txBody>
          <a:bodyPr>
            <a:normAutofit fontScale="3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GB" sz="6200" dirty="0">
                <a:solidFill>
                  <a:srgbClr val="3A3A3A"/>
                </a:solidFill>
                <a:latin typeface="Open Sans"/>
              </a:rPr>
              <a:t>Crude oil</a:t>
            </a:r>
            <a:endParaRPr lang="en-GB" sz="6200" b="0" i="0" dirty="0">
              <a:solidFill>
                <a:srgbClr val="3A3A3A"/>
              </a:solidFill>
              <a:effectLst/>
              <a:latin typeface="Open Sans"/>
            </a:endParaRP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Coffee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Natural gas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 Gold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Wheat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Cotton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Corn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Sugar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Silver</a:t>
            </a:r>
          </a:p>
          <a:p>
            <a:pPr algn="l">
              <a:buFont typeface="+mj-lt"/>
              <a:buAutoNum type="arabicPeriod"/>
            </a:pPr>
            <a:r>
              <a:rPr lang="en-GB" sz="6200" b="0" i="0" dirty="0">
                <a:solidFill>
                  <a:srgbClr val="3A3A3A"/>
                </a:solidFill>
                <a:effectLst/>
                <a:latin typeface="Open Sans"/>
              </a:rPr>
              <a:t>Copper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234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D32E-6D2E-41D3-8509-B39AF459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32" y="32655"/>
            <a:ext cx="10058400" cy="624177"/>
          </a:xfrm>
        </p:spPr>
        <p:txBody>
          <a:bodyPr>
            <a:normAutofit/>
          </a:bodyPr>
          <a:lstStyle/>
          <a:p>
            <a:r>
              <a:rPr lang="en-US" sz="3600" dirty="0"/>
              <a:t>TOP PRODUCTS TRADED IN 2019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ABB4-28E8-4EA9-887E-CB2F6C407B9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0747021" y="4784035"/>
            <a:ext cx="1031508" cy="431431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26" name="Picture 2" descr="        ">
            <a:extLst>
              <a:ext uri="{FF2B5EF4-FFF2-40B4-BE49-F238E27FC236}">
                <a16:creationId xmlns:a16="http://schemas.microsoft.com/office/drawing/2014/main" id="{5711822A-BBC0-4423-B1D5-051A826D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653074"/>
            <a:ext cx="6696075" cy="55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8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2644-751A-4DAA-9053-A0134A18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</a:t>
            </a:r>
            <a:endParaRPr lang="en-ZA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D288CF5-924C-4949-8DAF-941E00C89D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2108201"/>
            <a:ext cx="10058400" cy="3302892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of trade = Value of exports + Value of imports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 of payments = Value of imports - Value of exports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9FD1CFDF-759A-4295-9FCD-116766410BD1}"/>
              </a:ext>
            </a:extLst>
          </p:cNvPr>
          <p:cNvSpPr txBox="1"/>
          <p:nvPr/>
        </p:nvSpPr>
        <p:spPr>
          <a:xfrm>
            <a:off x="3844028" y="2373245"/>
            <a:ext cx="4345815" cy="837089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exports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X 100 = T.O.T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imports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3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D7EC-7D42-4B02-AE3F-C9081F00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286603"/>
            <a:ext cx="11502887" cy="702305"/>
          </a:xfrm>
        </p:spPr>
        <p:txBody>
          <a:bodyPr>
            <a:normAutofit/>
          </a:bodyPr>
          <a:lstStyle/>
          <a:p>
            <a:r>
              <a:rPr lang="en-US" sz="4400" dirty="0"/>
              <a:t>SOUTH AFRICA’S TRADING PARTNERS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35CE-3B05-4B37-A140-EC110B2A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8"/>
            <a:ext cx="10058400" cy="5478153"/>
          </a:xfrm>
        </p:spPr>
        <p:txBody>
          <a:bodyPr numCol="2">
            <a:normAutofit fontScale="85000" lnSpcReduction="10000"/>
          </a:bodyPr>
          <a:lstStyle/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China: US$9.6 billion (10.7% of total South Africa exports)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Germany: $7.5 billion (8.3%)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United States: $6.3 billion (7%)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United Kingdom: $4.7 billion (5.2%)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Japan: $4.3 billion (4.8%)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India: $4.1 billion (4.6%)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Botswana: $4.1 billion (4.5%)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Mozambique: $3.7 billion (4.1%)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Namibia: $3.6 billion (4%)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Netherlands: $2.9 billion (3.2%)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Belgium: $2.7 billion (3%)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Zambia: $2.1 billion (2.3%)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Zimbabwe: $2 billion (2.2%)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United Arab Emirates: $1.6 billion (1.8%)</a:t>
            </a:r>
          </a:p>
          <a:p>
            <a:pPr algn="l">
              <a:buFont typeface="+mj-lt"/>
              <a:buAutoNum type="arabicPeriod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South Korea: $1.5 billion (1.7%)</a:t>
            </a:r>
          </a:p>
          <a:p>
            <a:pPr algn="l"/>
            <a:r>
              <a:rPr lang="en-GB" sz="29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Roughly two-thirds (67.3%) of South African exports in 2019 were delivered to the above 15 trade partners.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289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7 reasons for international trade">
            <a:extLst>
              <a:ext uri="{FF2B5EF4-FFF2-40B4-BE49-F238E27FC236}">
                <a16:creationId xmlns:a16="http://schemas.microsoft.com/office/drawing/2014/main" id="{CA2B9B88-A993-4886-A2C5-89482A8C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7" y="224737"/>
            <a:ext cx="6340546" cy="57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0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algn="l"/>
            <a:r>
              <a:rPr lang="en-GB" sz="4400" b="0" i="0" dirty="0">
                <a:solidFill>
                  <a:srgbClr val="101010"/>
                </a:solidFill>
                <a:effectLst/>
                <a:latin typeface="Arial" panose="020B0604020202020204" pitchFamily="34" charset="0"/>
              </a:rPr>
              <a:t>Developed countries and advanced developing countries must open their markets for products from the developing world, and support in developing their export and import capacity.</a:t>
            </a:r>
            <a:br>
              <a:rPr lang="en-GB" sz="4400" b="0" i="0" dirty="0">
                <a:solidFill>
                  <a:srgbClr val="101010"/>
                </a:solidFill>
                <a:effectLst/>
                <a:latin typeface="Arial" panose="020B0604020202020204" pitchFamily="34" charset="0"/>
              </a:rPr>
            </a:br>
            <a:endParaRPr lang="en-GB" sz="1050" b="1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 Lindh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D845-3601-4C19-94A7-431FCAF3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OVERVIEW</a:t>
            </a:r>
            <a:endParaRPr lang="en-Z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552A-EA9F-4C79-9E70-0408E48B0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What is international trade?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How does it take place?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What role does trade play in development?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Which countries and commodities are mostly involved in world trade?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6182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redit Guarantee | International Trade Credit Insurance Benefits">
            <a:extLst>
              <a:ext uri="{FF2B5EF4-FFF2-40B4-BE49-F238E27FC236}">
                <a16:creationId xmlns:a16="http://schemas.microsoft.com/office/drawing/2014/main" id="{D6ED7A91-36F0-442E-8DFC-1093B7CC28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7513" y="3283225"/>
            <a:ext cx="3120887" cy="31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F54F3-CA5D-4675-9174-51D30DD3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8258-8CC6-4922-8471-24E54FE6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8614"/>
          </a:xfrm>
        </p:spPr>
        <p:txBody>
          <a:bodyPr/>
          <a:lstStyle/>
          <a:p>
            <a:r>
              <a:rPr lang="en-US" dirty="0"/>
              <a:t>KEY TERMS AND CONCEPTS</a:t>
            </a:r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709221-87DA-4542-9058-6C0860C46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035906"/>
              </p:ext>
            </p:extLst>
          </p:nvPr>
        </p:nvGraphicFramePr>
        <p:xfrm>
          <a:off x="1152939" y="1445591"/>
          <a:ext cx="9878012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049">
                  <a:extLst>
                    <a:ext uri="{9D8B030D-6E8A-4147-A177-3AD203B41FA5}">
                      <a16:colId xmlns:a16="http://schemas.microsoft.com/office/drawing/2014/main" val="3885001914"/>
                    </a:ext>
                  </a:extLst>
                </a:gridCol>
                <a:gridCol w="7192963">
                  <a:extLst>
                    <a:ext uri="{9D8B030D-6E8A-4147-A177-3AD203B41FA5}">
                      <a16:colId xmlns:a16="http://schemas.microsoft.com/office/drawing/2014/main" val="957531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22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place or system where goods and commodities are bought and sold, nowadays it is mostly a virtual space and not a real physical place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7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COMMODITIES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materials or manufactured goods that are bought and sold in large quantities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4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Products a country </a:t>
                      </a:r>
                      <a:r>
                        <a:rPr lang="en-US" b="1" dirty="0"/>
                        <a:t>sells </a:t>
                      </a:r>
                      <a:r>
                        <a:rPr lang="en-US" b="0" dirty="0"/>
                        <a:t>outside its borders, they earn income for a country</a:t>
                      </a:r>
                      <a:endParaRPr lang="en-Z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3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Products a country </a:t>
                      </a:r>
                      <a:r>
                        <a:rPr lang="en-US" b="1" dirty="0"/>
                        <a:t>buys </a:t>
                      </a:r>
                      <a:r>
                        <a:rPr lang="en-US" dirty="0"/>
                        <a:t>from other countries they cost a country money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0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TERMS OF TRADE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relationship between the prices a country sells its exports for compared to the prices it pays for its imports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3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BALANCE OF PAYMENTS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much money a country  pays to the rest of the world  compared to how much it receives from the rest of the world.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TRADING VOLUME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total amount of material that has gone out of and come </a:t>
                      </a:r>
                      <a:r>
                        <a:rPr lang="en-US" dirty="0" err="1"/>
                        <a:t>intoa</a:t>
                      </a:r>
                      <a:r>
                        <a:rPr lang="en-US" dirty="0"/>
                        <a:t> country  through trade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8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TRADING PARTNER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country that regularly buys from or sells to another country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5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33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3BC2-15EE-4501-A103-6DF9D139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the value of imports and exports for selected countries in 2019</a:t>
            </a:r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9BD4D5-A8C9-485A-9453-BEF12C5FE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190148"/>
              </p:ext>
            </p:extLst>
          </p:nvPr>
        </p:nvGraphicFramePr>
        <p:xfrm>
          <a:off x="543339" y="2108200"/>
          <a:ext cx="1061202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26">
                  <a:extLst>
                    <a:ext uri="{9D8B030D-6E8A-4147-A177-3AD203B41FA5}">
                      <a16:colId xmlns:a16="http://schemas.microsoft.com/office/drawing/2014/main" val="2270153407"/>
                    </a:ext>
                  </a:extLst>
                </a:gridCol>
                <a:gridCol w="3604897">
                  <a:extLst>
                    <a:ext uri="{9D8B030D-6E8A-4147-A177-3AD203B41FA5}">
                      <a16:colId xmlns:a16="http://schemas.microsoft.com/office/drawing/2014/main" val="3541415428"/>
                    </a:ext>
                  </a:extLst>
                </a:gridCol>
                <a:gridCol w="3604897">
                  <a:extLst>
                    <a:ext uri="{9D8B030D-6E8A-4147-A177-3AD203B41FA5}">
                      <a16:colId xmlns:a16="http://schemas.microsoft.com/office/drawing/2014/main" val="2633765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  $ US BILLION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 $ US BILLION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3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2 611,4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1 665,3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9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2 134,9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2 494,2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6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748,2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738,2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1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BRAZIL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181,2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239,8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98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 AFRICA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92,6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93,5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0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JORDAN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9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ZAMBIA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9,05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9,46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3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MAURITIUS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4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MOZAMBIQUE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6,78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5,19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4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6B7FA-2E61-4A12-B675-E8B9CDAFF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304800"/>
            <a:ext cx="10482470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ternational trade shifts the burden of pollution-related deaths | Science  | AAAS">
            <a:extLst>
              <a:ext uri="{FF2B5EF4-FFF2-40B4-BE49-F238E27FC236}">
                <a16:creationId xmlns:a16="http://schemas.microsoft.com/office/drawing/2014/main" id="{FADC36C2-3B3D-4EFD-A4A7-135E11A7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138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{846D5FA1-64B4-43EF-A70B-1E9418F1FEC5}tf56160789_win32</Template>
  <TotalTime>268</TotalTime>
  <Words>508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Courier New</vt:lpstr>
      <vt:lpstr>Franklin Gothic Book</vt:lpstr>
      <vt:lpstr>Open Sans</vt:lpstr>
      <vt:lpstr>1_RetrospectVTI</vt:lpstr>
      <vt:lpstr>TRADE AND DEVELOPMENT – International trade</vt:lpstr>
      <vt:lpstr>PowerPoint Presentation</vt:lpstr>
      <vt:lpstr>Developed countries and advanced developing countries must open their markets for products from the developing world, and support in developing their export and import capacity. </vt:lpstr>
      <vt:lpstr>OVERVIEW</vt:lpstr>
      <vt:lpstr>PowerPoint Presentation</vt:lpstr>
      <vt:lpstr>KEY TERMS AND CONCEPTS</vt:lpstr>
      <vt:lpstr>Comparing the value of imports and exports for selected countries in 2019</vt:lpstr>
      <vt:lpstr>PowerPoint Presentation</vt:lpstr>
      <vt:lpstr>PowerPoint Presentation</vt:lpstr>
      <vt:lpstr>TOP COMMODITIES TRADED IN 2019 (Raw goods)</vt:lpstr>
      <vt:lpstr>TOP PRODUCTS TRADED IN 2019</vt:lpstr>
      <vt:lpstr>CALCULATIONS</vt:lpstr>
      <vt:lpstr>SOUTH AFRICA’S TRADING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AND DEVELOPMENT – International trade</dc:title>
  <dc:creator>Johan Rich</dc:creator>
  <cp:lastModifiedBy>Johan Rich</cp:lastModifiedBy>
  <cp:revision>18</cp:revision>
  <dcterms:created xsi:type="dcterms:W3CDTF">2020-09-06T12:29:19Z</dcterms:created>
  <dcterms:modified xsi:type="dcterms:W3CDTF">2020-09-06T16:57:38Z</dcterms:modified>
</cp:coreProperties>
</file>