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7" r:id="rId6"/>
    <p:sldId id="288" r:id="rId7"/>
    <p:sldId id="289" r:id="rId8"/>
    <p:sldId id="290" r:id="rId9"/>
    <p:sldId id="292" r:id="rId10"/>
    <p:sldId id="291" r:id="rId11"/>
    <p:sldId id="293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erriam-webster.com/dictionary/supranation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1240" y="0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2" y="1475234"/>
            <a:ext cx="3635926" cy="290169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INTRODUCING NATIONALISM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HISTORY GRADE 11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© J. RICH 2020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E35F-B638-44F5-B350-75CC4105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NATIONALISM?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18A01-42A5-4E39-950F-DB341B3E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54" y="1116352"/>
            <a:ext cx="10827027" cy="1832383"/>
          </a:xfrm>
        </p:spPr>
        <p:txBody>
          <a:bodyPr>
            <a:normAutofit fontScale="92500" lnSpcReduction="20000"/>
          </a:bodyPr>
          <a:lstStyle/>
          <a:p>
            <a:r>
              <a:rPr lang="en-GB" b="1" i="0" dirty="0">
                <a:solidFill>
                  <a:srgbClr val="52565A"/>
                </a:solidFill>
                <a:effectLst/>
                <a:latin typeface="arial" panose="020B0604020202020204" pitchFamily="34" charset="0"/>
              </a:rPr>
              <a:t>Nationalism</a:t>
            </a:r>
            <a:r>
              <a:rPr lang="en-GB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 is an idea and movement that promotes the interests of a particular nation (as in a group of people) especially with the aim of gaining and maintaining the nation's sovereignty (self-governance) over its homeland. (Wikipedia)</a:t>
            </a:r>
          </a:p>
          <a:p>
            <a:r>
              <a:rPr lang="en-GB" dirty="0">
                <a:solidFill>
                  <a:srgbClr val="212529"/>
                </a:solidFill>
                <a:latin typeface="Open Sans"/>
              </a:rPr>
              <a:t>A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/>
              </a:rPr>
              <a:t> sense of national consciousness exalting one nation above all others and placing primary emphasis on promotion of its culture and interests as opposed to those of other nations or </a:t>
            </a:r>
            <a:r>
              <a:rPr lang="en-GB" b="0" i="0" strike="noStrike" dirty="0">
                <a:solidFill>
                  <a:schemeClr val="tx1"/>
                </a:solidFill>
                <a:effectLst/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supranational</a:t>
            </a:r>
            <a:r>
              <a:rPr lang="en-GB" b="0" i="0" dirty="0"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/>
              </a:rPr>
              <a:t>groups. (</a:t>
            </a:r>
            <a:r>
              <a:rPr lang="en-GB" dirty="0">
                <a:solidFill>
                  <a:srgbClr val="212529"/>
                </a:solidFill>
                <a:latin typeface="Open Sans"/>
              </a:rPr>
              <a:t>M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/>
              </a:rPr>
              <a:t>erriam-Webster Dictionary)</a:t>
            </a:r>
          </a:p>
          <a:p>
            <a:endParaRPr lang="en-GB" b="0" i="0" dirty="0">
              <a:solidFill>
                <a:srgbClr val="3C4043"/>
              </a:solidFill>
              <a:effectLst/>
              <a:latin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2052" name="Picture 4" descr="Civic Nationalism vs. Ethnic Nationalism - Video &amp; Lesson Transcript |  Study.com">
            <a:extLst>
              <a:ext uri="{FF2B5EF4-FFF2-40B4-BE49-F238E27FC236}">
                <a16:creationId xmlns:a16="http://schemas.microsoft.com/office/drawing/2014/main" id="{8D8D3D09-C7C1-4FA6-8C93-BB9794FE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3076178"/>
            <a:ext cx="10493071" cy="32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565E-6085-4623-9011-71868ADE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286603"/>
            <a:ext cx="10453315" cy="1104875"/>
          </a:xfrm>
        </p:spPr>
        <p:txBody>
          <a:bodyPr>
            <a:normAutofit fontScale="90000"/>
          </a:bodyPr>
          <a:lstStyle/>
          <a:p>
            <a:r>
              <a:rPr lang="en-US" dirty="0"/>
              <a:t>HOW IS A NATION STATE DIFFERENT TO OTHER COMMUNITIES</a:t>
            </a:r>
            <a:endParaRPr lang="en-Z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F32FE2-1058-465B-9953-ABFF68E19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304925"/>
              </p:ext>
            </p:extLst>
          </p:nvPr>
        </p:nvGraphicFramePr>
        <p:xfrm>
          <a:off x="483704" y="1909417"/>
          <a:ext cx="11224592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49264574"/>
                    </a:ext>
                  </a:extLst>
                </a:gridCol>
                <a:gridCol w="2425148">
                  <a:extLst>
                    <a:ext uri="{9D8B030D-6E8A-4147-A177-3AD203B41FA5}">
                      <a16:colId xmlns:a16="http://schemas.microsoft.com/office/drawing/2014/main" val="463083066"/>
                    </a:ext>
                  </a:extLst>
                </a:gridCol>
                <a:gridCol w="3260322">
                  <a:extLst>
                    <a:ext uri="{9D8B030D-6E8A-4147-A177-3AD203B41FA5}">
                      <a16:colId xmlns:a16="http://schemas.microsoft.com/office/drawing/2014/main" val="2843015210"/>
                    </a:ext>
                  </a:extLst>
                </a:gridCol>
                <a:gridCol w="2795922">
                  <a:extLst>
                    <a:ext uri="{9D8B030D-6E8A-4147-A177-3AD203B41FA5}">
                      <a16:colId xmlns:a16="http://schemas.microsoft.com/office/drawing/2014/main" val="1395643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MONARCHY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RELIGIOUS COMMUNITY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 STATE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8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Who rules?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King or queen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Spiritual / religious leader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government elected by the people or placed by a power group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How?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divine right/ by birth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the authority of the faith structure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Through democratic elections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58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Who are ruled?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bodies of people and  regions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living in the community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Citizens of the state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33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Who have rights?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Nobility have superior rights from the king; commoners have very few or no rights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Everyone has  limited rights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citizens enjoy a range of rights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14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 are people viewed?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Subjects who obey the monarch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Believers who obey God and the spiritual leaders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citizens with rights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42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41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4AE2-8F32-4DBE-8FB9-54EE7C07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CHARACTERISTICS OF NATIONS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8EF53-EB67-4890-A02E-A53AB1645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Common language or culture</a:t>
            </a:r>
          </a:p>
          <a:p>
            <a:r>
              <a:rPr lang="en-US" sz="3600" dirty="0"/>
              <a:t>Shared origins</a:t>
            </a:r>
          </a:p>
          <a:p>
            <a:r>
              <a:rPr lang="en-US" sz="3600" dirty="0"/>
              <a:t>Independence from other countries</a:t>
            </a:r>
          </a:p>
          <a:p>
            <a:r>
              <a:rPr lang="en-US" sz="3600" dirty="0"/>
              <a:t>A common historical struggle</a:t>
            </a:r>
          </a:p>
          <a:p>
            <a:r>
              <a:rPr lang="en-US" sz="3600" dirty="0"/>
              <a:t>Agreed upon boundaries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90693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C355-7E74-42E8-9770-E7DCEF1B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6336"/>
          </a:xfrm>
        </p:spPr>
        <p:txBody>
          <a:bodyPr/>
          <a:lstStyle/>
          <a:p>
            <a:r>
              <a:rPr lang="en-US" dirty="0"/>
              <a:t>HOW DID IT START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7C16A-2C65-4622-9E60-D9B22136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51723"/>
            <a:ext cx="10058400" cy="5009320"/>
          </a:xfrm>
        </p:spPr>
        <p:txBody>
          <a:bodyPr>
            <a:noAutofit/>
          </a:bodyPr>
          <a:lstStyle/>
          <a:p>
            <a:r>
              <a:rPr lang="en-US" sz="2400" dirty="0"/>
              <a:t>The American Revolution stressed citizenship and democracy (1776)</a:t>
            </a:r>
          </a:p>
          <a:p>
            <a:r>
              <a:rPr lang="en-US" sz="2400" dirty="0"/>
              <a:t>The French Revolution introduced a strong sense of nationalism alongside democratic freedom (brotherhood / </a:t>
            </a:r>
            <a:r>
              <a:rPr lang="en-US" sz="2400" dirty="0" err="1"/>
              <a:t>fraternite</a:t>
            </a:r>
            <a:r>
              <a:rPr lang="en-US" sz="2400" dirty="0"/>
              <a:t>)</a:t>
            </a:r>
          </a:p>
          <a:p>
            <a:r>
              <a:rPr lang="en-US" sz="2400" dirty="0"/>
              <a:t>Revolutionary wars in Europe in 1830 and 1848 were strongly linked to a sense of common nationalism and led to the unification of Germany and Italy</a:t>
            </a:r>
          </a:p>
          <a:p>
            <a:r>
              <a:rPr lang="en-US" sz="2400" dirty="0"/>
              <a:t>The Industrial Revolution led to increased urbanization, greater literacy and the rise of a skilled middle-class who were not nobility but who had wealth and power.</a:t>
            </a:r>
          </a:p>
          <a:p>
            <a:r>
              <a:rPr lang="en-US" sz="2400" dirty="0"/>
              <a:t>Colonialism encouraged national pride and the desire for dominance and also created a gap between colonial people and motherland population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9248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meline of Italian and German Unification | Sutori">
            <a:extLst>
              <a:ext uri="{FF2B5EF4-FFF2-40B4-BE49-F238E27FC236}">
                <a16:creationId xmlns:a16="http://schemas.microsoft.com/office/drawing/2014/main" id="{5E860359-0247-469B-93D8-E1B2E4F3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39" y="650418"/>
            <a:ext cx="9329531" cy="55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5A64-0626-4C26-A1CC-55B0E20B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" y="286603"/>
            <a:ext cx="10585837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DIFFERENCE BETWEEN NATIONALISM AND PATRIOTISM?</a:t>
            </a:r>
            <a:endParaRPr lang="en-ZA" dirty="0"/>
          </a:p>
        </p:txBody>
      </p:sp>
      <p:pic>
        <p:nvPicPr>
          <p:cNvPr id="4098" name="Picture 2" descr="Nationalism: a turning point for Europe? | Eyes on Europe - The Student  Magazine">
            <a:extLst>
              <a:ext uri="{FF2B5EF4-FFF2-40B4-BE49-F238E27FC236}">
                <a16:creationId xmlns:a16="http://schemas.microsoft.com/office/drawing/2014/main" id="{4969E999-B628-418D-BAFA-F2D1C22587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3" y="2185737"/>
            <a:ext cx="9934827" cy="380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Nationalism Vs Patriotism: Differences Between Patriotism Vs Nationalism -  7 E S L | Confusing words, Patriotic, English words">
            <a:extLst>
              <a:ext uri="{FF2B5EF4-FFF2-40B4-BE49-F238E27FC236}">
                <a16:creationId xmlns:a16="http://schemas.microsoft.com/office/drawing/2014/main" id="{AAAAB32F-64B3-4E48-9099-899A62CB8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7" y="0"/>
            <a:ext cx="7036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8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2819-589A-47D9-AD93-FE18DB09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286604"/>
            <a:ext cx="11039060" cy="866336"/>
          </a:xfrm>
        </p:spPr>
        <p:txBody>
          <a:bodyPr/>
          <a:lstStyle/>
          <a:p>
            <a:r>
              <a:rPr lang="en-US" dirty="0"/>
              <a:t>Nationalism as imagined community</a:t>
            </a:r>
            <a:endParaRPr lang="en-ZA" dirty="0"/>
          </a:p>
        </p:txBody>
      </p:sp>
      <p:pic>
        <p:nvPicPr>
          <p:cNvPr id="6148" name="Picture 4" descr="Imagined Communities by Benedict Anderson, 1983">
            <a:extLst>
              <a:ext uri="{FF2B5EF4-FFF2-40B4-BE49-F238E27FC236}">
                <a16:creationId xmlns:a16="http://schemas.microsoft.com/office/drawing/2014/main" id="{2B696D4E-8CF3-4E0E-AB58-BB997F09F4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1921566"/>
            <a:ext cx="8839199" cy="43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08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{F976B750-1AF5-4BCB-9FD8-C16DE0341C13}tf11429527_win32</Template>
  <TotalTime>86</TotalTime>
  <Words>358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Open Sans</vt:lpstr>
      <vt:lpstr>1_RetrospectVTI</vt:lpstr>
      <vt:lpstr>INTRODUCING NATIONALISM</vt:lpstr>
      <vt:lpstr>WHAT IS NATIONALISM?</vt:lpstr>
      <vt:lpstr>HOW IS A NATION STATE DIFFERENT TO OTHER COMMUNITIES</vt:lpstr>
      <vt:lpstr>SOME CHARACTERISTICS OF NATIONS</vt:lpstr>
      <vt:lpstr>HOW DID IT START</vt:lpstr>
      <vt:lpstr>PowerPoint Presentation</vt:lpstr>
      <vt:lpstr>WHAT IS THE DIFFERENCE BETWEEN NATIONALISM AND PATRIOTISM?</vt:lpstr>
      <vt:lpstr>PowerPoint Presentation</vt:lpstr>
      <vt:lpstr>Nationalism as imagined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NATIONALISM</dc:title>
  <dc:creator>Johan Rich</dc:creator>
  <cp:lastModifiedBy>Johan Rich</cp:lastModifiedBy>
  <cp:revision>9</cp:revision>
  <dcterms:created xsi:type="dcterms:W3CDTF">2020-09-06T16:59:51Z</dcterms:created>
  <dcterms:modified xsi:type="dcterms:W3CDTF">2020-09-06T18:26:30Z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