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95" r:id="rId6"/>
    <p:sldId id="306" r:id="rId7"/>
    <p:sldId id="297" r:id="rId8"/>
    <p:sldId id="312" r:id="rId9"/>
    <p:sldId id="309" r:id="rId10"/>
    <p:sldId id="311" r:id="rId11"/>
    <p:sldId id="310" r:id="rId12"/>
    <p:sldId id="307" r:id="rId13"/>
    <p:sldId id="313" r:id="rId14"/>
    <p:sldId id="308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006" autoAdjust="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amilhistory.com/2017/05/28/armed-sa-native-military-corps-in-ww2-this-corps-screams-out-for-a-definitive-wor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history.org.za/archive/african-claims-south-africa-dr-xuma-anc-conference-19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240" y="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332" y="1475234"/>
            <a:ext cx="3635926" cy="2901694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NATIONALISM IN SOUTH AFRICA (2)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African Nationalism after WW2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HISTORY GRADE 11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© J. RICH 2020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2158-AFC1-4CFB-AAA5-1D0BE49C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739" y="5647498"/>
            <a:ext cx="2793402" cy="717444"/>
          </a:xfrm>
        </p:spPr>
        <p:txBody>
          <a:bodyPr>
            <a:normAutofit/>
          </a:bodyPr>
          <a:lstStyle/>
          <a:p>
            <a:r>
              <a:rPr lang="en-US" sz="2800" dirty="0"/>
              <a:t>Dr A.B. </a:t>
            </a:r>
            <a:r>
              <a:rPr lang="en-US" sz="2800" dirty="0" err="1"/>
              <a:t>Xuma</a:t>
            </a:r>
            <a:endParaRPr lang="en-ZA" sz="2800" dirty="0"/>
          </a:p>
        </p:txBody>
      </p:sp>
      <p:pic>
        <p:nvPicPr>
          <p:cNvPr id="1026" name="Picture 2" descr="Dr Alfred Bitini Xuma Timeline 1893-1998 | South African History Online">
            <a:extLst>
              <a:ext uri="{FF2B5EF4-FFF2-40B4-BE49-F238E27FC236}">
                <a16:creationId xmlns:a16="http://schemas.microsoft.com/office/drawing/2014/main" id="{AC67829F-65E4-4E3D-A7EA-68AA5765D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9" y="233082"/>
            <a:ext cx="7906871" cy="56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3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12B7-1E53-40F0-8783-7BC8E903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RETURNING SOLDIERS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CAAC1-0DFF-4061-82A5-1E3957C61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0" i="0" dirty="0">
                <a:solidFill>
                  <a:srgbClr val="202220"/>
                </a:solidFill>
                <a:effectLst/>
                <a:latin typeface="Fira Sans"/>
              </a:rPr>
              <a:t>“The soldiers of all races Europeans, Americans, </a:t>
            </a:r>
            <a:r>
              <a:rPr lang="en-GB" sz="2800" b="0" i="0" dirty="0" err="1">
                <a:solidFill>
                  <a:srgbClr val="202220"/>
                </a:solidFill>
                <a:effectLst/>
                <a:latin typeface="Fira Sans"/>
              </a:rPr>
              <a:t>Asiatics</a:t>
            </a:r>
            <a:r>
              <a:rPr lang="en-GB" sz="2800" b="0" i="0" dirty="0">
                <a:solidFill>
                  <a:srgbClr val="202220"/>
                </a:solidFill>
                <a:effectLst/>
                <a:latin typeface="Fira Sans"/>
              </a:rPr>
              <a:t> and Africans have won their claim and the claims of their peoples to the four freedoms by having taken part in this war which can be converted into a war for human freedom if the settlement at the Peace Table is based on human justice, fair play and equality for opportunity for all races, colours and classes.”</a:t>
            </a:r>
          </a:p>
          <a:p>
            <a:r>
              <a:rPr lang="en-GB" sz="2800" dirty="0" err="1">
                <a:solidFill>
                  <a:srgbClr val="202220"/>
                </a:solidFill>
                <a:latin typeface="Fira Sans"/>
              </a:rPr>
              <a:t>A.B.Xuma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07646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45B963-4D64-4819-8F3B-42B34003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78043"/>
            <a:ext cx="11654118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16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     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111111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This photograph was taken by Warren Loader’s Grandfather Noel Edgar Fuller while serving with The Royal Durban Light Infantry (DLI) B Coy in North Africa during WW2. What makes this photo remarkable is the DLI L/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Cpl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is standing next to three armed members of the South African Native Military Corps (NMC).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So, visual proof that .303 Lee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Enfields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were issued to some members of the NMC.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  <a:hlinkClick r:id="rId2"/>
              </a:rPr>
              <a:t>https://samilhistory.com/2017/05/28/armed-sa-native-military-corps-in-ww2-this-corps-screams-out-for-a-definitive-work/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Verdana" panose="020B0604030504040204" pitchFamily="34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sanmmc">
            <a:extLst>
              <a:ext uri="{FF2B5EF4-FFF2-40B4-BE49-F238E27FC236}">
                <a16:creationId xmlns:a16="http://schemas.microsoft.com/office/drawing/2014/main" id="{6E9F275D-10BB-4538-BA62-162E8CEC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2" y="1"/>
            <a:ext cx="8032376" cy="4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4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8324-C462-4363-8FF6-DA4DE403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286604"/>
            <a:ext cx="11184835" cy="839832"/>
          </a:xfrm>
        </p:spPr>
        <p:txBody>
          <a:bodyPr>
            <a:normAutofit/>
          </a:bodyPr>
          <a:lstStyle/>
          <a:p>
            <a:r>
              <a:rPr lang="en-US" sz="4400" dirty="0"/>
              <a:t>OVERVIEW – What this unit is about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9B38-108E-480B-B275-578651A23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76" y="1829521"/>
            <a:ext cx="9675647" cy="4209391"/>
          </a:xfrm>
        </p:spPr>
        <p:txBody>
          <a:bodyPr>
            <a:normAutofit/>
          </a:bodyPr>
          <a:lstStyle/>
          <a:p>
            <a:r>
              <a:rPr lang="en-US" sz="2800" dirty="0"/>
              <a:t>Unit  2 – The influence of World War II and the Atlantic Charter</a:t>
            </a:r>
          </a:p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Atlantic Charter</a:t>
            </a:r>
          </a:p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AB </a:t>
            </a:r>
            <a:r>
              <a:rPr lang="en-US" sz="2800" dirty="0" err="1">
                <a:solidFill>
                  <a:srgbClr val="FF0000"/>
                </a:solidFill>
              </a:rPr>
              <a:t>Xuma’s</a:t>
            </a:r>
            <a:r>
              <a:rPr lang="en-US" sz="2800" dirty="0">
                <a:solidFill>
                  <a:srgbClr val="FF0000"/>
                </a:solidFill>
              </a:rPr>
              <a:t> African claims</a:t>
            </a:r>
          </a:p>
          <a:p>
            <a:pPr marL="0" lvl="2" inden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Returning soldiers</a:t>
            </a:r>
            <a:endParaRPr lang="en-ZA" sz="2800" dirty="0"/>
          </a:p>
          <a:p>
            <a:endParaRPr lang="en-US" sz="2400" dirty="0"/>
          </a:p>
          <a:p>
            <a:endParaRPr lang="en-US" sz="18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97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7A57-6D52-410D-AC92-6F09443D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– Why are we studying this?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797D-417E-4968-BD94-E510B426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2108201"/>
            <a:ext cx="11259670" cy="4202952"/>
          </a:xfrm>
        </p:spPr>
        <p:txBody>
          <a:bodyPr>
            <a:normAutofit/>
          </a:bodyPr>
          <a:lstStyle/>
          <a:p>
            <a:r>
              <a:rPr lang="en-US" sz="2800" dirty="0"/>
              <a:t>At the end of this module you will be able to: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Z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nalyse and compare different expressions of an underlying philosophy or idea.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Z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valuate the role and impact of events, individuals and organizations on a trend.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sz="28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Z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dentify and explain practical ways that nation building can happen today in South Africa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60332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A5D2-990A-4354-B763-204A9858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ATLANTIC CHARTER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1741-CF7B-44EA-B700-63597EE7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8" y="1900518"/>
            <a:ext cx="10399059" cy="444649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WHAT? </a:t>
            </a:r>
            <a:r>
              <a:rPr lang="en-US" sz="2800" dirty="0"/>
              <a:t>Agreement signed between USA and Great Britain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WHO? </a:t>
            </a:r>
            <a:r>
              <a:rPr lang="en-US" sz="2800" dirty="0">
                <a:solidFill>
                  <a:schemeClr val="tx1"/>
                </a:solidFill>
              </a:rPr>
              <a:t>Pres. Franklin Roosevelt  and Sir Winston Churchill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WHEN? </a:t>
            </a:r>
            <a:r>
              <a:rPr lang="en-US" sz="2800" dirty="0"/>
              <a:t>August 1941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WHERE?</a:t>
            </a:r>
            <a:r>
              <a:rPr lang="en-US" sz="2800" dirty="0"/>
              <a:t> Placentia Bay, Newfoundland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WHY? </a:t>
            </a:r>
            <a:r>
              <a:rPr lang="en-US" sz="2800" dirty="0"/>
              <a:t>To outline plans for lasting peace after the end of WW2</a:t>
            </a:r>
          </a:p>
        </p:txBody>
      </p:sp>
    </p:spTree>
    <p:extLst>
      <p:ext uri="{BB962C8B-B14F-4D97-AF65-F5344CB8AC3E}">
        <p14:creationId xmlns:p14="http://schemas.microsoft.com/office/powerpoint/2010/main" val="323033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3497D-49B6-428F-B8B2-92D2F2D4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197224"/>
            <a:ext cx="11510683" cy="60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346A-23CE-43AC-87A7-ED508861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2950"/>
          </a:xfrm>
        </p:spPr>
        <p:txBody>
          <a:bodyPr/>
          <a:lstStyle/>
          <a:p>
            <a:r>
              <a:rPr lang="en-US" dirty="0"/>
              <a:t>ATLANTIC CHARTER 8 POINTS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C045-268F-4FCC-A008-FBEAA424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5" y="1864659"/>
            <a:ext cx="10972799" cy="4518211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US and Britain would not seek any territorial or other gains from the war</a:t>
            </a:r>
          </a:p>
          <a:p>
            <a:r>
              <a:rPr lang="en-US" sz="4000" dirty="0"/>
              <a:t>No territorial changes against the wishes of the peoples concerned</a:t>
            </a:r>
          </a:p>
          <a:p>
            <a:r>
              <a:rPr lang="en-US" sz="4000" dirty="0"/>
              <a:t>Recognize the right of people to choose their own government and rule themselves</a:t>
            </a:r>
          </a:p>
          <a:p>
            <a:r>
              <a:rPr lang="en-US" sz="4000" dirty="0"/>
              <a:t>Free trade for all</a:t>
            </a:r>
          </a:p>
          <a:p>
            <a:r>
              <a:rPr lang="en-US" sz="4000" dirty="0"/>
              <a:t>International cooperation at the highest level</a:t>
            </a:r>
          </a:p>
          <a:p>
            <a:r>
              <a:rPr lang="en-US" sz="4000" dirty="0"/>
              <a:t>Freedom of sea travel</a:t>
            </a:r>
          </a:p>
          <a:p>
            <a:r>
              <a:rPr lang="en-US" sz="4000" dirty="0"/>
              <a:t>Freedom from fear and want</a:t>
            </a:r>
          </a:p>
          <a:p>
            <a:r>
              <a:rPr lang="en-US" sz="4000" dirty="0"/>
              <a:t>Global system of  collective security and mutual disarmament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276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4C372-8489-4785-BA47-41601934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197224"/>
            <a:ext cx="11492753" cy="62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9FA5-BD5E-4AB9-97C6-649E2C64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8512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ATLANTIC CHARTER – SIGNIFICANCE FOR AFRICANS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225F-4C74-41D6-8CC7-B4F6BE60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Explain four ways in which the Atlantic Charter gave Africans a reason to expect and demand greater freedom.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16769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AB7D-5EEE-4BE9-8DAC-CE1C9C45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A.B.XUMA’S AFRICAN CLAIMS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2DCD7-CFB7-4C1C-8F78-AEE8340A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954306"/>
            <a:ext cx="11098306" cy="4392705"/>
          </a:xfrm>
        </p:spPr>
        <p:txBody>
          <a:bodyPr>
            <a:normAutofit/>
          </a:bodyPr>
          <a:lstStyle/>
          <a:p>
            <a:r>
              <a:rPr lang="en-US" sz="2800" dirty="0" err="1"/>
              <a:t>Xuma</a:t>
            </a:r>
            <a:r>
              <a:rPr lang="en-US" sz="2800" dirty="0"/>
              <a:t>, as president of ANC, led a 28 member committee that drafted a document that gave an African perspective on the Atlantic Charter and included a Bill of Rights in Bloemfontein in December 1943.</a:t>
            </a:r>
          </a:p>
          <a:p>
            <a:r>
              <a:rPr lang="en-US" sz="2800" dirty="0"/>
              <a:t>It was intended that this document would be presented to world leaders to give Africans a say</a:t>
            </a:r>
          </a:p>
          <a:p>
            <a:r>
              <a:rPr lang="en-US" sz="2800" dirty="0">
                <a:hlinkClick r:id="rId2"/>
              </a:rPr>
              <a:t>https://www.sahistory.org.za/archive/african-claims-south-africa-dr-xuma-anc-conference-1943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00845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{F976B750-1AF5-4BCB-9FD8-C16DE0341C13}tf11429527_win32</Template>
  <TotalTime>493</TotalTime>
  <Words>496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Fira Sans</vt:lpstr>
      <vt:lpstr>Franklin Gothic Book</vt:lpstr>
      <vt:lpstr>Verdana</vt:lpstr>
      <vt:lpstr>1_RetrospectVTI</vt:lpstr>
      <vt:lpstr>NATIONALISM IN SOUTH AFRICA (2) African Nationalism after WW2</vt:lpstr>
      <vt:lpstr>OVERVIEW – What this unit is about</vt:lpstr>
      <vt:lpstr>LEARNING OUTCOMES – Why are we studying this?</vt:lpstr>
      <vt:lpstr>THE ATLANTIC CHARTER</vt:lpstr>
      <vt:lpstr>PowerPoint Presentation</vt:lpstr>
      <vt:lpstr>ATLANTIC CHARTER 8 POINTS</vt:lpstr>
      <vt:lpstr>PowerPoint Presentation</vt:lpstr>
      <vt:lpstr>ATLANTIC CHARTER – SIGNIFICANCE FOR AFRICANS</vt:lpstr>
      <vt:lpstr>A.B.XUMA’S AFRICAN CLAIMS</vt:lpstr>
      <vt:lpstr>Dr A.B. Xuma</vt:lpstr>
      <vt:lpstr>INFLUENCE OF RETURNING SOLDIERS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NATIONALISM</dc:title>
  <dc:creator>Johan Rich</dc:creator>
  <cp:lastModifiedBy>Johan Rich</cp:lastModifiedBy>
  <cp:revision>34</cp:revision>
  <dcterms:created xsi:type="dcterms:W3CDTF">2020-09-06T16:59:51Z</dcterms:created>
  <dcterms:modified xsi:type="dcterms:W3CDTF">2020-09-20T18:53:25Z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