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19" r:id="rId6"/>
    <p:sldId id="310" r:id="rId7"/>
    <p:sldId id="311" r:id="rId8"/>
    <p:sldId id="312" r:id="rId9"/>
    <p:sldId id="314" r:id="rId10"/>
    <p:sldId id="316" r:id="rId11"/>
    <p:sldId id="315" r:id="rId12"/>
    <p:sldId id="317" r:id="rId13"/>
    <p:sldId id="318" r:id="rId14"/>
    <p:sldId id="320" r:id="rId15"/>
    <p:sldId id="321" r:id="rId16"/>
    <p:sldId id="322" r:id="rId17"/>
    <p:sldId id="32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9" d="100"/>
          <a:sy n="6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1975104"/>
            <a:ext cx="4775075" cy="2318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The transition to democracy in South Africa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4358486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HISTORY GRADE 12 MR RICH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6EB7-187E-4354-9502-F41AB4EBC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VIOLENCE AND ATTEMPTS TO DERAIL NEGOTIATIONS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280E8-15C3-4CDF-B28C-54200D047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AWB attack on WTC 1993</a:t>
            </a:r>
          </a:p>
          <a:p>
            <a:r>
              <a:rPr lang="en-US" sz="2800" dirty="0"/>
              <a:t>1993 APLA attack on St. James Church</a:t>
            </a:r>
          </a:p>
          <a:p>
            <a:r>
              <a:rPr lang="en-US" sz="2800" dirty="0"/>
              <a:t>1993 murder of Amy Biehl</a:t>
            </a:r>
          </a:p>
          <a:p>
            <a:r>
              <a:rPr lang="en-US" sz="2800" dirty="0"/>
              <a:t>1993 Heidelberg tavern attack</a:t>
            </a:r>
          </a:p>
          <a:p>
            <a:r>
              <a:rPr lang="en-US" sz="2800" dirty="0"/>
              <a:t>1993  Interim  Constitution</a:t>
            </a:r>
          </a:p>
          <a:p>
            <a:r>
              <a:rPr lang="en-US" sz="2800" dirty="0"/>
              <a:t>Homeland violence – </a:t>
            </a:r>
            <a:r>
              <a:rPr lang="en-US" sz="2800" dirty="0" err="1"/>
              <a:t>Mangope</a:t>
            </a:r>
            <a:r>
              <a:rPr lang="en-US" sz="2800" dirty="0"/>
              <a:t> and </a:t>
            </a:r>
            <a:r>
              <a:rPr lang="en-US" sz="2800" dirty="0" err="1"/>
              <a:t>Gqozo</a:t>
            </a:r>
            <a:r>
              <a:rPr lang="en-US" sz="2800" dirty="0"/>
              <a:t> ousted</a:t>
            </a:r>
          </a:p>
          <a:p>
            <a:r>
              <a:rPr lang="en-US" sz="2800" dirty="0"/>
              <a:t>Shell House massacre 1994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91063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AA5F-5647-4D20-8A10-A10249B01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 AND  GNU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FD81B-F5DB-41F0-A954-9E3464DD9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27 April 1994 first elections</a:t>
            </a:r>
          </a:p>
          <a:p>
            <a:r>
              <a:rPr lang="en-US" sz="2800" dirty="0"/>
              <a:t>Constitution and Bill of rights</a:t>
            </a:r>
          </a:p>
          <a:p>
            <a:r>
              <a:rPr lang="en-US" sz="2800" dirty="0"/>
              <a:t>Formation of a Government of National Unity included non- ANC elements in cabinet.</a:t>
            </a:r>
          </a:p>
          <a:p>
            <a:r>
              <a:rPr lang="en-US" sz="2800" dirty="0"/>
              <a:t>Mandela and De Klerk share Nobel Prize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35420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8055-BB3B-461B-B652-0BE18DEA3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AND RECONCILIATION COMMISSION (TRC)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D07C5-FD82-4671-82BD-CCB747FB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Principles – Accountability, disclosure, forgiveness, reconciliation and reparation</a:t>
            </a:r>
          </a:p>
          <a:p>
            <a:r>
              <a:rPr lang="en-US" sz="2800" dirty="0"/>
              <a:t>Tutu and </a:t>
            </a:r>
            <a:r>
              <a:rPr lang="en-US" sz="2800" dirty="0" err="1"/>
              <a:t>Boraine</a:t>
            </a:r>
            <a:r>
              <a:rPr lang="en-US" sz="2800" dirty="0"/>
              <a:t>  leading</a:t>
            </a:r>
          </a:p>
          <a:p>
            <a:r>
              <a:rPr lang="en-US" sz="2800" dirty="0"/>
              <a:t>Amnesty for full disclosure of politically motivated acts</a:t>
            </a:r>
          </a:p>
          <a:p>
            <a:r>
              <a:rPr lang="en-US" sz="2800" dirty="0"/>
              <a:t>No amnesty for blatant crime without political motive or for non-disclosure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80470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3640-0D1D-4227-B6DE-05FA2A24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TRC EVALUATION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365D6-23AE-41FE-89A5-069DB87085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SUCCESSES</a:t>
            </a:r>
            <a:endParaRPr lang="en-Z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7F3A6C-8DF1-4A29-B95B-88498B5C60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Brought several wrongdoers to book</a:t>
            </a:r>
          </a:p>
          <a:p>
            <a:r>
              <a:rPr lang="en-US" dirty="0"/>
              <a:t>Many individual acts of reconciliation that did heal many wounds</a:t>
            </a:r>
          </a:p>
          <a:p>
            <a:r>
              <a:rPr lang="en-US" dirty="0"/>
              <a:t>Some reparations paid</a:t>
            </a:r>
          </a:p>
          <a:p>
            <a:r>
              <a:rPr lang="en-US" dirty="0"/>
              <a:t>Also investigated abuses from  non-Apartheid forces (balanced)</a:t>
            </a:r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12F476-E99C-4148-9E47-54F9A7E05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FAILURES</a:t>
            </a:r>
            <a:endParaRPr lang="en-ZA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82D98E-F0CC-4260-B311-C07539B2FC3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Several high profile  “no-shows”</a:t>
            </a:r>
          </a:p>
          <a:p>
            <a:r>
              <a:rPr lang="en-US" dirty="0"/>
              <a:t>Reparations not always fully implemented</a:t>
            </a:r>
          </a:p>
          <a:p>
            <a:r>
              <a:rPr lang="en-US" dirty="0"/>
              <a:t>No symbolic acts of atonement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6059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4EAE246-7472-48E1-90C5-FDBBF68F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MEMORIALS</a:t>
            </a:r>
            <a:endParaRPr lang="en-ZA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42A73C-4E03-4201-A508-B6C92E8F5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Robben Island</a:t>
            </a:r>
          </a:p>
          <a:p>
            <a:r>
              <a:rPr lang="en-US" sz="2800" dirty="0"/>
              <a:t>Other monuments and museums</a:t>
            </a:r>
          </a:p>
          <a:p>
            <a:r>
              <a:rPr lang="en-US" sz="2800" dirty="0" err="1"/>
              <a:t>Programmes</a:t>
            </a:r>
            <a:r>
              <a:rPr lang="en-US" sz="2800" dirty="0"/>
              <a:t> </a:t>
            </a:r>
            <a:r>
              <a:rPr lang="en-US" sz="2800"/>
              <a:t>/ foundations</a:t>
            </a:r>
            <a:endParaRPr lang="en-US" sz="2800" dirty="0"/>
          </a:p>
          <a:p>
            <a:r>
              <a:rPr lang="en-US" sz="2800" dirty="0"/>
              <a:t>Public holidays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06908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E0C736-6F41-4786-9013-0C55D9BB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FINAL STAGES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13F32-908B-4752-82A4-D8AB9B835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NEGOTIATED SETTLEMENT</a:t>
            </a:r>
            <a:endParaRPr lang="en-ZA" sz="2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63A36-D018-49B6-AAAB-EF6F0CC92A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Secret negotiations between De Klerk and Mandela</a:t>
            </a:r>
          </a:p>
          <a:p>
            <a:r>
              <a:rPr lang="en-US" sz="2000" dirty="0"/>
              <a:t>Break down and increased violence</a:t>
            </a:r>
          </a:p>
          <a:p>
            <a:r>
              <a:rPr lang="en-US" sz="2000" dirty="0"/>
              <a:t>Multi-party negotiation</a:t>
            </a:r>
          </a:p>
          <a:p>
            <a:r>
              <a:rPr lang="en-US" sz="2000" dirty="0"/>
              <a:t>Renewed violence</a:t>
            </a:r>
          </a:p>
          <a:p>
            <a:r>
              <a:rPr lang="en-US" sz="2000" dirty="0"/>
              <a:t>Final stages to 1994</a:t>
            </a:r>
            <a:endParaRPr lang="en-ZA" sz="2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A83EA4C-C749-4CD6-8C63-5CFE5141F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074334"/>
            <a:ext cx="5026152" cy="640080"/>
          </a:xfrm>
        </p:spPr>
        <p:txBody>
          <a:bodyPr>
            <a:noAutofit/>
          </a:bodyPr>
          <a:lstStyle/>
          <a:p>
            <a:r>
              <a:rPr lang="en-US" sz="2000" dirty="0"/>
              <a:t>COMING TO TERMS WITH THE PAST</a:t>
            </a:r>
            <a:endParaRPr lang="en-ZA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1F95EE-9AE0-4CD5-A359-2723F6E1E3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TRC</a:t>
            </a:r>
          </a:p>
          <a:p>
            <a:r>
              <a:rPr lang="en-US" dirty="0"/>
              <a:t>Debates over TRC and justice</a:t>
            </a:r>
          </a:p>
          <a:p>
            <a:r>
              <a:rPr lang="en-US" dirty="0"/>
              <a:t>Memorials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7646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6F235-8737-46DA-B3D7-3EAB12E0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SECRET MEETINGS WITH MANDELA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AC614-AAFB-4D8C-A815-6FC51EFBF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56522"/>
            <a:ext cx="10058400" cy="455888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1985 – NM writes to </a:t>
            </a:r>
            <a:r>
              <a:rPr lang="en-US" sz="2400" dirty="0" err="1"/>
              <a:t>Kobie</a:t>
            </a:r>
            <a:r>
              <a:rPr lang="en-US" sz="2400" dirty="0"/>
              <a:t> </a:t>
            </a:r>
            <a:r>
              <a:rPr lang="en-US" sz="2400" dirty="0" err="1"/>
              <a:t>Coetsee</a:t>
            </a:r>
            <a:r>
              <a:rPr lang="en-US" sz="2400" dirty="0"/>
              <a:t> to request a meeting</a:t>
            </a:r>
          </a:p>
          <a:p>
            <a:r>
              <a:rPr lang="en-US" sz="2400" dirty="0"/>
              <a:t>1985 – PWB offer of conditional release if armed struggle is renounced – NM refuses</a:t>
            </a:r>
          </a:p>
          <a:p>
            <a:r>
              <a:rPr lang="en-US" sz="2400" dirty="0"/>
              <a:t>1985 – NM admitted to hospital and builds relationship with </a:t>
            </a:r>
            <a:r>
              <a:rPr lang="en-US" sz="2400" dirty="0" err="1"/>
              <a:t>Kobie</a:t>
            </a:r>
            <a:r>
              <a:rPr lang="en-US" sz="2400" dirty="0"/>
              <a:t> </a:t>
            </a:r>
            <a:r>
              <a:rPr lang="en-US" sz="2400" dirty="0" err="1"/>
              <a:t>Coetsee</a:t>
            </a:r>
            <a:endParaRPr lang="en-US" sz="2400" dirty="0"/>
          </a:p>
          <a:p>
            <a:r>
              <a:rPr lang="en-US" sz="2400" dirty="0"/>
              <a:t>1988 NP committee has series of meetings with NM </a:t>
            </a:r>
          </a:p>
          <a:p>
            <a:r>
              <a:rPr lang="en-US" sz="2400" dirty="0"/>
              <a:t>1988 NM moved to Victor </a:t>
            </a:r>
            <a:r>
              <a:rPr lang="en-US" sz="2400" dirty="0" err="1"/>
              <a:t>Verster</a:t>
            </a:r>
            <a:r>
              <a:rPr lang="en-US" sz="2400" dirty="0"/>
              <a:t> Prison</a:t>
            </a:r>
          </a:p>
          <a:p>
            <a:r>
              <a:rPr lang="en-US" sz="2400" dirty="0"/>
              <a:t>Influential groups (Business, opposition and Afrikaner leaders) meet with ANC-in-exile</a:t>
            </a:r>
          </a:p>
          <a:p>
            <a:r>
              <a:rPr lang="en-US" sz="2400" dirty="0"/>
              <a:t>1989 – OAU recognizes potential for peaceful end to Apartheid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39283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C206-BA83-4D77-8975-A11B47EA2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CRITICAL EVENTS 1989-1991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65A7C-FB3D-4083-A06D-E1DFDA6E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0"/>
            <a:ext cx="10058400" cy="4518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1989 – Botha has a stroke and resigns as leader of NP but remains on as President – Conflict of leadership in NP finally resolved when Botha steps down as president  and De Klerk takes over fully</a:t>
            </a:r>
          </a:p>
          <a:p>
            <a:pPr marL="0" indent="0">
              <a:buNone/>
            </a:pPr>
            <a:r>
              <a:rPr lang="en-US" sz="2400" dirty="0"/>
              <a:t>1989 – General election – De Klerk had a mandate</a:t>
            </a:r>
          </a:p>
          <a:p>
            <a:pPr marL="0" indent="0">
              <a:buNone/>
            </a:pPr>
            <a:r>
              <a:rPr lang="en-US" sz="2400" dirty="0"/>
              <a:t>1989 – End of Cold War</a:t>
            </a:r>
          </a:p>
          <a:p>
            <a:pPr marL="0" indent="0">
              <a:buNone/>
            </a:pPr>
            <a:r>
              <a:rPr lang="en-US" sz="2400" dirty="0"/>
              <a:t>1990 – Namibian independence</a:t>
            </a:r>
          </a:p>
          <a:p>
            <a:pPr marL="0" indent="0">
              <a:buNone/>
            </a:pPr>
            <a:r>
              <a:rPr lang="en-US" sz="2400" dirty="0"/>
              <a:t>1990 – Economic crisis deepens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8161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7812-0B84-4452-BB69-A9BED2A8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RECONSTRUCTION AND RECONCILIATION 1990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5F8F-AC21-4B8A-ADC9-326A39F74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201212"/>
          </a:xfrm>
        </p:spPr>
        <p:txBody>
          <a:bodyPr>
            <a:normAutofit/>
          </a:bodyPr>
          <a:lstStyle/>
          <a:p>
            <a:r>
              <a:rPr lang="en-US" sz="2400" dirty="0"/>
              <a:t>Unbanning of all opposition organizations</a:t>
            </a:r>
          </a:p>
          <a:p>
            <a:r>
              <a:rPr lang="en-US" sz="2400" dirty="0"/>
              <a:t>Release of political prisoners</a:t>
            </a:r>
          </a:p>
          <a:p>
            <a:r>
              <a:rPr lang="en-US" sz="2400" dirty="0"/>
              <a:t>Suspension of executions</a:t>
            </a:r>
          </a:p>
          <a:p>
            <a:r>
              <a:rPr lang="en-US" sz="2400" dirty="0"/>
              <a:t>Unconditional release of Mandela</a:t>
            </a:r>
          </a:p>
          <a:p>
            <a:r>
              <a:rPr lang="en-US" sz="2400" dirty="0"/>
              <a:t>Multi-party negotiations</a:t>
            </a:r>
          </a:p>
          <a:p>
            <a:pPr marL="0" indent="0">
              <a:buNone/>
            </a:pPr>
            <a:r>
              <a:rPr lang="en-US" sz="2400" b="1" dirty="0"/>
              <a:t>Mandela released on 11 February 1990</a:t>
            </a:r>
          </a:p>
          <a:p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94185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2CDD178-1F95-4D82-9F57-FFD4F9F6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642594"/>
            <a:ext cx="10277061" cy="1000676"/>
          </a:xfrm>
        </p:spPr>
        <p:txBody>
          <a:bodyPr/>
          <a:lstStyle/>
          <a:p>
            <a:r>
              <a:rPr lang="en-US" b="1" dirty="0"/>
              <a:t>TALKS ABOUT TALKS</a:t>
            </a:r>
            <a:endParaRPr lang="en-ZA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E12B4D-B958-4957-AD9D-8BA5CD057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504188"/>
            <a:ext cx="10058400" cy="3849624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/>
              <a:t>Initial talks derailed by </a:t>
            </a:r>
            <a:r>
              <a:rPr lang="en-US" sz="2400" dirty="0" err="1"/>
              <a:t>Sebokeng</a:t>
            </a:r>
            <a:r>
              <a:rPr lang="en-US" sz="2400" dirty="0"/>
              <a:t> massacre</a:t>
            </a:r>
          </a:p>
          <a:p>
            <a:r>
              <a:rPr lang="en-US" sz="2400" dirty="0"/>
              <a:t>Chris Hani opposed demilitarization</a:t>
            </a:r>
          </a:p>
          <a:p>
            <a:r>
              <a:rPr lang="en-US" sz="2400" dirty="0"/>
              <a:t>May 1990 Groote Schuur minute </a:t>
            </a:r>
          </a:p>
          <a:p>
            <a:pPr marL="0" indent="0">
              <a:buNone/>
            </a:pPr>
            <a:r>
              <a:rPr lang="en-US" sz="2400" dirty="0"/>
              <a:t>	return of exiles and release of political prisoners</a:t>
            </a:r>
          </a:p>
          <a:p>
            <a:pPr marL="0" indent="0">
              <a:buNone/>
            </a:pPr>
            <a:r>
              <a:rPr lang="en-US" sz="2400" dirty="0"/>
              <a:t>	repeal of laws and state of emergency</a:t>
            </a:r>
          </a:p>
          <a:p>
            <a:pPr marL="0" indent="0">
              <a:buNone/>
            </a:pPr>
            <a:r>
              <a:rPr lang="en-US" sz="2400" dirty="0"/>
              <a:t>Operation </a:t>
            </a:r>
            <a:r>
              <a:rPr lang="en-US" sz="2400" dirty="0" err="1"/>
              <a:t>Vula</a:t>
            </a:r>
            <a:endParaRPr lang="en-US" sz="2400" dirty="0"/>
          </a:p>
          <a:p>
            <a:r>
              <a:rPr lang="en-US" sz="2400" dirty="0"/>
              <a:t> August 1990 Pretoria minute</a:t>
            </a:r>
          </a:p>
          <a:p>
            <a:pPr marL="0" indent="0">
              <a:buNone/>
            </a:pPr>
            <a:r>
              <a:rPr lang="en-US" sz="2400" dirty="0"/>
              <a:t>	indemnity for exiles</a:t>
            </a:r>
          </a:p>
          <a:p>
            <a:pPr marL="0" indent="0">
              <a:buNone/>
            </a:pPr>
            <a:r>
              <a:rPr lang="en-US" sz="2400" dirty="0"/>
              <a:t>	suspension of armed struggle</a:t>
            </a:r>
          </a:p>
          <a:p>
            <a:pPr marL="0" indent="0">
              <a:buNone/>
            </a:pPr>
            <a:r>
              <a:rPr lang="en-US" sz="2400" dirty="0"/>
              <a:t>“Third Force” violence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55344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F7182-517A-454C-9FFB-56BF535D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CODESA 1 - 1991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7F81-C4C7-4697-9471-4617D0CB1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76400"/>
            <a:ext cx="10058400" cy="4276344"/>
          </a:xfrm>
        </p:spPr>
        <p:txBody>
          <a:bodyPr>
            <a:normAutofit/>
          </a:bodyPr>
          <a:lstStyle/>
          <a:p>
            <a:r>
              <a:rPr lang="en-US" sz="2800" dirty="0"/>
              <a:t>Termination of armed struggle vs, full ANC participation in government</a:t>
            </a:r>
          </a:p>
          <a:p>
            <a:r>
              <a:rPr lang="en-US" sz="2800" dirty="0"/>
              <a:t>Rolling mass action driven by </a:t>
            </a:r>
            <a:r>
              <a:rPr lang="en-US" sz="2800" dirty="0" err="1"/>
              <a:t>labour</a:t>
            </a:r>
            <a:r>
              <a:rPr lang="en-US" sz="2800" dirty="0"/>
              <a:t> movements created pressure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26549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7AE0F-B317-49AC-92F1-DE6F0201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BREAK DOWN IN NEGOTIATIONS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C3238-C7B2-4972-824E-6A26CDB0E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255" y="1645920"/>
            <a:ext cx="10058400" cy="456948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De Klerk’s “White- only” referendum – NM supports – gives FW strong mandate</a:t>
            </a:r>
          </a:p>
          <a:p>
            <a:r>
              <a:rPr lang="en-US" sz="2400" dirty="0"/>
              <a:t>Internal violence – </a:t>
            </a:r>
            <a:r>
              <a:rPr lang="en-US" sz="2400" dirty="0" err="1"/>
              <a:t>Boipatong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	Rolling mass action</a:t>
            </a:r>
          </a:p>
          <a:p>
            <a:pPr marL="0" indent="0">
              <a:buNone/>
            </a:pPr>
            <a:r>
              <a:rPr lang="en-US" sz="2400" dirty="0"/>
              <a:t>			Inkatha resistance in Natal</a:t>
            </a:r>
          </a:p>
          <a:p>
            <a:pPr marL="0" indent="0">
              <a:buNone/>
            </a:pPr>
            <a:r>
              <a:rPr lang="en-US" sz="2400" dirty="0"/>
              <a:t>			</a:t>
            </a:r>
            <a:r>
              <a:rPr lang="en-US" sz="2400" dirty="0" err="1"/>
              <a:t>Bisho</a:t>
            </a:r>
            <a:r>
              <a:rPr lang="en-US" sz="2400" dirty="0"/>
              <a:t> Massacre</a:t>
            </a:r>
          </a:p>
          <a:p>
            <a:pPr marL="0" indent="0">
              <a:buNone/>
            </a:pPr>
            <a:r>
              <a:rPr lang="en-US" sz="2400" dirty="0"/>
              <a:t>			Goldstone Commission</a:t>
            </a:r>
          </a:p>
          <a:p>
            <a:pPr marL="0" indent="0">
              <a:buNone/>
            </a:pPr>
            <a:r>
              <a:rPr lang="en-US" sz="2400" dirty="0"/>
              <a:t>Break down of CODESA – Majority approval deadlock</a:t>
            </a:r>
          </a:p>
          <a:p>
            <a:pPr marL="0" indent="0">
              <a:buNone/>
            </a:pPr>
            <a:r>
              <a:rPr lang="en-US" sz="2400" dirty="0"/>
              <a:t>Joe </a:t>
            </a:r>
            <a:r>
              <a:rPr lang="en-US" sz="2400" dirty="0" err="1"/>
              <a:t>Slovo</a:t>
            </a:r>
            <a:r>
              <a:rPr lang="en-US" sz="2400" dirty="0"/>
              <a:t> and the Sunset clause</a:t>
            </a:r>
          </a:p>
          <a:p>
            <a:pPr marL="0" indent="0">
              <a:buNone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91567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BB2CF-61F6-4A6D-A60D-21EB2785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MULTI-PARTY NEGOTIATIONS RESUME 1993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84544-4801-46B5-8E98-D454A06B8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Forum renamed</a:t>
            </a:r>
          </a:p>
          <a:p>
            <a:r>
              <a:rPr lang="en-US" sz="2800" dirty="0"/>
              <a:t>COSAG – opposition </a:t>
            </a:r>
          </a:p>
          <a:p>
            <a:r>
              <a:rPr lang="en-US" sz="2800" dirty="0"/>
              <a:t>Murder of Chris Hani accelerated urgency to avert race war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828681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{9E584B91-8F0A-4414-9F7F-710ACD8F6B9A}tf78829772_win32</Template>
  <TotalTime>196</TotalTime>
  <Words>563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Garamond</vt:lpstr>
      <vt:lpstr>Sagona Book</vt:lpstr>
      <vt:lpstr>Sagona ExtraLight</vt:lpstr>
      <vt:lpstr>SavonVTI</vt:lpstr>
      <vt:lpstr>The transition to democracy in South Africa</vt:lpstr>
      <vt:lpstr>OVERVIEW OF THE FINAL STAGES</vt:lpstr>
      <vt:lpstr>SECRET MEETINGS WITH MANDELA</vt:lpstr>
      <vt:lpstr>CRITICAL EVENTS 1989-1991</vt:lpstr>
      <vt:lpstr>RECONSTRUCTION AND RECONCILIATION 1990</vt:lpstr>
      <vt:lpstr>TALKS ABOUT TALKS</vt:lpstr>
      <vt:lpstr>CODESA 1 - 1991</vt:lpstr>
      <vt:lpstr>BREAK DOWN IN NEGOTIATIONS</vt:lpstr>
      <vt:lpstr>MULTI-PARTY NEGOTIATIONS RESUME 1993</vt:lpstr>
      <vt:lpstr>ONGOING VIOLENCE AND ATTEMPTS TO DERAIL NEGOTIATIONS</vt:lpstr>
      <vt:lpstr>ELECTIONS AND  GNU</vt:lpstr>
      <vt:lpstr>TRUTH AND RECONCILIATION COMMISSION (TRC)</vt:lpstr>
      <vt:lpstr>TRC EVALUATION</vt:lpstr>
      <vt:lpstr>MEMORIALS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resistance and the collapse of apartheid  1970s-1980s</dc:title>
  <dc:creator>Johan Rich</dc:creator>
  <cp:lastModifiedBy>Johan Rich</cp:lastModifiedBy>
  <cp:revision>20</cp:revision>
  <dcterms:created xsi:type="dcterms:W3CDTF">2020-08-19T07:05:11Z</dcterms:created>
  <dcterms:modified xsi:type="dcterms:W3CDTF">2020-08-25T09:15:16Z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