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1" r:id="rId6"/>
    <p:sldId id="302" r:id="rId7"/>
    <p:sldId id="303" r:id="rId8"/>
    <p:sldId id="305" r:id="rId9"/>
    <p:sldId id="304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MODELS OF URBAN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GEOGRAPHY GRADE 12 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MR RICH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996B-AE4F-4037-9093-74B1D132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business districts and transition zones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4EA2F-82B0-498D-BBB1-30D0D5F9A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Urban renewal</a:t>
            </a:r>
          </a:p>
          <a:p>
            <a:r>
              <a:rPr lang="en-US" sz="2800" dirty="0"/>
              <a:t>Gentrification</a:t>
            </a:r>
          </a:p>
          <a:p>
            <a:r>
              <a:rPr lang="en-US" sz="2800" dirty="0"/>
              <a:t>Facadism</a:t>
            </a:r>
          </a:p>
          <a:p>
            <a:r>
              <a:rPr lang="en-US" sz="2800" dirty="0"/>
              <a:t>Pedestrian roads / park and ride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28865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DF2C-EFE3-4BBA-9FB9-F22FDA93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Outlying business districts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B43D9-3028-4858-A390-8D241077E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506" y="1975679"/>
            <a:ext cx="10058400" cy="376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Edge cities</a:t>
            </a:r>
          </a:p>
          <a:p>
            <a:pPr marL="0" indent="0">
              <a:buNone/>
            </a:pPr>
            <a:r>
              <a:rPr lang="en-US" sz="2800" dirty="0"/>
              <a:t>Mixed land usage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796496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2E31-1DA9-4D4B-A773-3A8FD89F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Residential zones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8133F-FFD2-4E2E-9FE2-D1FE832B1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Densification – e.g. townhouse complexes</a:t>
            </a:r>
          </a:p>
          <a:p>
            <a:r>
              <a:rPr lang="en-US" sz="2800" dirty="0"/>
              <a:t>Gated communities and enclosed </a:t>
            </a:r>
            <a:r>
              <a:rPr lang="en-US" sz="2800" dirty="0" err="1"/>
              <a:t>neighbourhoods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67420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E7B5-0C9E-4915-8BF0-2D3BDF1F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</a:t>
            </a:r>
            <a:r>
              <a:rPr lang="en-US" dirty="0" err="1"/>
              <a:t>urbanisation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CB037-97EC-4F6A-90E8-5EB36C779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Lack of planning</a:t>
            </a:r>
          </a:p>
          <a:p>
            <a:r>
              <a:rPr lang="en-US" sz="2800" dirty="0"/>
              <a:t>Housing shortages</a:t>
            </a:r>
          </a:p>
          <a:p>
            <a:r>
              <a:rPr lang="en-US" sz="2800" dirty="0"/>
              <a:t>Overcrowding</a:t>
            </a:r>
          </a:p>
          <a:p>
            <a:r>
              <a:rPr lang="en-US" sz="2800" dirty="0"/>
              <a:t>Traffic congestion</a:t>
            </a:r>
          </a:p>
          <a:p>
            <a:r>
              <a:rPr lang="en-US" sz="2800" dirty="0"/>
              <a:t>Service provision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697033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29E57-30DF-4871-A2B4-55AC5E44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2840"/>
          </a:xfrm>
        </p:spPr>
        <p:txBody>
          <a:bodyPr/>
          <a:lstStyle/>
          <a:p>
            <a:r>
              <a:rPr lang="en-US" dirty="0"/>
              <a:t>Dealing with traffic congestion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1EF82-1D2E-45BD-A82F-2AB3BE565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38471"/>
            <a:ext cx="10058400" cy="500932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Widen roads</a:t>
            </a:r>
          </a:p>
          <a:p>
            <a:r>
              <a:rPr lang="en-US" sz="2800" dirty="0"/>
              <a:t>Increase or improve public transport</a:t>
            </a:r>
          </a:p>
          <a:p>
            <a:r>
              <a:rPr lang="en-US" sz="2800" dirty="0"/>
              <a:t>Car pooling</a:t>
            </a:r>
          </a:p>
          <a:p>
            <a:r>
              <a:rPr lang="en-US" sz="2800" dirty="0"/>
              <a:t>Dedicated lanes</a:t>
            </a:r>
          </a:p>
          <a:p>
            <a:r>
              <a:rPr lang="en-US" sz="2800" dirty="0"/>
              <a:t>Taxes and tolls</a:t>
            </a:r>
          </a:p>
          <a:p>
            <a:r>
              <a:rPr lang="en-US" sz="2800" dirty="0"/>
              <a:t>Increase parking costs</a:t>
            </a:r>
          </a:p>
          <a:p>
            <a:r>
              <a:rPr lang="en-US" sz="2800" dirty="0"/>
              <a:t>Reversible lanes</a:t>
            </a:r>
          </a:p>
          <a:p>
            <a:r>
              <a:rPr lang="en-US" sz="2800" dirty="0"/>
              <a:t>Controlling car registration</a:t>
            </a:r>
          </a:p>
          <a:p>
            <a:r>
              <a:rPr lang="en-ZA" sz="2800" dirty="0"/>
              <a:t>Rotational access</a:t>
            </a:r>
          </a:p>
          <a:p>
            <a:r>
              <a:rPr lang="en-ZA" sz="2800" dirty="0"/>
              <a:t>Park and ride schemes</a:t>
            </a:r>
          </a:p>
        </p:txBody>
      </p:sp>
    </p:spTree>
    <p:extLst>
      <p:ext uri="{BB962C8B-B14F-4D97-AF65-F5344CB8AC3E}">
        <p14:creationId xmlns:p14="http://schemas.microsoft.com/office/powerpoint/2010/main" val="275653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E72AF-066B-4E9F-A0B3-948C1EF1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MODELS?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E8DE0-8BF8-42EE-BD4B-923CA2CE6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Aids comparison and learning across cities</a:t>
            </a:r>
          </a:p>
          <a:p>
            <a:r>
              <a:rPr lang="en-US" sz="2800" dirty="0"/>
              <a:t>Aids prediction and planning</a:t>
            </a: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61775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8BB0-0517-41DA-8CD3-210D933B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GROWTH AFTER WW2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CBA9A-4C7D-4979-9A1B-32BBAD75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Baby Boom population growth – increased urbanization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Post War affluence – growth of car ownership </a:t>
            </a:r>
            <a:r>
              <a:rPr lang="en-US" sz="2800" dirty="0" err="1"/>
              <a:t>nd</a:t>
            </a:r>
            <a:r>
              <a:rPr lang="en-US" sz="2800" dirty="0"/>
              <a:t> improved public transport enabled cities to expand and people to move from center to periphery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Function of cities shifted from industry to services - decentralization</a:t>
            </a:r>
          </a:p>
          <a:p>
            <a:pPr>
              <a:buFont typeface="Arial" panose="020B0604020202020204" pitchFamily="34" charset="0"/>
              <a:buChar char="•"/>
            </a:pP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430910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01A2-11EA-418D-9637-48DBC823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nuclei model – Harris and Ullman 1945</a:t>
            </a:r>
            <a:endParaRPr lang="en-ZA" dirty="0"/>
          </a:p>
        </p:txBody>
      </p:sp>
      <p:pic>
        <p:nvPicPr>
          <p:cNvPr id="1026" name="Picture 2" descr="Multiple nuclei model of 1945 by C.D. Harris and Edward L. Ullman">
            <a:extLst>
              <a:ext uri="{FF2B5EF4-FFF2-40B4-BE49-F238E27FC236}">
                <a16:creationId xmlns:a16="http://schemas.microsoft.com/office/drawing/2014/main" id="{9BCEED7C-5123-40FE-B218-9511674CD6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" y="1961322"/>
            <a:ext cx="7248939" cy="417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4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D6DE7-EFE2-4062-9F7F-EF11D1309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sprawl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68A75-4FD9-4C15-A0A7-E0A32923E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growth of the modern American city  made the earlier Multiple nuclei model no longer relevant.</a:t>
            </a:r>
          </a:p>
          <a:p>
            <a:r>
              <a:rPr lang="en-US" dirty="0" err="1"/>
              <a:t>Isard</a:t>
            </a:r>
            <a:r>
              <a:rPr lang="en-US" dirty="0"/>
              <a:t> theorized that transport played a key role in urban growth and spread and proposed  a model to connect the various nuclei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2075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9ABC2-3870-4C83-BE2F-E8950FFD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119"/>
          </a:xfrm>
        </p:spPr>
        <p:txBody>
          <a:bodyPr/>
          <a:lstStyle/>
          <a:p>
            <a:r>
              <a:rPr lang="en-US" dirty="0" err="1"/>
              <a:t>Isard’s</a:t>
            </a:r>
            <a:r>
              <a:rPr lang="en-US" dirty="0"/>
              <a:t> Hybrid model (1955)</a:t>
            </a:r>
            <a:endParaRPr lang="en-ZA" dirty="0"/>
          </a:p>
        </p:txBody>
      </p:sp>
      <p:pic>
        <p:nvPicPr>
          <p:cNvPr id="2050" name="Picture 2" descr="Theoretical Frameworks | SpringerLink">
            <a:extLst>
              <a:ext uri="{FF2B5EF4-FFF2-40B4-BE49-F238E27FC236}">
                <a16:creationId xmlns:a16="http://schemas.microsoft.com/office/drawing/2014/main" id="{EAEAA645-F7B2-4C0A-97B0-5CE8F64DAC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3" y="1470991"/>
            <a:ext cx="7845287" cy="49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2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30A53-57F8-4E80-AD98-64F87B79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9101"/>
          </a:xfrm>
        </p:spPr>
        <p:txBody>
          <a:bodyPr/>
          <a:lstStyle/>
          <a:p>
            <a:r>
              <a:rPr lang="en-US" dirty="0"/>
              <a:t>Urban realms model (Vance) 1964</a:t>
            </a:r>
            <a:endParaRPr lang="en-ZA" dirty="0"/>
          </a:p>
        </p:txBody>
      </p:sp>
      <p:pic>
        <p:nvPicPr>
          <p:cNvPr id="3074" name="Picture 2" descr="PPT - Models of Urban Structure PowerPoint Presentation, free ...">
            <a:extLst>
              <a:ext uri="{FF2B5EF4-FFF2-40B4-BE49-F238E27FC236}">
                <a16:creationId xmlns:a16="http://schemas.microsoft.com/office/drawing/2014/main" id="{D6BEDC58-4440-4B56-AE60-6ABF483941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1245704"/>
            <a:ext cx="9448800" cy="516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94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E35C-62A2-47C0-96B6-19C6FF98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6580"/>
          </a:xfrm>
        </p:spPr>
        <p:txBody>
          <a:bodyPr/>
          <a:lstStyle/>
          <a:p>
            <a:r>
              <a:rPr lang="en-US" dirty="0"/>
              <a:t>Land use in third world cities</a:t>
            </a:r>
            <a:endParaRPr lang="en-ZA" dirty="0"/>
          </a:p>
        </p:txBody>
      </p:sp>
      <p:pic>
        <p:nvPicPr>
          <p:cNvPr id="4098" name="Picture 2" descr="The 22 Models of AP Human Geography">
            <a:extLst>
              <a:ext uri="{FF2B5EF4-FFF2-40B4-BE49-F238E27FC236}">
                <a16:creationId xmlns:a16="http://schemas.microsoft.com/office/drawing/2014/main" id="{4D943B83-B3C3-425B-8F9C-631B2E0D5F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96" y="1245704"/>
            <a:ext cx="5923721" cy="51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26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0FCC5-7EC0-4132-A5AF-7BB873F47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06093"/>
          </a:xfrm>
        </p:spPr>
        <p:txBody>
          <a:bodyPr/>
          <a:lstStyle/>
          <a:p>
            <a:r>
              <a:rPr lang="en-US" dirty="0"/>
              <a:t>South African cities</a:t>
            </a:r>
            <a:endParaRPr lang="en-ZA" dirty="0"/>
          </a:p>
        </p:txBody>
      </p:sp>
      <p:pic>
        <p:nvPicPr>
          <p:cNvPr id="5122" name="Picture 2" descr="Urban Models of Apartheid in Sou">
            <a:extLst>
              <a:ext uri="{FF2B5EF4-FFF2-40B4-BE49-F238E27FC236}">
                <a16:creationId xmlns:a16="http://schemas.microsoft.com/office/drawing/2014/main" id="{458DFA55-63AD-4FED-8B98-37B1A2801C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82" y="1378226"/>
            <a:ext cx="6626087" cy="499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1854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{CD4C87EA-227D-4A27-AA67-5124A358E703}tf22712842_win32</Template>
  <TotalTime>43</TotalTime>
  <Words>223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Franklin Gothic Book</vt:lpstr>
      <vt:lpstr>1_RetrospectVTI</vt:lpstr>
      <vt:lpstr>MODELS OF URBAN STRUCTURE</vt:lpstr>
      <vt:lpstr>WHY MODELS?</vt:lpstr>
      <vt:lpstr>URBAN GROWTH AFTER WW2</vt:lpstr>
      <vt:lpstr>Multiple nuclei model – Harris and Ullman 1945</vt:lpstr>
      <vt:lpstr>Urban sprawl</vt:lpstr>
      <vt:lpstr>Isard’s Hybrid model (1955)</vt:lpstr>
      <vt:lpstr>Urban realms model (Vance) 1964</vt:lpstr>
      <vt:lpstr>Land use in third world cities</vt:lpstr>
      <vt:lpstr>South African cities</vt:lpstr>
      <vt:lpstr>Central business districts and transition zones </vt:lpstr>
      <vt:lpstr>Outlying business districts</vt:lpstr>
      <vt:lpstr>Residential zones</vt:lpstr>
      <vt:lpstr>Challenges of urbanisation</vt:lpstr>
      <vt:lpstr>Dealing with traffic congestion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OF URBAN STRUCTURE</dc:title>
  <dc:creator>Johan Rich</dc:creator>
  <cp:lastModifiedBy>Johan Rich</cp:lastModifiedBy>
  <cp:revision>5</cp:revision>
  <dcterms:created xsi:type="dcterms:W3CDTF">2020-08-25T09:41:05Z</dcterms:created>
  <dcterms:modified xsi:type="dcterms:W3CDTF">2020-08-25T10:24:45Z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