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92" r:id="rId5"/>
    <p:sldId id="309" r:id="rId6"/>
    <p:sldId id="310" r:id="rId7"/>
    <p:sldId id="311" r:id="rId8"/>
    <p:sldId id="312" r:id="rId9"/>
    <p:sldId id="313" r:id="rId10"/>
    <p:sldId id="314" r:id="rId11"/>
    <p:sldId id="31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509919-36B5-4162-8899-417A9F93473B}" type="doc">
      <dgm:prSet loTypeId="urn:microsoft.com/office/officeart/2016/7/layout/LinearBlockProcessNumbered#1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AF9DEE3-8444-4CA1-8BC2-D834D3ED6C74}">
      <dgm:prSet/>
      <dgm:spPr/>
      <dgm:t>
        <a:bodyPr/>
        <a:lstStyle/>
        <a:p>
          <a:r>
            <a:rPr lang="en-US" dirty="0"/>
            <a:t>What were conditions like in apartheid SA and internationally in 1970 to 1989?</a:t>
          </a:r>
        </a:p>
      </dgm:t>
    </dgm:pt>
    <dgm:pt modelId="{205BDF49-153E-4CE8-8402-E23704595764}" type="parTrans" cxnId="{0A7DA706-17DD-412A-8BE0-4F6529274E66}">
      <dgm:prSet/>
      <dgm:spPr/>
      <dgm:t>
        <a:bodyPr/>
        <a:lstStyle/>
        <a:p>
          <a:endParaRPr lang="en-US"/>
        </a:p>
      </dgm:t>
    </dgm:pt>
    <dgm:pt modelId="{23210C7F-6847-491E-BE1F-A79529AF2B8B}" type="sibTrans" cxnId="{0A7DA706-17DD-412A-8BE0-4F6529274E66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B2B879BD-3840-400C-92BD-B2C2383358D7}">
      <dgm:prSet/>
      <dgm:spPr/>
      <dgm:t>
        <a:bodyPr/>
        <a:lstStyle/>
        <a:p>
          <a:r>
            <a:rPr lang="en-US" dirty="0"/>
            <a:t>Government attempts at reform in the 1980s</a:t>
          </a:r>
        </a:p>
      </dgm:t>
    </dgm:pt>
    <dgm:pt modelId="{09440D86-F3E6-4A3C-9E78-1AFC56348641}" type="parTrans" cxnId="{42CDCACA-F394-4044-BBF6-522A0005ABCB}">
      <dgm:prSet/>
      <dgm:spPr/>
      <dgm:t>
        <a:bodyPr/>
        <a:lstStyle/>
        <a:p>
          <a:endParaRPr lang="en-US"/>
        </a:p>
      </dgm:t>
    </dgm:pt>
    <dgm:pt modelId="{FBAA44FF-54DE-45C8-9FAC-512C40277233}" type="sibTrans" cxnId="{42CDCACA-F394-4044-BBF6-522A0005ABCB}">
      <dgm:prSet phldrT="02" phldr="0"/>
      <dgm:spPr/>
      <dgm:t>
        <a:bodyPr/>
        <a:lstStyle/>
        <a:p>
          <a:r>
            <a:rPr lang="en-US"/>
            <a:t>02</a:t>
          </a:r>
          <a:endParaRPr lang="en-US" dirty="0"/>
        </a:p>
      </dgm:t>
    </dgm:pt>
    <dgm:pt modelId="{CA9D674E-4FF1-45DC-82E4-0B2DB6A5363F}">
      <dgm:prSet/>
      <dgm:spPr/>
      <dgm:t>
        <a:bodyPr/>
        <a:lstStyle/>
        <a:p>
          <a:r>
            <a:rPr lang="en-US" dirty="0"/>
            <a:t>International response and pressure that led to the end of apartheid.</a:t>
          </a:r>
        </a:p>
      </dgm:t>
    </dgm:pt>
    <dgm:pt modelId="{F1F10F9B-925A-4787-9D00-91106497A02E}" type="parTrans" cxnId="{C5BD0B3A-2D82-4EC1-9975-05076C4418DA}">
      <dgm:prSet/>
      <dgm:spPr/>
      <dgm:t>
        <a:bodyPr/>
        <a:lstStyle/>
        <a:p>
          <a:endParaRPr lang="en-US"/>
        </a:p>
      </dgm:t>
    </dgm:pt>
    <dgm:pt modelId="{196DA4DC-9DD2-4A39-8A3A-D367BFE5A8BA}" type="sibTrans" cxnId="{C5BD0B3A-2D82-4EC1-9975-05076C4418DA}">
      <dgm:prSet phldrT="03" phldr="0"/>
      <dgm:spPr/>
      <dgm:t>
        <a:bodyPr/>
        <a:lstStyle/>
        <a:p>
          <a:r>
            <a:rPr lang="en-US"/>
            <a:t>03</a:t>
          </a:r>
          <a:endParaRPr lang="en-US" dirty="0"/>
        </a:p>
      </dgm:t>
    </dgm:pt>
    <dgm:pt modelId="{09F899AB-70CA-46DA-8F8C-58514A9FEF67}" type="pres">
      <dgm:prSet presAssocID="{15509919-36B5-4162-8899-417A9F93473B}" presName="Name0" presStyleCnt="0">
        <dgm:presLayoutVars>
          <dgm:animLvl val="lvl"/>
          <dgm:resizeHandles val="exact"/>
        </dgm:presLayoutVars>
      </dgm:prSet>
      <dgm:spPr/>
    </dgm:pt>
    <dgm:pt modelId="{9E708B2C-9056-43B8-820C-8D4D2D591614}" type="pres">
      <dgm:prSet presAssocID="{AAF9DEE3-8444-4CA1-8BC2-D834D3ED6C74}" presName="compositeNode" presStyleCnt="0">
        <dgm:presLayoutVars>
          <dgm:bulletEnabled val="1"/>
        </dgm:presLayoutVars>
      </dgm:prSet>
      <dgm:spPr/>
    </dgm:pt>
    <dgm:pt modelId="{F4992080-7D4E-4F2B-B608-170DDBB6006A}" type="pres">
      <dgm:prSet presAssocID="{AAF9DEE3-8444-4CA1-8BC2-D834D3ED6C74}" presName="bgRect" presStyleLbl="alignNode1" presStyleIdx="0" presStyleCnt="3" custLinFactNeighborX="6246" custLinFactNeighborY="1423"/>
      <dgm:spPr/>
    </dgm:pt>
    <dgm:pt modelId="{15536E38-36FE-4A51-B620-2715BFAD5475}" type="pres">
      <dgm:prSet presAssocID="{23210C7F-6847-491E-BE1F-A79529AF2B8B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B158057C-23C1-45AE-9273-5935A8F6104B}" type="pres">
      <dgm:prSet presAssocID="{AAF9DEE3-8444-4CA1-8BC2-D834D3ED6C74}" presName="nodeRect" presStyleLbl="alignNode1" presStyleIdx="0" presStyleCnt="3">
        <dgm:presLayoutVars>
          <dgm:bulletEnabled val="1"/>
        </dgm:presLayoutVars>
      </dgm:prSet>
      <dgm:spPr/>
    </dgm:pt>
    <dgm:pt modelId="{5D52B8B6-958E-480C-9455-911A104C8C73}" type="pres">
      <dgm:prSet presAssocID="{23210C7F-6847-491E-BE1F-A79529AF2B8B}" presName="sibTrans" presStyleCnt="0"/>
      <dgm:spPr/>
    </dgm:pt>
    <dgm:pt modelId="{070CFBFA-AE62-406D-B2E3-4A871FE3EC95}" type="pres">
      <dgm:prSet presAssocID="{B2B879BD-3840-400C-92BD-B2C2383358D7}" presName="compositeNode" presStyleCnt="0">
        <dgm:presLayoutVars>
          <dgm:bulletEnabled val="1"/>
        </dgm:presLayoutVars>
      </dgm:prSet>
      <dgm:spPr/>
    </dgm:pt>
    <dgm:pt modelId="{89A9B4CF-6439-46B1-B6A9-1D6CD5034774}" type="pres">
      <dgm:prSet presAssocID="{B2B879BD-3840-400C-92BD-B2C2383358D7}" presName="bgRect" presStyleLbl="alignNode1" presStyleIdx="1" presStyleCnt="3"/>
      <dgm:spPr/>
    </dgm:pt>
    <dgm:pt modelId="{379B8CE4-8135-4F2C-A5A0-E55EBE328E9A}" type="pres">
      <dgm:prSet presAssocID="{FBAA44FF-54DE-45C8-9FAC-512C40277233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9F2B2B99-E41C-48B6-9241-186B3896CDB2}" type="pres">
      <dgm:prSet presAssocID="{B2B879BD-3840-400C-92BD-B2C2383358D7}" presName="nodeRect" presStyleLbl="alignNode1" presStyleIdx="1" presStyleCnt="3">
        <dgm:presLayoutVars>
          <dgm:bulletEnabled val="1"/>
        </dgm:presLayoutVars>
      </dgm:prSet>
      <dgm:spPr/>
    </dgm:pt>
    <dgm:pt modelId="{88CC7DDE-DA0F-42A6-8406-A11161BD6BA9}" type="pres">
      <dgm:prSet presAssocID="{FBAA44FF-54DE-45C8-9FAC-512C40277233}" presName="sibTrans" presStyleCnt="0"/>
      <dgm:spPr/>
    </dgm:pt>
    <dgm:pt modelId="{4C550E1C-ACB2-4A5D-BD4A-3D5D60E405E6}" type="pres">
      <dgm:prSet presAssocID="{CA9D674E-4FF1-45DC-82E4-0B2DB6A5363F}" presName="compositeNode" presStyleCnt="0">
        <dgm:presLayoutVars>
          <dgm:bulletEnabled val="1"/>
        </dgm:presLayoutVars>
      </dgm:prSet>
      <dgm:spPr/>
    </dgm:pt>
    <dgm:pt modelId="{0802B4A8-7224-4B0A-95B7-D17AEB2B2AFF}" type="pres">
      <dgm:prSet presAssocID="{CA9D674E-4FF1-45DC-82E4-0B2DB6A5363F}" presName="bgRect" presStyleLbl="alignNode1" presStyleIdx="2" presStyleCnt="3"/>
      <dgm:spPr/>
    </dgm:pt>
    <dgm:pt modelId="{68AC9669-DC11-473A-AA2E-579A44E78C37}" type="pres">
      <dgm:prSet presAssocID="{196DA4DC-9DD2-4A39-8A3A-D367BFE5A8BA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D085015A-41AF-4EFA-A104-4FD73B2362F0}" type="pres">
      <dgm:prSet presAssocID="{CA9D674E-4FF1-45DC-82E4-0B2DB6A5363F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0A7DA706-17DD-412A-8BE0-4F6529274E66}" srcId="{15509919-36B5-4162-8899-417A9F93473B}" destId="{AAF9DEE3-8444-4CA1-8BC2-D834D3ED6C74}" srcOrd="0" destOrd="0" parTransId="{205BDF49-153E-4CE8-8402-E23704595764}" sibTransId="{23210C7F-6847-491E-BE1F-A79529AF2B8B}"/>
    <dgm:cxn modelId="{109C0B15-B806-4127-A7EA-6F2FD85C2B5C}" type="presOf" srcId="{AAF9DEE3-8444-4CA1-8BC2-D834D3ED6C74}" destId="{B158057C-23C1-45AE-9273-5935A8F6104B}" srcOrd="1" destOrd="0" presId="urn:microsoft.com/office/officeart/2016/7/layout/LinearBlockProcessNumbered#1"/>
    <dgm:cxn modelId="{284ED317-FBD3-4318-9DC1-43DD0A7A84DA}" type="presOf" srcId="{CA9D674E-4FF1-45DC-82E4-0B2DB6A5363F}" destId="{D085015A-41AF-4EFA-A104-4FD73B2362F0}" srcOrd="1" destOrd="0" presId="urn:microsoft.com/office/officeart/2016/7/layout/LinearBlockProcessNumbered#1"/>
    <dgm:cxn modelId="{28938E20-006F-438A-BC3B-539C09A41AF8}" type="presOf" srcId="{23210C7F-6847-491E-BE1F-A79529AF2B8B}" destId="{15536E38-36FE-4A51-B620-2715BFAD5475}" srcOrd="0" destOrd="0" presId="urn:microsoft.com/office/officeart/2016/7/layout/LinearBlockProcessNumbered#1"/>
    <dgm:cxn modelId="{9519B82E-A537-470B-AA27-A5E33C934F3E}" type="presOf" srcId="{196DA4DC-9DD2-4A39-8A3A-D367BFE5A8BA}" destId="{68AC9669-DC11-473A-AA2E-579A44E78C37}" srcOrd="0" destOrd="0" presId="urn:microsoft.com/office/officeart/2016/7/layout/LinearBlockProcessNumbered#1"/>
    <dgm:cxn modelId="{E774C62E-62A2-478F-B2D4-49AC51F9A4FC}" type="presOf" srcId="{FBAA44FF-54DE-45C8-9FAC-512C40277233}" destId="{379B8CE4-8135-4F2C-A5A0-E55EBE328E9A}" srcOrd="0" destOrd="0" presId="urn:microsoft.com/office/officeart/2016/7/layout/LinearBlockProcessNumbered#1"/>
    <dgm:cxn modelId="{C5BD0B3A-2D82-4EC1-9975-05076C4418DA}" srcId="{15509919-36B5-4162-8899-417A9F93473B}" destId="{CA9D674E-4FF1-45DC-82E4-0B2DB6A5363F}" srcOrd="2" destOrd="0" parTransId="{F1F10F9B-925A-4787-9D00-91106497A02E}" sibTransId="{196DA4DC-9DD2-4A39-8A3A-D367BFE5A8BA}"/>
    <dgm:cxn modelId="{6E5EF465-680F-4962-87CA-2B44BA61BBF3}" type="presOf" srcId="{AAF9DEE3-8444-4CA1-8BC2-D834D3ED6C74}" destId="{F4992080-7D4E-4F2B-B608-170DDBB6006A}" srcOrd="0" destOrd="0" presId="urn:microsoft.com/office/officeart/2016/7/layout/LinearBlockProcessNumbered#1"/>
    <dgm:cxn modelId="{BE05FF76-48E4-476C-9495-A13A63321F9B}" type="presOf" srcId="{B2B879BD-3840-400C-92BD-B2C2383358D7}" destId="{89A9B4CF-6439-46B1-B6A9-1D6CD5034774}" srcOrd="0" destOrd="0" presId="urn:microsoft.com/office/officeart/2016/7/layout/LinearBlockProcessNumbered#1"/>
    <dgm:cxn modelId="{AEC6D081-73F8-41AD-9101-B43295B68E14}" type="presOf" srcId="{CA9D674E-4FF1-45DC-82E4-0B2DB6A5363F}" destId="{0802B4A8-7224-4B0A-95B7-D17AEB2B2AFF}" srcOrd="0" destOrd="0" presId="urn:microsoft.com/office/officeart/2016/7/layout/LinearBlockProcessNumbered#1"/>
    <dgm:cxn modelId="{840BB0C7-181A-4BA4-9324-C35937B4BA77}" type="presOf" srcId="{15509919-36B5-4162-8899-417A9F93473B}" destId="{09F899AB-70CA-46DA-8F8C-58514A9FEF67}" srcOrd="0" destOrd="0" presId="urn:microsoft.com/office/officeart/2016/7/layout/LinearBlockProcessNumbered#1"/>
    <dgm:cxn modelId="{42CDCACA-F394-4044-BBF6-522A0005ABCB}" srcId="{15509919-36B5-4162-8899-417A9F93473B}" destId="{B2B879BD-3840-400C-92BD-B2C2383358D7}" srcOrd="1" destOrd="0" parTransId="{09440D86-F3E6-4A3C-9E78-1AFC56348641}" sibTransId="{FBAA44FF-54DE-45C8-9FAC-512C40277233}"/>
    <dgm:cxn modelId="{6AB3E3E3-CAC3-4821-AAD0-21289FC8AF3F}" type="presOf" srcId="{B2B879BD-3840-400C-92BD-B2C2383358D7}" destId="{9F2B2B99-E41C-48B6-9241-186B3896CDB2}" srcOrd="1" destOrd="0" presId="urn:microsoft.com/office/officeart/2016/7/layout/LinearBlockProcessNumbered#1"/>
    <dgm:cxn modelId="{90D3E440-E32E-4616-A794-C357B58C725C}" type="presParOf" srcId="{09F899AB-70CA-46DA-8F8C-58514A9FEF67}" destId="{9E708B2C-9056-43B8-820C-8D4D2D591614}" srcOrd="0" destOrd="0" presId="urn:microsoft.com/office/officeart/2016/7/layout/LinearBlockProcessNumbered#1"/>
    <dgm:cxn modelId="{94905F72-0547-4876-85BD-1CE201853F0E}" type="presParOf" srcId="{9E708B2C-9056-43B8-820C-8D4D2D591614}" destId="{F4992080-7D4E-4F2B-B608-170DDBB6006A}" srcOrd="0" destOrd="0" presId="urn:microsoft.com/office/officeart/2016/7/layout/LinearBlockProcessNumbered#1"/>
    <dgm:cxn modelId="{32F232D9-C82F-455D-A4CB-8A6F950974CB}" type="presParOf" srcId="{9E708B2C-9056-43B8-820C-8D4D2D591614}" destId="{15536E38-36FE-4A51-B620-2715BFAD5475}" srcOrd="1" destOrd="0" presId="urn:microsoft.com/office/officeart/2016/7/layout/LinearBlockProcessNumbered#1"/>
    <dgm:cxn modelId="{E1630E94-0972-452E-A256-8FE168492E2F}" type="presParOf" srcId="{9E708B2C-9056-43B8-820C-8D4D2D591614}" destId="{B158057C-23C1-45AE-9273-5935A8F6104B}" srcOrd="2" destOrd="0" presId="urn:microsoft.com/office/officeart/2016/7/layout/LinearBlockProcessNumbered#1"/>
    <dgm:cxn modelId="{3D53040A-6114-439D-91AE-A92823686B42}" type="presParOf" srcId="{09F899AB-70CA-46DA-8F8C-58514A9FEF67}" destId="{5D52B8B6-958E-480C-9455-911A104C8C73}" srcOrd="1" destOrd="0" presId="urn:microsoft.com/office/officeart/2016/7/layout/LinearBlockProcessNumbered#1"/>
    <dgm:cxn modelId="{71CD1E60-9941-432A-AAD3-6BEE9759C7CA}" type="presParOf" srcId="{09F899AB-70CA-46DA-8F8C-58514A9FEF67}" destId="{070CFBFA-AE62-406D-B2E3-4A871FE3EC95}" srcOrd="2" destOrd="0" presId="urn:microsoft.com/office/officeart/2016/7/layout/LinearBlockProcessNumbered#1"/>
    <dgm:cxn modelId="{E24E5F24-B05D-485A-B1E3-F029361EAC2F}" type="presParOf" srcId="{070CFBFA-AE62-406D-B2E3-4A871FE3EC95}" destId="{89A9B4CF-6439-46B1-B6A9-1D6CD5034774}" srcOrd="0" destOrd="0" presId="urn:microsoft.com/office/officeart/2016/7/layout/LinearBlockProcessNumbered#1"/>
    <dgm:cxn modelId="{B1A2A29E-FBA6-4188-BE73-D4752962B995}" type="presParOf" srcId="{070CFBFA-AE62-406D-B2E3-4A871FE3EC95}" destId="{379B8CE4-8135-4F2C-A5A0-E55EBE328E9A}" srcOrd="1" destOrd="0" presId="urn:microsoft.com/office/officeart/2016/7/layout/LinearBlockProcessNumbered#1"/>
    <dgm:cxn modelId="{F07F5881-E747-4C57-B3A8-80D81CA9E653}" type="presParOf" srcId="{070CFBFA-AE62-406D-B2E3-4A871FE3EC95}" destId="{9F2B2B99-E41C-48B6-9241-186B3896CDB2}" srcOrd="2" destOrd="0" presId="urn:microsoft.com/office/officeart/2016/7/layout/LinearBlockProcessNumbered#1"/>
    <dgm:cxn modelId="{CFE97617-C516-4DC5-9F9C-80DAA0EDE08F}" type="presParOf" srcId="{09F899AB-70CA-46DA-8F8C-58514A9FEF67}" destId="{88CC7DDE-DA0F-42A6-8406-A11161BD6BA9}" srcOrd="3" destOrd="0" presId="urn:microsoft.com/office/officeart/2016/7/layout/LinearBlockProcessNumbered#1"/>
    <dgm:cxn modelId="{B7A23FED-2302-47D8-8E80-C7B4D99F0301}" type="presParOf" srcId="{09F899AB-70CA-46DA-8F8C-58514A9FEF67}" destId="{4C550E1C-ACB2-4A5D-BD4A-3D5D60E405E6}" srcOrd="4" destOrd="0" presId="urn:microsoft.com/office/officeart/2016/7/layout/LinearBlockProcessNumbered#1"/>
    <dgm:cxn modelId="{B9E766C8-B1F9-4299-93D9-C5605EEE5998}" type="presParOf" srcId="{4C550E1C-ACB2-4A5D-BD4A-3D5D60E405E6}" destId="{0802B4A8-7224-4B0A-95B7-D17AEB2B2AFF}" srcOrd="0" destOrd="0" presId="urn:microsoft.com/office/officeart/2016/7/layout/LinearBlockProcessNumbered#1"/>
    <dgm:cxn modelId="{DDDBCEBE-059F-40AD-A1D1-8D888A5BCC15}" type="presParOf" srcId="{4C550E1C-ACB2-4A5D-BD4A-3D5D60E405E6}" destId="{68AC9669-DC11-473A-AA2E-579A44E78C37}" srcOrd="1" destOrd="0" presId="urn:microsoft.com/office/officeart/2016/7/layout/LinearBlockProcessNumbered#1"/>
    <dgm:cxn modelId="{90FC101C-CCF0-411F-ABB9-797553DF6D08}" type="presParOf" srcId="{4C550E1C-ACB2-4A5D-BD4A-3D5D60E405E6}" destId="{D085015A-41AF-4EFA-A104-4FD73B2362F0}" srcOrd="2" destOrd="0" presId="urn:microsoft.com/office/officeart/2016/7/layout/LinearBlockProcessNumbered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92080-7D4E-4F2B-B608-170DDBB6006A}">
      <dsp:nvSpPr>
        <dsp:cNvPr id="0" name=""/>
        <dsp:cNvSpPr/>
      </dsp:nvSpPr>
      <dsp:spPr>
        <a:xfrm>
          <a:off x="199567" y="0"/>
          <a:ext cx="3182540" cy="372561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What were conditions like in apartheid SA and internationally in 1970 to 1989?</a:t>
          </a:r>
        </a:p>
      </dsp:txBody>
      <dsp:txXfrm>
        <a:off x="199567" y="1490244"/>
        <a:ext cx="3182540" cy="2235367"/>
      </dsp:txXfrm>
    </dsp:sp>
    <dsp:sp modelId="{15536E38-36FE-4A51-B620-2715BFAD5475}">
      <dsp:nvSpPr>
        <dsp:cNvPr id="0" name=""/>
        <dsp:cNvSpPr/>
      </dsp:nvSpPr>
      <dsp:spPr>
        <a:xfrm>
          <a:off x="785" y="0"/>
          <a:ext cx="3182540" cy="149024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  <a:endParaRPr lang="en-US" sz="6600" kern="1200" dirty="0"/>
        </a:p>
      </dsp:txBody>
      <dsp:txXfrm>
        <a:off x="785" y="0"/>
        <a:ext cx="3182540" cy="1490244"/>
      </dsp:txXfrm>
    </dsp:sp>
    <dsp:sp modelId="{89A9B4CF-6439-46B1-B6A9-1D6CD5034774}">
      <dsp:nvSpPr>
        <dsp:cNvPr id="0" name=""/>
        <dsp:cNvSpPr/>
      </dsp:nvSpPr>
      <dsp:spPr>
        <a:xfrm>
          <a:off x="3437929" y="0"/>
          <a:ext cx="3182540" cy="372561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Government attempts at reform in the 1980s</a:t>
          </a:r>
        </a:p>
      </dsp:txBody>
      <dsp:txXfrm>
        <a:off x="3437929" y="1490244"/>
        <a:ext cx="3182540" cy="2235367"/>
      </dsp:txXfrm>
    </dsp:sp>
    <dsp:sp modelId="{379B8CE4-8135-4F2C-A5A0-E55EBE328E9A}">
      <dsp:nvSpPr>
        <dsp:cNvPr id="0" name=""/>
        <dsp:cNvSpPr/>
      </dsp:nvSpPr>
      <dsp:spPr>
        <a:xfrm>
          <a:off x="3437929" y="0"/>
          <a:ext cx="3182540" cy="149024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  <a:endParaRPr lang="en-US" sz="6600" kern="1200" dirty="0"/>
        </a:p>
      </dsp:txBody>
      <dsp:txXfrm>
        <a:off x="3437929" y="0"/>
        <a:ext cx="3182540" cy="1490244"/>
      </dsp:txXfrm>
    </dsp:sp>
    <dsp:sp modelId="{0802B4A8-7224-4B0A-95B7-D17AEB2B2AFF}">
      <dsp:nvSpPr>
        <dsp:cNvPr id="0" name=""/>
        <dsp:cNvSpPr/>
      </dsp:nvSpPr>
      <dsp:spPr>
        <a:xfrm>
          <a:off x="6875073" y="0"/>
          <a:ext cx="3182540" cy="372561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International response and pressure that led to the end of apartheid.</a:t>
          </a:r>
        </a:p>
      </dsp:txBody>
      <dsp:txXfrm>
        <a:off x="6875073" y="1490244"/>
        <a:ext cx="3182540" cy="2235367"/>
      </dsp:txXfrm>
    </dsp:sp>
    <dsp:sp modelId="{68AC9669-DC11-473A-AA2E-579A44E78C37}">
      <dsp:nvSpPr>
        <dsp:cNvPr id="0" name=""/>
        <dsp:cNvSpPr/>
      </dsp:nvSpPr>
      <dsp:spPr>
        <a:xfrm>
          <a:off x="6875073" y="0"/>
          <a:ext cx="3182540" cy="149024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  <a:endParaRPr lang="en-US" sz="6600" kern="1200" dirty="0"/>
        </a:p>
      </dsp:txBody>
      <dsp:txXfrm>
        <a:off x="6875073" y="0"/>
        <a:ext cx="3182540" cy="1490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#1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97D4F0E7-A380-4E8A-A5E6-02A2C57BE889}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{5712BDC4-329B-45B2-9194-A148ABB6560A}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{8984278A-33F0-4B08-ABC0-F48449CE37F3}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1975104"/>
            <a:ext cx="4775075" cy="2318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Civil resistance and the collapse of apartheid  1970s-1980s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4358486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HISTORY GRADE 12 MR RICH</a:t>
            </a: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OVERVIEW</a:t>
            </a:r>
          </a:p>
        </p:txBody>
      </p:sp>
      <p:graphicFrame>
        <p:nvGraphicFramePr>
          <p:cNvPr id="5" name="Content Placeholder 2" descr="SmartArt Process Diagram">
            <a:extLst>
              <a:ext uri="{FF2B5EF4-FFF2-40B4-BE49-F238E27FC236}">
                <a16:creationId xmlns:a16="http://schemas.microsoft.com/office/drawing/2014/main" id="{60233515-42BF-4401-AB7F-458C06159D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88761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377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6F235-8737-46DA-B3D7-3EAB12E0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INSIDE APARTHEID SA IN 1970S AND 80S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AC614-AAFB-4D8C-A815-6FC51EFBF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56522"/>
            <a:ext cx="10058400" cy="4558884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Unbroken National Party majority for over 30 years – confidence to push ahead</a:t>
            </a:r>
          </a:p>
          <a:p>
            <a:r>
              <a:rPr lang="en-US" sz="2400" dirty="0"/>
              <a:t>Increasing repressiveness – ANC, SACP and PAC banned, security police very active</a:t>
            </a:r>
          </a:p>
          <a:p>
            <a:r>
              <a:rPr lang="en-US" sz="2400" dirty="0"/>
              <a:t>Very tight  control of media and information – censorship laws,  no TV</a:t>
            </a:r>
          </a:p>
          <a:p>
            <a:r>
              <a:rPr lang="en-US" sz="2400" dirty="0"/>
              <a:t>Separate development  / homelands granted self rule</a:t>
            </a:r>
          </a:p>
          <a:p>
            <a:r>
              <a:rPr lang="en-US" sz="2400" dirty="0"/>
              <a:t>Comprehensive apartheid legislative framework</a:t>
            </a:r>
          </a:p>
          <a:p>
            <a:r>
              <a:rPr lang="en-US" sz="2400" dirty="0"/>
              <a:t>“Total onslaught” – increased conscription</a:t>
            </a:r>
          </a:p>
          <a:p>
            <a:pPr marL="0" indent="0">
              <a:buNone/>
            </a:pPr>
            <a:r>
              <a:rPr lang="en-US" sz="2400" dirty="0"/>
              <a:t>					BUT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39283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C206-BA83-4D77-8975-A11B47EA2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INCREASING INTERNAL RESISTANCE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65A7C-FB3D-4083-A06D-E1DFDA6E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30017"/>
            <a:ext cx="10058400" cy="4717773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Influx control  collapsing because of massive urban migrations</a:t>
            </a:r>
          </a:p>
          <a:p>
            <a:r>
              <a:rPr lang="en-US" sz="2400" dirty="0"/>
              <a:t>Rise of Black Consciousness Movement</a:t>
            </a:r>
          </a:p>
          <a:p>
            <a:r>
              <a:rPr lang="en-US" sz="2400" dirty="0"/>
              <a:t>Increasing </a:t>
            </a:r>
            <a:r>
              <a:rPr lang="en-US" sz="2400" dirty="0" err="1"/>
              <a:t>labour</a:t>
            </a:r>
            <a:r>
              <a:rPr lang="en-US" sz="2400" dirty="0"/>
              <a:t> unrest, student protests</a:t>
            </a:r>
          </a:p>
          <a:p>
            <a:r>
              <a:rPr lang="en-US" sz="2400" dirty="0"/>
              <a:t>Parties in exile becoming more active</a:t>
            </a:r>
          </a:p>
          <a:p>
            <a:r>
              <a:rPr lang="en-US" sz="2400" dirty="0"/>
              <a:t>Press criticism becoming more vocal, introduction of TV</a:t>
            </a:r>
          </a:p>
          <a:p>
            <a:r>
              <a:rPr lang="en-US" sz="2400" dirty="0"/>
              <a:t>End Conscription Campaign</a:t>
            </a:r>
          </a:p>
          <a:p>
            <a:r>
              <a:rPr lang="en-US" sz="2400" dirty="0"/>
              <a:t>1976 Soweto uprising</a:t>
            </a:r>
          </a:p>
          <a:p>
            <a:r>
              <a:rPr lang="en-US" sz="2400" dirty="0"/>
              <a:t>Emerging </a:t>
            </a:r>
            <a:r>
              <a:rPr lang="en-US" sz="2400" dirty="0" err="1"/>
              <a:t>verligte</a:t>
            </a:r>
            <a:r>
              <a:rPr lang="en-US" sz="2400" dirty="0"/>
              <a:t>- </a:t>
            </a:r>
            <a:r>
              <a:rPr lang="en-US" sz="2400" dirty="0" err="1"/>
              <a:t>verkrampte</a:t>
            </a:r>
            <a:r>
              <a:rPr lang="en-US" sz="2400" dirty="0"/>
              <a:t> disunity in NP</a:t>
            </a:r>
          </a:p>
          <a:p>
            <a:r>
              <a:rPr lang="en-US" sz="2400" dirty="0"/>
              <a:t>Information scandal 1975</a:t>
            </a:r>
          </a:p>
          <a:p>
            <a:r>
              <a:rPr lang="en-US" sz="2400" dirty="0"/>
              <a:t>Homelands not viable</a:t>
            </a:r>
          </a:p>
          <a:p>
            <a:pPr marL="0" indent="0" algn="ctr">
              <a:buNone/>
            </a:pPr>
            <a:r>
              <a:rPr lang="en-US" sz="2400" dirty="0"/>
              <a:t>AND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8161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47812-0B84-4452-BB69-A9BED2A84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EXTERNAL PRESSURES  ON APARTHEID SA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5F8F-AC21-4B8A-ADC9-326A39F74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96278"/>
            <a:ext cx="10058400" cy="451912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Increased oil price impacted economy – business pressure</a:t>
            </a:r>
          </a:p>
          <a:p>
            <a:r>
              <a:rPr lang="en-US" sz="2400" dirty="0"/>
              <a:t>Collapse of colonial regimes in Mozambique, Angola, Zimbabwe and push for Namibian independence – removed a protective barrier</a:t>
            </a:r>
          </a:p>
          <a:p>
            <a:r>
              <a:rPr lang="en-US" sz="2400" dirty="0"/>
              <a:t>International anti-apartheid movements – push for trade sanctions and disinvestment</a:t>
            </a:r>
          </a:p>
          <a:p>
            <a:r>
              <a:rPr lang="en-US" sz="2400" dirty="0"/>
              <a:t>Diplomatic reaction to death of Biko</a:t>
            </a:r>
          </a:p>
          <a:p>
            <a:r>
              <a:rPr lang="en-US" sz="2400" dirty="0"/>
              <a:t>Sporting and cultural isolation</a:t>
            </a:r>
          </a:p>
          <a:p>
            <a:pPr marL="0" indent="0" algn="ctr">
              <a:buNone/>
            </a:pPr>
            <a:r>
              <a:rPr lang="en-US" sz="2400" dirty="0"/>
              <a:t>SO</a:t>
            </a:r>
          </a:p>
          <a:p>
            <a:endParaRPr lang="en-US" sz="2400" dirty="0"/>
          </a:p>
          <a:p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94185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72CDA-0F0E-46EA-8A33-D45B1A544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642594"/>
            <a:ext cx="10449339" cy="788641"/>
          </a:xfrm>
        </p:spPr>
        <p:txBody>
          <a:bodyPr/>
          <a:lstStyle/>
          <a:p>
            <a:r>
              <a:rPr lang="en-US" b="1" dirty="0"/>
              <a:t>NATIONAL PARTY REACTIONS TO PRESSURE</a:t>
            </a:r>
            <a:endParaRPr lang="en-ZA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81F36-B304-4584-BF9D-5A20B7FFC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798" y="1471772"/>
            <a:ext cx="5391913" cy="788641"/>
          </a:xfrm>
        </p:spPr>
        <p:txBody>
          <a:bodyPr>
            <a:noAutofit/>
          </a:bodyPr>
          <a:lstStyle/>
          <a:p>
            <a:r>
              <a:rPr lang="en-US" sz="2000" dirty="0"/>
              <a:t>INCREASED REPRESSION – HARDLINE DEFENSIVENESS (VERKRAMP)</a:t>
            </a:r>
            <a:endParaRPr lang="en-ZA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F52653-D40D-4E3B-9AE2-AF7B9A459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797" y="2260413"/>
            <a:ext cx="4663440" cy="3954993"/>
          </a:xfrm>
        </p:spPr>
        <p:txBody>
          <a:bodyPr/>
          <a:lstStyle/>
          <a:p>
            <a:r>
              <a:rPr lang="en-US" dirty="0" err="1"/>
              <a:t>Militarisation</a:t>
            </a:r>
            <a:r>
              <a:rPr lang="en-US" dirty="0"/>
              <a:t> – War in </a:t>
            </a:r>
            <a:r>
              <a:rPr lang="en-US" dirty="0" err="1"/>
              <a:t>neighbouring</a:t>
            </a:r>
            <a:r>
              <a:rPr lang="en-US" dirty="0"/>
              <a:t> states ; longer conscription</a:t>
            </a:r>
          </a:p>
          <a:p>
            <a:r>
              <a:rPr lang="en-US" dirty="0"/>
              <a:t>Total Strategy Policy</a:t>
            </a:r>
          </a:p>
          <a:p>
            <a:r>
              <a:rPr lang="en-US" dirty="0"/>
              <a:t>After Soweto major banning of organizations</a:t>
            </a:r>
          </a:p>
          <a:p>
            <a:r>
              <a:rPr lang="en-US" dirty="0"/>
              <a:t>New anti press legislation</a:t>
            </a:r>
          </a:p>
          <a:p>
            <a:r>
              <a:rPr lang="en-US" dirty="0"/>
              <a:t>Change in constitution to executive presidency </a:t>
            </a:r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D3424A-99E9-4F86-B444-436323666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8712" y="1464059"/>
            <a:ext cx="4663440" cy="788641"/>
          </a:xfrm>
        </p:spPr>
        <p:txBody>
          <a:bodyPr>
            <a:noAutofit/>
          </a:bodyPr>
          <a:lstStyle/>
          <a:p>
            <a:r>
              <a:rPr lang="en-US" sz="2000" dirty="0"/>
              <a:t>MINOR REFORMS AND OPENING UP (VERLIG)</a:t>
            </a:r>
            <a:endParaRPr lang="en-ZA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C0DEC48-1AFC-4AAC-9C5E-EA16AE17A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8712" y="2252701"/>
            <a:ext cx="4663440" cy="3704280"/>
          </a:xfrm>
        </p:spPr>
        <p:txBody>
          <a:bodyPr/>
          <a:lstStyle/>
          <a:p>
            <a:r>
              <a:rPr lang="en-US" dirty="0"/>
              <a:t>Softening on influx control</a:t>
            </a:r>
          </a:p>
          <a:p>
            <a:r>
              <a:rPr lang="en-US" dirty="0"/>
              <a:t>Tricameral parliament</a:t>
            </a:r>
          </a:p>
          <a:p>
            <a:r>
              <a:rPr lang="en-US" dirty="0" err="1"/>
              <a:t>Labour</a:t>
            </a:r>
            <a:r>
              <a:rPr lang="en-US" dirty="0"/>
              <a:t> reforms : 1977 </a:t>
            </a:r>
            <a:r>
              <a:rPr lang="en-US" dirty="0" err="1"/>
              <a:t>Wiehahn</a:t>
            </a:r>
            <a:r>
              <a:rPr lang="en-US" dirty="0"/>
              <a:t> commission; 1979 </a:t>
            </a:r>
            <a:r>
              <a:rPr lang="en-US" dirty="0" err="1"/>
              <a:t>Labour</a:t>
            </a:r>
            <a:r>
              <a:rPr lang="en-US" dirty="0"/>
              <a:t> relations act ; 1985 COSATU established</a:t>
            </a:r>
          </a:p>
          <a:p>
            <a:r>
              <a:rPr lang="en-US" dirty="0"/>
              <a:t>1982 Bantu Local Authorities Act</a:t>
            </a:r>
          </a:p>
          <a:p>
            <a:r>
              <a:rPr lang="en-US" dirty="0"/>
              <a:t>Repeal of petty apartheid laws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4455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2CDD178-1F95-4D82-9F57-FFD4F9F67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642594"/>
            <a:ext cx="10277061" cy="1000676"/>
          </a:xfrm>
        </p:spPr>
        <p:txBody>
          <a:bodyPr/>
          <a:lstStyle/>
          <a:p>
            <a:r>
              <a:rPr lang="en-US" b="1" dirty="0"/>
              <a:t>ESCALATION OF THE STRUGGLE AFTER 1985</a:t>
            </a:r>
            <a:endParaRPr lang="en-ZA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4E12B4D-B958-4957-AD9D-8BA5CD057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504188"/>
            <a:ext cx="10058400" cy="3849624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MK and AZAPO launch armed attacks and sabotage operations</a:t>
            </a:r>
          </a:p>
          <a:p>
            <a:r>
              <a:rPr lang="en-US" sz="2400" dirty="0"/>
              <a:t>Mass Democratic  Movement (MDM) ; United Democratic Front (UDF); Black Sash; ECC and Churches  become new drivers of widespread unrest and protest</a:t>
            </a:r>
          </a:p>
          <a:p>
            <a:r>
              <a:rPr lang="en-US" sz="2400" dirty="0"/>
              <a:t>“Rolling mass action” ongoing strikes by </a:t>
            </a:r>
            <a:r>
              <a:rPr lang="en-US" sz="2400" dirty="0" err="1"/>
              <a:t>labour</a:t>
            </a:r>
            <a:endParaRPr lang="en-US" sz="2400" dirty="0"/>
          </a:p>
          <a:p>
            <a:r>
              <a:rPr lang="en-US" sz="2400" dirty="0"/>
              <a:t>Civic protests and boycotts</a:t>
            </a:r>
          </a:p>
          <a:p>
            <a:r>
              <a:rPr lang="en-US" sz="2400" dirty="0"/>
              <a:t>People’s courts and necklacing</a:t>
            </a:r>
          </a:p>
          <a:p>
            <a:r>
              <a:rPr lang="en-US" sz="2400" dirty="0"/>
              <a:t>Free Mandela Campaign</a:t>
            </a:r>
          </a:p>
          <a:p>
            <a:r>
              <a:rPr lang="en-US" sz="2400" dirty="0"/>
              <a:t>1986 Youth uprising / People’s  Education</a:t>
            </a:r>
          </a:p>
          <a:p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553442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7AE0F-B317-49AC-92F1-DE6F02013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ECONOMIC STRUGGLE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C3238-C7B2-4972-824E-6A26CDB0E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Collapse of the gold price in 1981  cause sharp  drop in economic growth</a:t>
            </a:r>
          </a:p>
          <a:p>
            <a:r>
              <a:rPr lang="en-US" sz="2400" dirty="0"/>
              <a:t>Sanctions and disinvestment by about 500 multinationals </a:t>
            </a:r>
          </a:p>
          <a:p>
            <a:r>
              <a:rPr lang="en-US" sz="2400" dirty="0"/>
              <a:t>Rise in inflation and unemployment</a:t>
            </a:r>
          </a:p>
          <a:p>
            <a:r>
              <a:rPr lang="en-US" sz="2400" dirty="0"/>
              <a:t>Cost of war</a:t>
            </a:r>
          </a:p>
          <a:p>
            <a:r>
              <a:rPr lang="en-US" sz="2400" dirty="0"/>
              <a:t>No access to foreign loans or capital</a:t>
            </a:r>
          </a:p>
          <a:p>
            <a:r>
              <a:rPr lang="en-US" sz="2400" dirty="0"/>
              <a:t>Business leaders under Gavin </a:t>
            </a:r>
            <a:r>
              <a:rPr lang="en-US" sz="2400" dirty="0" err="1"/>
              <a:t>Relly</a:t>
            </a:r>
            <a:r>
              <a:rPr lang="en-US" sz="2400" dirty="0"/>
              <a:t> meet ANC in Lusaka 1985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915673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{9E584B91-8F0A-4414-9F7F-710ACD8F6B9A}tf78829772_win32</Template>
  <TotalTime>93</TotalTime>
  <Words>427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Garamond</vt:lpstr>
      <vt:lpstr>Sagona Book</vt:lpstr>
      <vt:lpstr>Sagona ExtraLight</vt:lpstr>
      <vt:lpstr>SavonVTI</vt:lpstr>
      <vt:lpstr>Civil resistance and the collapse of apartheid  1970s-1980s</vt:lpstr>
      <vt:lpstr>OVERVIEW</vt:lpstr>
      <vt:lpstr>INSIDE APARTHEID SA IN 1970S AND 80S</vt:lpstr>
      <vt:lpstr>INCREASING INTERNAL RESISTANCE</vt:lpstr>
      <vt:lpstr>EXTERNAL PRESSURES  ON APARTHEID SA</vt:lpstr>
      <vt:lpstr>NATIONAL PARTY REACTIONS TO PRESSURE</vt:lpstr>
      <vt:lpstr>ESCALATION OF THE STRUGGLE AFTER 1985</vt:lpstr>
      <vt:lpstr>THE ECONOMIC STRUGGLE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resistance and the collapse of apartheid  1970s-1980s</dc:title>
  <dc:creator>Johan Rich</dc:creator>
  <cp:lastModifiedBy>Johan Rich</cp:lastModifiedBy>
  <cp:revision>9</cp:revision>
  <dcterms:created xsi:type="dcterms:W3CDTF">2020-08-19T07:05:11Z</dcterms:created>
  <dcterms:modified xsi:type="dcterms:W3CDTF">2020-08-19T09:38:06Z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