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2" r:id="rId6"/>
    <p:sldId id="261" r:id="rId7"/>
    <p:sldId id="266" r:id="rId8"/>
    <p:sldId id="265" r:id="rId9"/>
    <p:sldId id="267" r:id="rId10"/>
    <p:sldId id="268" r:id="rId11"/>
    <p:sldId id="270" r:id="rId12"/>
    <p:sldId id="271" r:id="rId13"/>
    <p:sldId id="272" r:id="rId14"/>
    <p:sldId id="269" r:id="rId15"/>
    <p:sldId id="273" r:id="rId16"/>
    <p:sldId id="274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3A687-1367-47AF-9880-C338A2364514}" type="datetimeFigureOut">
              <a:rPr lang="en-ZA" smtClean="0"/>
              <a:t>2020/06/02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350A2-0685-4516-AF57-1C155AF6995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2119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B2D37-43FE-4212-897B-03656F60C2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A86F7-D646-4A1D-913F-CA659816E7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0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760D8-5FD9-4CC0-A70F-D617BDF8A5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1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2ED07-B992-4B27-B386-30BB38B16F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4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E4D1-2567-429D-82B8-AF68DBE191E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8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A7A9C-BD07-43C9-9DB2-3D32986004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24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771CE-6934-4E66-88F5-48F9EC4A0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5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A557D-8093-41C4-8FD8-15B4A7E0F0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8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43C73-3085-4E1E-9E73-698F5423F3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6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5877D-617C-4BE8-961E-39A7F683D4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7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66D23-8BDE-419B-85BC-B03BE4AD5B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90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9823C8-5415-4CA6-9E73-611F03346C6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8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ZA" sz="4800" dirty="0"/>
              <a:t>HOW TO WRITE A DISCURSIVE ESSAY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HISTORY AND ENGLISH</a:t>
            </a:r>
          </a:p>
        </p:txBody>
      </p:sp>
    </p:spTree>
    <p:extLst>
      <p:ext uri="{BB962C8B-B14F-4D97-AF65-F5344CB8AC3E}">
        <p14:creationId xmlns:p14="http://schemas.microsoft.com/office/powerpoint/2010/main" val="95411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CONCLUSION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 ‘wrap-up’ paragraph</a:t>
            </a:r>
          </a:p>
          <a:p>
            <a:r>
              <a:rPr lang="en-ZA" dirty="0"/>
              <a:t>Restates the argument made throughout the essay</a:t>
            </a:r>
          </a:p>
          <a:p>
            <a:r>
              <a:rPr lang="en-ZA" dirty="0"/>
              <a:t>Remember:</a:t>
            </a:r>
          </a:p>
          <a:p>
            <a:pPr>
              <a:buFontTx/>
              <a:buChar char="-"/>
            </a:pPr>
            <a:r>
              <a:rPr lang="en-ZA" dirty="0"/>
              <a:t>Do not introduce new information in the conclusion</a:t>
            </a:r>
          </a:p>
          <a:p>
            <a:pPr>
              <a:buFontTx/>
              <a:buChar char="-"/>
            </a:pPr>
            <a:r>
              <a:rPr lang="en-ZA" dirty="0"/>
              <a:t>The conclusion is not the place to make the argument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8595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VOCABULARY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668649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921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VOCABULARY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848872" cy="4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829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VOCABULARY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08911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467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DO’s AND DON’Ts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ZA" dirty="0"/>
              <a:t>DO’s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/>
              <a:t>Formal style</a:t>
            </a:r>
          </a:p>
          <a:p>
            <a:r>
              <a:rPr lang="en-ZA" dirty="0"/>
              <a:t>Write in past tense</a:t>
            </a:r>
          </a:p>
          <a:p>
            <a:r>
              <a:rPr lang="en-ZA" dirty="0"/>
              <a:t>Avoid emotive language</a:t>
            </a:r>
          </a:p>
          <a:p>
            <a:r>
              <a:rPr lang="en-ZA" dirty="0"/>
              <a:t>Provide evidence for points made</a:t>
            </a:r>
          </a:p>
          <a:p>
            <a:r>
              <a:rPr lang="en-ZA" dirty="0"/>
              <a:t>Use linking words and phrases</a:t>
            </a:r>
          </a:p>
          <a:p>
            <a:r>
              <a:rPr lang="en-ZA" dirty="0"/>
              <a:t>Use topic sentences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ZA" dirty="0"/>
              <a:t>DON’Ts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ZA" dirty="0"/>
              <a:t>Don’t use generalisations or vague statements</a:t>
            </a:r>
          </a:p>
          <a:p>
            <a:r>
              <a:rPr lang="en-ZA" dirty="0"/>
              <a:t>Don’t use informal / colloquial language</a:t>
            </a:r>
          </a:p>
          <a:p>
            <a:r>
              <a:rPr lang="en-ZA" dirty="0"/>
              <a:t>Avoid first-person style</a:t>
            </a:r>
          </a:p>
          <a:p>
            <a:r>
              <a:rPr lang="en-ZA" dirty="0"/>
              <a:t>Don’t use point form</a:t>
            </a:r>
          </a:p>
          <a:p>
            <a:r>
              <a:rPr lang="en-ZA" dirty="0"/>
              <a:t>Don’t use headings </a:t>
            </a:r>
          </a:p>
        </p:txBody>
      </p:sp>
    </p:spTree>
    <p:extLst>
      <p:ext uri="{BB962C8B-B14F-4D97-AF65-F5344CB8AC3E}">
        <p14:creationId xmlns:p14="http://schemas.microsoft.com/office/powerpoint/2010/main" val="2678771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ESSAY CHECKLIST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Introduction:</a:t>
            </a: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Does the introduction give a direct answer to the question?</a:t>
            </a:r>
            <a:endParaRPr lang="en-ZA" sz="1800" dirty="0">
              <a:latin typeface="+mj-lt"/>
              <a:ea typeface="Times New Roman"/>
              <a:cs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Does the introduction give an idea of what content will be covered in the essay?</a:t>
            </a: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endParaRPr lang="en-US" sz="2000" i="1" dirty="0">
              <a:latin typeface="Tahoma"/>
              <a:ea typeface="Times New Roman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dirty="0">
                <a:latin typeface="+mj-lt"/>
                <a:ea typeface="Times New Roman"/>
                <a:cs typeface="Times New Roman"/>
              </a:rPr>
              <a:t>Body: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Is there a topic sentence?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Is there more than one idea in the paragraph?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Does the paragraph focus on the question?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Is there evidence to support the stance adopted?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Is the content relevant?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sz="2000" i="1" dirty="0">
                <a:latin typeface="+mj-lt"/>
                <a:ea typeface="Times New Roman"/>
                <a:cs typeface="Times New Roman"/>
              </a:rPr>
              <a:t>Is the flow of the paragraphs logical?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endParaRPr lang="en-US" sz="2000" dirty="0">
              <a:latin typeface="+mj-lt"/>
              <a:ea typeface="Times New Roman"/>
              <a:cs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endParaRPr lang="en-US" sz="2000" i="1" dirty="0">
              <a:latin typeface="Tahoma"/>
              <a:ea typeface="Times New Roman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en-ZA" sz="1800" dirty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974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ESSAY CHECKLIST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Conclusion:</a:t>
            </a:r>
          </a:p>
          <a:p>
            <a:r>
              <a:rPr lang="en-ZA" sz="2400" dirty="0"/>
              <a:t>Is it focused on the question?</a:t>
            </a:r>
          </a:p>
          <a:p>
            <a:r>
              <a:rPr lang="en-ZA" sz="2400" dirty="0"/>
              <a:t>Does it summarise the argument?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7900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IS A DISCURSIVE ESSAY?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ZA" sz="2800" dirty="0"/>
              <a:t>Factually accurate piece using evidence to present a </a:t>
            </a:r>
            <a:r>
              <a:rPr lang="en-ZA" sz="2800" b="1" dirty="0"/>
              <a:t>balanced discussion </a:t>
            </a:r>
            <a:r>
              <a:rPr lang="en-ZA" sz="2800" dirty="0"/>
              <a:t>around the given question. </a:t>
            </a:r>
          </a:p>
          <a:p>
            <a:r>
              <a:rPr lang="en-ZA" sz="2800" dirty="0"/>
              <a:t>Not completely neutral as the learner must present a consistent argument that addresses the question, but it is not an argumentative essay</a:t>
            </a:r>
          </a:p>
          <a:p>
            <a:r>
              <a:rPr lang="en-ZA" sz="2800" dirty="0"/>
              <a:t>A good discursive essay has detailed content and a logical, coherent argument and balances several points of view on the topic</a:t>
            </a:r>
          </a:p>
        </p:txBody>
      </p:sp>
    </p:spTree>
    <p:extLst>
      <p:ext uri="{BB962C8B-B14F-4D97-AF65-F5344CB8AC3E}">
        <p14:creationId xmlns:p14="http://schemas.microsoft.com/office/powerpoint/2010/main" val="137118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After reading the question, brainstorm the ideas you have on the question</a:t>
            </a:r>
          </a:p>
          <a:p>
            <a:r>
              <a:rPr lang="en-ZA" dirty="0"/>
              <a:t>Develop your stance</a:t>
            </a:r>
          </a:p>
          <a:p>
            <a:r>
              <a:rPr lang="en-ZA" dirty="0"/>
              <a:t>Consider the evidence you will use to support your stance </a:t>
            </a:r>
          </a:p>
          <a:p>
            <a:r>
              <a:rPr lang="en-ZA" dirty="0"/>
              <a:t>Consider what other points of view you will review</a:t>
            </a:r>
          </a:p>
          <a:p>
            <a:r>
              <a:rPr lang="en-ZA" dirty="0"/>
              <a:t>Plan what will go into your introduction; body and conclusion </a:t>
            </a:r>
          </a:p>
        </p:txBody>
      </p:sp>
      <p:pic>
        <p:nvPicPr>
          <p:cNvPr id="4" name="Picture 6" descr="j023638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913"/>
            <a:ext cx="18351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61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7194"/>
            <a:ext cx="7488832" cy="597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68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ZA" dirty="0"/>
              <a:t>INTRODUCTION = THE TAKE 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 The pilot informs passengers of their destination; route; expected time of arrival etc.</a:t>
            </a:r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i.e. He prepares the passenger for the trip.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 You provide context and show the direction of your argument.</a:t>
            </a:r>
          </a:p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  </a:t>
            </a:r>
            <a:r>
              <a:rPr lang="en-ZA" dirty="0" err="1"/>
              <a:t>i.e.You</a:t>
            </a:r>
            <a:r>
              <a:rPr lang="en-ZA" dirty="0"/>
              <a:t> prepare the marker.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86200" y="4343400"/>
            <a:ext cx="990600" cy="637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skeenj\Local Settings\Temporary Internet Files\Content.IE5\9HVBR6AF\MC90044170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712766"/>
            <a:ext cx="3200400" cy="32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534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Must clearly state the stance on the question</a:t>
            </a:r>
          </a:p>
          <a:p>
            <a:r>
              <a:rPr lang="en-ZA"/>
              <a:t>Background </a:t>
            </a:r>
            <a:r>
              <a:rPr lang="en-ZA" dirty="0"/>
              <a:t>can be provided (in a couple of lines)</a:t>
            </a:r>
          </a:p>
          <a:p>
            <a:r>
              <a:rPr lang="en-ZA" dirty="0"/>
              <a:t>Indicate what areas your essay will cover</a:t>
            </a:r>
          </a:p>
          <a:p>
            <a:pPr marL="0" indent="0" algn="ctr">
              <a:buNone/>
            </a:pPr>
            <a:r>
              <a:rPr lang="en-ZA" b="1" i="1" dirty="0"/>
              <a:t>The introduction tells the marker what the essay is about, and what argument it will make</a:t>
            </a:r>
          </a:p>
        </p:txBody>
      </p:sp>
    </p:spTree>
    <p:extLst>
      <p:ext uri="{BB962C8B-B14F-4D97-AF65-F5344CB8AC3E}">
        <p14:creationId xmlns:p14="http://schemas.microsoft.com/office/powerpoint/2010/main" val="364883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ZA" dirty="0"/>
              <a:t>BODY = FLIGHT/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ZA" dirty="0"/>
              <a:t>    </a:t>
            </a:r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</a:t>
            </a:r>
          </a:p>
          <a:p>
            <a:pPr>
              <a:buNone/>
            </a:pPr>
            <a:r>
              <a:rPr lang="en-ZA" dirty="0"/>
              <a:t>    Using navigational equipment (plan), the pilot steers the plane in the right direction. He comes in over the intercom to tell passengers the altitude, speed etc.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ZA" dirty="0"/>
              <a:t>   </a:t>
            </a:r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</a:t>
            </a:r>
          </a:p>
          <a:p>
            <a:pPr>
              <a:buNone/>
            </a:pPr>
            <a:r>
              <a:rPr lang="en-ZA" dirty="0"/>
              <a:t>    You use your plan to correctly structure your essay and to provide the evidence which supports your argument, or helps to answer the question.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86200" y="4419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Documents and Settings\skeenj\Local Settings\Temporary Internet Files\Content.IE5\JTBKKBZK\MC9000604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143000"/>
            <a:ext cx="4565552" cy="17566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37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800" dirty="0"/>
              <a:t>Context should be integrated in the relevant paragraphs (not one isolated context paragraph)</a:t>
            </a:r>
          </a:p>
          <a:p>
            <a:r>
              <a:rPr lang="en-ZA" sz="2800" dirty="0"/>
              <a:t>Discuss main points</a:t>
            </a:r>
          </a:p>
          <a:p>
            <a:r>
              <a:rPr lang="en-ZA" sz="2800" dirty="0"/>
              <a:t>Provide evidence to support argument </a:t>
            </a:r>
          </a:p>
          <a:p>
            <a:r>
              <a:rPr lang="en-ZA" sz="2800" dirty="0"/>
              <a:t>Ensure you answer the question</a:t>
            </a:r>
          </a:p>
          <a:p>
            <a:r>
              <a:rPr lang="en-ZA" sz="2800" dirty="0"/>
              <a:t>Consider:</a:t>
            </a:r>
          </a:p>
          <a:p>
            <a:pPr>
              <a:buFontTx/>
              <a:buChar char="-"/>
            </a:pPr>
            <a:r>
              <a:rPr lang="en-ZA" sz="2800" dirty="0"/>
              <a:t>Does my paragraph contribute to answering the question?</a:t>
            </a:r>
          </a:p>
          <a:p>
            <a:pPr>
              <a:buFontTx/>
              <a:buChar char="-"/>
            </a:pPr>
            <a:r>
              <a:rPr lang="en-ZA" sz="2800" dirty="0"/>
              <a:t>Does my evidence support my argument?</a:t>
            </a:r>
          </a:p>
        </p:txBody>
      </p:sp>
    </p:spTree>
    <p:extLst>
      <p:ext uri="{BB962C8B-B14F-4D97-AF65-F5344CB8AC3E}">
        <p14:creationId xmlns:p14="http://schemas.microsoft.com/office/powerpoint/2010/main" val="334464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ZA" dirty="0"/>
              <a:t>CONCLUSION = THE LANDING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dirty="0"/>
              <a:t>    </a:t>
            </a:r>
          </a:p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 The pilot lands the plane and confirms the destination with the passengers.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dirty="0"/>
              <a:t>   </a:t>
            </a:r>
          </a:p>
          <a:p>
            <a:pPr>
              <a:buNone/>
            </a:pPr>
            <a:endParaRPr lang="en-ZA" dirty="0"/>
          </a:p>
          <a:p>
            <a:pPr>
              <a:buNone/>
            </a:pPr>
            <a:endParaRPr lang="en-ZA" dirty="0"/>
          </a:p>
          <a:p>
            <a:pPr>
              <a:buNone/>
            </a:pPr>
            <a:r>
              <a:rPr lang="en-ZA" dirty="0"/>
              <a:t>    You provide final statement of argument/ ensure that the question is answered.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86200" y="3200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4" name="Picture 8" descr="C:\Documents and Settings\skeenj\Local Settings\Temporary Internet Files\Content.IE5\JTBKKBZK\MC9003506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2367797" cy="1605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825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561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Tahoma</vt:lpstr>
      <vt:lpstr>Default Design</vt:lpstr>
      <vt:lpstr>HISTORY AND ENGLISH</vt:lpstr>
      <vt:lpstr>WHAT IS A DISCURSIVE ESSAY?</vt:lpstr>
      <vt:lpstr>PLANNING</vt:lpstr>
      <vt:lpstr>PowerPoint Presentation</vt:lpstr>
      <vt:lpstr>INTRODUCTION = THE TAKE OFF</vt:lpstr>
      <vt:lpstr>INTRODUCTION</vt:lpstr>
      <vt:lpstr>BODY = FLIGHT/ JOURNEY</vt:lpstr>
      <vt:lpstr>BODY</vt:lpstr>
      <vt:lpstr>CONCLUSION = THE LANDING</vt:lpstr>
      <vt:lpstr>CONCLUSION CONT.</vt:lpstr>
      <vt:lpstr>VOCABULARY </vt:lpstr>
      <vt:lpstr>VOCABULARY CONT.</vt:lpstr>
      <vt:lpstr>VOCABULARY CONT.</vt:lpstr>
      <vt:lpstr>DO’s AND DON’Ts</vt:lpstr>
      <vt:lpstr>ESSAY CHECKLIST </vt:lpstr>
      <vt:lpstr>ESSAY CHECKLIST CONT.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Oberholzer</dc:creator>
  <cp:lastModifiedBy>Johan Rich</cp:lastModifiedBy>
  <cp:revision>47</cp:revision>
  <cp:lastPrinted>2018-06-05T07:16:41Z</cp:lastPrinted>
  <dcterms:created xsi:type="dcterms:W3CDTF">2011-01-10T08:36:20Z</dcterms:created>
  <dcterms:modified xsi:type="dcterms:W3CDTF">2020-06-02T07:47:02Z</dcterms:modified>
</cp:coreProperties>
</file>