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8" r:id="rId14"/>
    <p:sldId id="270"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 Rich" initials="JR" lastIdx="8" clrIdx="0">
    <p:extLst>
      <p:ext uri="{19B8F6BF-5375-455C-9EA6-DF929625EA0E}">
        <p15:presenceInfo xmlns:p15="http://schemas.microsoft.com/office/powerpoint/2012/main" userId="a3ffb759cc769d2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07T10:07:52.870" idx="2">
    <p:pos x="5299" y="2862"/>
    <p:text>This is an example of a comment box.</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5-08T13:00:06.874" idx="6">
    <p:pos x="1493" y="1447"/>
    <p:text>Plagiarism - the dishonest, illegal and unethical act of attempting to present another person's original work as being your own; the theft of intellectual property.</p:text>
    <p:extLst>
      <p:ext uri="{C676402C-5697-4E1C-873F-D02D1690AC5C}">
        <p15:threadingInfo xmlns:p15="http://schemas.microsoft.com/office/powerpoint/2012/main" timeZoneBias="-120"/>
      </p:ext>
    </p:extLst>
  </p:cm>
  <p:cm authorId="1" dt="2020-05-08T13:02:36.278" idx="7">
    <p:pos x="4306" y="1840"/>
    <p:text>This is called academic integrity</p:text>
    <p:extLst>
      <p:ext uri="{C676402C-5697-4E1C-873F-D02D1690AC5C}">
        <p15:threadingInfo xmlns:p15="http://schemas.microsoft.com/office/powerpoint/2012/main" timeZoneBias="-120"/>
      </p:ext>
    </p:extLst>
  </p:cm>
  <p:cm authorId="1" dt="2020-05-08T16:27:06.676" idx="8">
    <p:pos x="1398" y="2162"/>
    <p:text>Citation is the citing or mentioning of a reference as a form of acknowledgement.</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60C95F-418A-43DF-A6E6-8BAEF2690A3B}" type="datetimeFigureOut">
              <a:rPr lang="en-ZA" smtClean="0"/>
              <a:t>2020/05/10</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F24A6F-2809-442D-A610-0763A9E702EC}" type="slidenum">
              <a:rPr lang="en-ZA" smtClean="0"/>
              <a:t>‹#›</a:t>
            </a:fld>
            <a:endParaRPr lang="en-ZA"/>
          </a:p>
        </p:txBody>
      </p:sp>
    </p:spTree>
    <p:extLst>
      <p:ext uri="{BB962C8B-B14F-4D97-AF65-F5344CB8AC3E}">
        <p14:creationId xmlns:p14="http://schemas.microsoft.com/office/powerpoint/2010/main" val="1326385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F99F496-26B3-48DF-BA61-A44BFDAD9771}" type="datetime1">
              <a:rPr lang="en-ZA" smtClean="0"/>
              <a:t>2020/05/10</a:t>
            </a:fld>
            <a:endParaRPr lang="en-ZA"/>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ZA"/>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4D55960-81A6-42AF-8E85-494693FDD04C}" type="slidenum">
              <a:rPr lang="en-ZA" smtClean="0"/>
              <a:t>‹#›</a:t>
            </a:fld>
            <a:endParaRPr lang="en-ZA"/>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8196532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77D56C-7955-4216-924B-F80DB5E49D99}" type="datetime1">
              <a:rPr lang="en-ZA" smtClean="0"/>
              <a:t>2020/05/10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2330704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308385-31B2-4BFA-9E1D-9E8A25CE5455}" type="datetime1">
              <a:rPr lang="en-ZA" smtClean="0"/>
              <a:t>2020/05/10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2657419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7CE38C-AF78-4D9E-BF12-A614C3110DF2}" type="datetime1">
              <a:rPr lang="en-ZA" smtClean="0"/>
              <a:t>2020/05/10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949482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DC8868C-45E0-4870-9062-33FA97A668FE}" type="datetime1">
              <a:rPr lang="en-ZA" smtClean="0"/>
              <a:t>2020/05/10</a:t>
            </a:fld>
            <a:endParaRPr lang="en-ZA"/>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ZA"/>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4D55960-81A6-42AF-8E85-494693FDD04C}" type="slidenum">
              <a:rPr lang="en-ZA" smtClean="0"/>
              <a:t>‹#›</a:t>
            </a:fld>
            <a:endParaRPr lang="en-ZA"/>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5760169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BF6675-8233-4F94-B774-76AEE5A4D7E5}" type="datetime1">
              <a:rPr lang="en-ZA" smtClean="0"/>
              <a:t>2020/05/10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104418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11DC1B-4F83-44A8-B65A-13C015DD9E0F}" type="datetime1">
              <a:rPr lang="en-ZA" smtClean="0"/>
              <a:t>2020/05/10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519556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6C655-85FE-4FD7-9F7A-29BB432EADEF}" type="datetime1">
              <a:rPr lang="en-ZA" smtClean="0"/>
              <a:t>2020/05/10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607987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5E099-C29D-4F18-8524-000B6C73D183}" type="datetime1">
              <a:rPr lang="en-ZA" smtClean="0"/>
              <a:t>2020/05/10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956662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4DAE64A-532A-4E8C-8151-ABA0140812A4}" type="datetime1">
              <a:rPr lang="en-ZA" smtClean="0"/>
              <a:t>2020/05/10</a:t>
            </a:fld>
            <a:endParaRPr lang="en-Z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Z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4D55960-81A6-42AF-8E85-494693FDD04C}" type="slidenum">
              <a:rPr lang="en-ZA" smtClean="0"/>
              <a:t>‹#›</a:t>
            </a:fld>
            <a:endParaRPr lang="en-Z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5301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315BC73-FEFD-4177-A3FB-13F5863ECEB5}" type="datetime1">
              <a:rPr lang="en-ZA" smtClean="0"/>
              <a:t>2020/05/10</a:t>
            </a:fld>
            <a:endParaRPr lang="en-Z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Z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4D55960-81A6-42AF-8E85-494693FDD04C}" type="slidenum">
              <a:rPr lang="en-ZA" smtClean="0"/>
              <a:t>‹#›</a:t>
            </a:fld>
            <a:endParaRPr lang="en-Z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905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1404E22-E610-4E06-B076-2E89482FC4F5}" type="datetime1">
              <a:rPr lang="en-ZA" smtClean="0"/>
              <a:t>2020/05/10</a:t>
            </a:fld>
            <a:endParaRPr lang="en-ZA"/>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ZA"/>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4D55960-81A6-42AF-8E85-494693FDD04C}" type="slidenum">
              <a:rPr lang="en-ZA" smtClean="0"/>
              <a:t>‹#›</a:t>
            </a:fld>
            <a:endParaRPr lang="en-ZA"/>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41154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lifebridgeschool.co.za/wiki/index.php?title=Geomorphology_-_Rivers" TargetMode="External"/><Relationship Id="rId2" Type="http://schemas.openxmlformats.org/officeDocument/2006/relationships/hyperlink" Target="https://www.youtube.com/watch?v=Mvg_mbI0DC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pureafricaexperiences.com/wp-content/uploads/2017/01/guide-rafting-rapids-zambezi-river.jpg" TargetMode="External"/><Relationship Id="rId2" Type="http://schemas.openxmlformats.org/officeDocument/2006/relationships/hyperlink" Target="http://www.lifebridgeschool.co.za/wiki/index.php?title=Geomorphology_-_River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tulane.edu/~sanelson/eens1110/streams.htm" TargetMode="External"/><Relationship Id="rId2" Type="http://schemas.openxmlformats.org/officeDocument/2006/relationships/hyperlink" Target="http://www.lifebridgeschool.co.za/wiki/index.php?title=Geomorphology_-_Rivers" TargetMode="Externa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libraryguides.vu.edu.au/harvard/getting-started-with-harvard-referencing" TargetMode="External"/><Relationship Id="rId2" Type="http://schemas.openxmlformats.org/officeDocument/2006/relationships/hyperlink" Target="https://plagiarismdetector.net/" TargetMode="Externa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lifebridgeschool.co.za/wiki/index.php?title=Geomorphology_-_Rivers#Drainage_system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www.youtube.com/watch?v=8XGQGhli0I0" TargetMode="External"/><Relationship Id="rId2" Type="http://schemas.openxmlformats.org/officeDocument/2006/relationships/hyperlink" Target="http://www.lifebridgeschool.co.za/wiki/index.php?title=Geomorphology_-_Rivers" TargetMode="External"/><Relationship Id="rId1" Type="http://schemas.openxmlformats.org/officeDocument/2006/relationships/slideLayout" Target="../slideLayouts/slideLayout2.xml"/><Relationship Id="rId4" Type="http://schemas.openxmlformats.org/officeDocument/2006/relationships/hyperlink" Target="https://www.youtube.com/watch?v=C98YgAzple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67C3-6BA5-4F92-BC53-6FA934ACCFD5}"/>
              </a:ext>
            </a:extLst>
          </p:cNvPr>
          <p:cNvSpPr>
            <a:spLocks noGrp="1"/>
          </p:cNvSpPr>
          <p:nvPr>
            <p:ph type="ctrTitle"/>
          </p:nvPr>
        </p:nvSpPr>
        <p:spPr>
          <a:xfrm>
            <a:off x="1915128" y="1219200"/>
            <a:ext cx="8361229" cy="2667480"/>
          </a:xfrm>
        </p:spPr>
        <p:txBody>
          <a:bodyPr/>
          <a:lstStyle/>
          <a:p>
            <a:r>
              <a:rPr lang="en-ZA" sz="4400" b="1" dirty="0"/>
              <a:t>Geomorphology of rivers</a:t>
            </a:r>
            <a:br>
              <a:rPr lang="en-ZA" sz="4400" i="1" dirty="0"/>
            </a:br>
            <a:r>
              <a:rPr lang="en-ZA" sz="4000" dirty="0">
                <a:solidFill>
                  <a:schemeClr val="accent5">
                    <a:lumMod val="50000"/>
                  </a:schemeClr>
                </a:solidFill>
              </a:rPr>
              <a:t>MODULE 1 – drainage systems in south </a:t>
            </a:r>
            <a:r>
              <a:rPr lang="en-ZA" sz="4000" dirty="0" err="1">
                <a:solidFill>
                  <a:schemeClr val="accent5">
                    <a:lumMod val="50000"/>
                  </a:schemeClr>
                </a:solidFill>
              </a:rPr>
              <a:t>africa</a:t>
            </a:r>
            <a:endParaRPr lang="en-ZA" sz="4000" dirty="0">
              <a:solidFill>
                <a:schemeClr val="accent5">
                  <a:lumMod val="50000"/>
                </a:schemeClr>
              </a:solidFill>
            </a:endParaRPr>
          </a:p>
        </p:txBody>
      </p:sp>
      <p:sp>
        <p:nvSpPr>
          <p:cNvPr id="3" name="Subtitle 2">
            <a:extLst>
              <a:ext uri="{FF2B5EF4-FFF2-40B4-BE49-F238E27FC236}">
                <a16:creationId xmlns:a16="http://schemas.microsoft.com/office/drawing/2014/main" id="{A1B4141A-84DE-4FC1-A6B1-AB7958ECAA90}"/>
              </a:ext>
            </a:extLst>
          </p:cNvPr>
          <p:cNvSpPr>
            <a:spLocks noGrp="1"/>
          </p:cNvSpPr>
          <p:nvPr>
            <p:ph type="subTitle" idx="1"/>
          </p:nvPr>
        </p:nvSpPr>
        <p:spPr/>
        <p:txBody>
          <a:bodyPr>
            <a:normAutofit/>
          </a:bodyPr>
          <a:lstStyle/>
          <a:p>
            <a:r>
              <a:rPr lang="en-ZA" sz="2400" dirty="0"/>
              <a:t>GR 12 GEOGRAPHY– MR RICH – 8 MAY 2020</a:t>
            </a:r>
          </a:p>
        </p:txBody>
      </p:sp>
    </p:spTree>
    <p:extLst>
      <p:ext uri="{BB962C8B-B14F-4D97-AF65-F5344CB8AC3E}">
        <p14:creationId xmlns:p14="http://schemas.microsoft.com/office/powerpoint/2010/main" val="757861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538FD-BCD9-410E-8ED8-0FC7E12B0D46}"/>
              </a:ext>
            </a:extLst>
          </p:cNvPr>
          <p:cNvSpPr>
            <a:spLocks noGrp="1"/>
          </p:cNvSpPr>
          <p:nvPr>
            <p:ph type="title"/>
          </p:nvPr>
        </p:nvSpPr>
        <p:spPr>
          <a:xfrm>
            <a:off x="1371600" y="381000"/>
            <a:ext cx="9601200" cy="785191"/>
          </a:xfrm>
        </p:spPr>
        <p:txBody>
          <a:bodyPr>
            <a:normAutofit fontScale="90000"/>
          </a:bodyPr>
          <a:lstStyle/>
          <a:p>
            <a:r>
              <a:rPr lang="en-ZA" sz="4000" dirty="0"/>
              <a:t>LO 2 CLASSIFY AND COMPARE TYPES OF RIVERS</a:t>
            </a:r>
            <a:br>
              <a:rPr lang="en-ZA" sz="4000" dirty="0"/>
            </a:br>
            <a:endParaRPr lang="en-ZA" sz="4000" dirty="0"/>
          </a:p>
        </p:txBody>
      </p:sp>
      <p:sp>
        <p:nvSpPr>
          <p:cNvPr id="3" name="Content Placeholder 2">
            <a:extLst>
              <a:ext uri="{FF2B5EF4-FFF2-40B4-BE49-F238E27FC236}">
                <a16:creationId xmlns:a16="http://schemas.microsoft.com/office/drawing/2014/main" id="{803A299D-127F-4E95-830A-607C0999284B}"/>
              </a:ext>
            </a:extLst>
          </p:cNvPr>
          <p:cNvSpPr>
            <a:spLocks noGrp="1"/>
          </p:cNvSpPr>
          <p:nvPr>
            <p:ph idx="1"/>
          </p:nvPr>
        </p:nvSpPr>
        <p:spPr>
          <a:xfrm>
            <a:off x="1394941" y="874643"/>
            <a:ext cx="9842902" cy="5622159"/>
          </a:xfrm>
        </p:spPr>
        <p:txBody>
          <a:bodyPr>
            <a:normAutofit fontScale="70000" lnSpcReduction="20000"/>
          </a:bodyPr>
          <a:lstStyle/>
          <a:p>
            <a:pPr marL="0" indent="0">
              <a:buNone/>
            </a:pPr>
            <a:r>
              <a:rPr lang="en-ZA" sz="2200" dirty="0">
                <a:solidFill>
                  <a:srgbClr val="FF0000"/>
                </a:solidFill>
              </a:rPr>
              <a:t>When you have completed this page you will be able to classify rivers into one of four categories and you will be able to compare the important features of each type.</a:t>
            </a:r>
          </a:p>
          <a:p>
            <a:pPr marL="0" indent="0">
              <a:buNone/>
            </a:pPr>
            <a:r>
              <a:rPr lang="en-ZA" sz="2200" dirty="0">
                <a:solidFill>
                  <a:schemeClr val="tx1"/>
                </a:solidFill>
              </a:rPr>
              <a:t>In the diagram below there are cross-sections of three rivers in relation to the underlying water tables</a:t>
            </a: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b="1" dirty="0">
              <a:solidFill>
                <a:schemeClr val="tx1"/>
              </a:solidFill>
            </a:endParaRPr>
          </a:p>
          <a:p>
            <a:pPr marL="0" indent="0">
              <a:buNone/>
            </a:pPr>
            <a:endParaRPr lang="en-ZA" sz="1400" b="1" dirty="0">
              <a:solidFill>
                <a:schemeClr val="tx1"/>
              </a:solidFill>
            </a:endParaRPr>
          </a:p>
          <a:p>
            <a:pPr marL="0" indent="0">
              <a:buNone/>
            </a:pPr>
            <a:endParaRPr lang="en-ZA" sz="2200" b="1" dirty="0">
              <a:solidFill>
                <a:schemeClr val="tx1"/>
              </a:solidFill>
            </a:endParaRPr>
          </a:p>
          <a:p>
            <a:pPr marL="0" indent="0">
              <a:buNone/>
            </a:pPr>
            <a:r>
              <a:rPr lang="en-ZA" sz="2200" b="1" dirty="0">
                <a:solidFill>
                  <a:schemeClr val="tx1"/>
                </a:solidFill>
              </a:rPr>
              <a:t>ACTIVITY 7</a:t>
            </a:r>
          </a:p>
          <a:p>
            <a:pPr marL="0" indent="0">
              <a:buNone/>
            </a:pPr>
            <a:r>
              <a:rPr lang="en-ZA" sz="2200" dirty="0">
                <a:solidFill>
                  <a:schemeClr val="tx1"/>
                </a:solidFill>
              </a:rPr>
              <a:t>Which of rivers X, Y and Z are fed by groundwater  and when? How does this affect their appearance and flow? What do we call each type of river?</a:t>
            </a:r>
          </a:p>
          <a:p>
            <a:pPr marL="0" indent="0">
              <a:buNone/>
            </a:pPr>
            <a:r>
              <a:rPr lang="en-ZA" sz="2200" dirty="0">
                <a:solidFill>
                  <a:schemeClr val="tx1"/>
                </a:solidFill>
              </a:rPr>
              <a:t>If a fourth river A had a similar profile to X  but it had several tributaries in high-lying areas that received high rainfall and the tributaries had profiles like Z would this river appear more like X or Z? What is such a river type called?</a:t>
            </a:r>
          </a:p>
          <a:p>
            <a:pPr marL="0" indent="0">
              <a:buNone/>
            </a:pPr>
            <a:r>
              <a:rPr lang="en-ZA" sz="2200" dirty="0">
                <a:solidFill>
                  <a:schemeClr val="tx1"/>
                </a:solidFill>
              </a:rPr>
              <a:t>What type of river is the  </a:t>
            </a:r>
            <a:r>
              <a:rPr lang="en-ZA" sz="2200" dirty="0" err="1">
                <a:solidFill>
                  <a:schemeClr val="tx1"/>
                </a:solidFill>
              </a:rPr>
              <a:t>Gonubie</a:t>
            </a:r>
            <a:r>
              <a:rPr lang="en-ZA" sz="2200" dirty="0">
                <a:solidFill>
                  <a:schemeClr val="tx1"/>
                </a:solidFill>
              </a:rPr>
              <a:t> river?  [Post your responses to this activity] in the comments box of the blog and see if you agree with each other</a:t>
            </a: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4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a:p>
            <a:pPr marL="0" indent="0">
              <a:buNone/>
            </a:pPr>
            <a:endParaRPr lang="en-ZA" sz="1700" dirty="0">
              <a:solidFill>
                <a:schemeClr val="tx1"/>
              </a:solidFill>
            </a:endParaRPr>
          </a:p>
        </p:txBody>
      </p:sp>
      <p:sp>
        <p:nvSpPr>
          <p:cNvPr id="4" name="Slide Number Placeholder 3">
            <a:extLst>
              <a:ext uri="{FF2B5EF4-FFF2-40B4-BE49-F238E27FC236}">
                <a16:creationId xmlns:a16="http://schemas.microsoft.com/office/drawing/2014/main" id="{9DA15319-56DA-44DA-A2BC-C13C75D9D6F8}"/>
              </a:ext>
            </a:extLst>
          </p:cNvPr>
          <p:cNvSpPr>
            <a:spLocks noGrp="1"/>
          </p:cNvSpPr>
          <p:nvPr>
            <p:ph type="sldNum" sz="quarter" idx="12"/>
          </p:nvPr>
        </p:nvSpPr>
        <p:spPr/>
        <p:txBody>
          <a:bodyPr/>
          <a:lstStyle/>
          <a:p>
            <a:fld id="{54D55960-81A6-42AF-8E85-494693FDD04C}" type="slidenum">
              <a:rPr lang="en-ZA" smtClean="0"/>
              <a:t>10</a:t>
            </a:fld>
            <a:endParaRPr lang="en-ZA"/>
          </a:p>
        </p:txBody>
      </p:sp>
      <p:sp>
        <p:nvSpPr>
          <p:cNvPr id="5" name="TextBox 4">
            <a:extLst>
              <a:ext uri="{FF2B5EF4-FFF2-40B4-BE49-F238E27FC236}">
                <a16:creationId xmlns:a16="http://schemas.microsoft.com/office/drawing/2014/main" id="{D330DEC3-570B-4939-9A46-803DE001554A}"/>
              </a:ext>
            </a:extLst>
          </p:cNvPr>
          <p:cNvSpPr txBox="1"/>
          <p:nvPr/>
        </p:nvSpPr>
        <p:spPr>
          <a:xfrm>
            <a:off x="10797059" y="773595"/>
            <a:ext cx="1278835" cy="307777"/>
          </a:xfrm>
          <a:prstGeom prst="rect">
            <a:avLst/>
          </a:prstGeom>
          <a:solidFill>
            <a:srgbClr val="FFFF00"/>
          </a:solidFill>
        </p:spPr>
        <p:txBody>
          <a:bodyPr wrap="square" rtlCol="0">
            <a:spAutoFit/>
          </a:bodyPr>
          <a:lstStyle/>
          <a:p>
            <a:r>
              <a:rPr lang="en-ZA" sz="1400" dirty="0"/>
              <a:t>20 MINUTES</a:t>
            </a:r>
          </a:p>
        </p:txBody>
      </p:sp>
      <p:sp>
        <p:nvSpPr>
          <p:cNvPr id="6" name="TextBox 5">
            <a:extLst>
              <a:ext uri="{FF2B5EF4-FFF2-40B4-BE49-F238E27FC236}">
                <a16:creationId xmlns:a16="http://schemas.microsoft.com/office/drawing/2014/main" id="{02632563-F0FE-4F55-B747-0D09AB4E8365}"/>
              </a:ext>
            </a:extLst>
          </p:cNvPr>
          <p:cNvSpPr txBox="1"/>
          <p:nvPr/>
        </p:nvSpPr>
        <p:spPr>
          <a:xfrm>
            <a:off x="2955235" y="874643"/>
            <a:ext cx="5596833" cy="5326045"/>
          </a:xfrm>
          <a:prstGeom prst="rect">
            <a:avLst/>
          </a:prstGeom>
          <a:noFill/>
        </p:spPr>
        <p:txBody>
          <a:bodyPr wrap="square" rtlCol="0">
            <a:spAutoFit/>
          </a:bodyPr>
          <a:lstStyle/>
          <a:p>
            <a:endParaRPr lang="en-ZA" dirty="0"/>
          </a:p>
        </p:txBody>
      </p:sp>
      <p:pic>
        <p:nvPicPr>
          <p:cNvPr id="1030" name="Picture 6" descr="SESSION 5: RIVER SYSTEMS">
            <a:extLst>
              <a:ext uri="{FF2B5EF4-FFF2-40B4-BE49-F238E27FC236}">
                <a16:creationId xmlns:a16="http://schemas.microsoft.com/office/drawing/2014/main" id="{FA208923-8E48-4341-881E-6F4B504E80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7217" y="1659834"/>
            <a:ext cx="7237565" cy="2986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133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876EE-D538-4703-A136-D9AB333825E9}"/>
              </a:ext>
            </a:extLst>
          </p:cNvPr>
          <p:cNvSpPr>
            <a:spLocks noGrp="1"/>
          </p:cNvSpPr>
          <p:nvPr>
            <p:ph type="title"/>
          </p:nvPr>
        </p:nvSpPr>
        <p:spPr>
          <a:xfrm>
            <a:off x="1467828" y="367748"/>
            <a:ext cx="9601200" cy="1485900"/>
          </a:xfrm>
        </p:spPr>
        <p:txBody>
          <a:bodyPr>
            <a:normAutofit/>
          </a:bodyPr>
          <a:lstStyle/>
          <a:p>
            <a:r>
              <a:rPr lang="en-ZA" sz="4000" dirty="0"/>
              <a:t>LO 3 EXPLAIN CAUSE AND NATURE  OF DIFFERENT DRAINAGE PATTERNS</a:t>
            </a:r>
          </a:p>
        </p:txBody>
      </p:sp>
      <p:sp>
        <p:nvSpPr>
          <p:cNvPr id="3" name="Content Placeholder 2">
            <a:extLst>
              <a:ext uri="{FF2B5EF4-FFF2-40B4-BE49-F238E27FC236}">
                <a16:creationId xmlns:a16="http://schemas.microsoft.com/office/drawing/2014/main" id="{6B3ACF98-1850-4C7E-9B8A-889B7EDA7791}"/>
              </a:ext>
            </a:extLst>
          </p:cNvPr>
          <p:cNvSpPr>
            <a:spLocks noGrp="1"/>
          </p:cNvSpPr>
          <p:nvPr>
            <p:ph idx="1"/>
          </p:nvPr>
        </p:nvSpPr>
        <p:spPr>
          <a:xfrm>
            <a:off x="1295400" y="1603512"/>
            <a:ext cx="9601200" cy="4518991"/>
          </a:xfrm>
        </p:spPr>
        <p:txBody>
          <a:bodyPr>
            <a:normAutofit/>
          </a:bodyPr>
          <a:lstStyle/>
          <a:p>
            <a:pPr marL="0" indent="0">
              <a:buNone/>
            </a:pPr>
            <a:endParaRPr lang="en-ZA" sz="1600" dirty="0">
              <a:solidFill>
                <a:srgbClr val="FF0000"/>
              </a:solidFill>
            </a:endParaRPr>
          </a:p>
          <a:p>
            <a:pPr marL="0" indent="0">
              <a:buNone/>
            </a:pPr>
            <a:r>
              <a:rPr lang="en-ZA" sz="1600" dirty="0">
                <a:solidFill>
                  <a:srgbClr val="FF0000"/>
                </a:solidFill>
              </a:rPr>
              <a:t>When you have finished this page you will be able to distinguish between different drainage patterns and explain their causes. </a:t>
            </a:r>
          </a:p>
          <a:p>
            <a:pPr marL="0" indent="0">
              <a:buNone/>
            </a:pPr>
            <a:r>
              <a:rPr lang="en-ZA" sz="1600" b="1" dirty="0">
                <a:solidFill>
                  <a:schemeClr val="tx1"/>
                </a:solidFill>
              </a:rPr>
              <a:t>ACTIVITY 8</a:t>
            </a:r>
          </a:p>
          <a:p>
            <a:pPr marL="0" indent="0">
              <a:buNone/>
            </a:pPr>
            <a:r>
              <a:rPr lang="en-ZA" sz="1600" dirty="0">
                <a:solidFill>
                  <a:schemeClr val="tx1"/>
                </a:solidFill>
              </a:rPr>
              <a:t>Study the relevant section in the Wiki and on the video and then make a table for your study purposes that summarises the seven drainage patterns . The first row of the table is given below as an example:</a:t>
            </a:r>
          </a:p>
          <a:p>
            <a:pPr marL="0" indent="0">
              <a:buNone/>
            </a:pPr>
            <a:endParaRPr lang="en-ZA" sz="1600" dirty="0">
              <a:solidFill>
                <a:schemeClr val="tx1"/>
              </a:solidFill>
            </a:endParaRPr>
          </a:p>
        </p:txBody>
      </p:sp>
      <p:sp>
        <p:nvSpPr>
          <p:cNvPr id="4" name="Slide Number Placeholder 3">
            <a:extLst>
              <a:ext uri="{FF2B5EF4-FFF2-40B4-BE49-F238E27FC236}">
                <a16:creationId xmlns:a16="http://schemas.microsoft.com/office/drawing/2014/main" id="{E725F2A3-E773-4A59-BA5F-31B69C9BEE0B}"/>
              </a:ext>
            </a:extLst>
          </p:cNvPr>
          <p:cNvSpPr>
            <a:spLocks noGrp="1"/>
          </p:cNvSpPr>
          <p:nvPr>
            <p:ph type="sldNum" sz="quarter" idx="12"/>
          </p:nvPr>
        </p:nvSpPr>
        <p:spPr/>
        <p:txBody>
          <a:bodyPr/>
          <a:lstStyle/>
          <a:p>
            <a:fld id="{54D55960-81A6-42AF-8E85-494693FDD04C}" type="slidenum">
              <a:rPr lang="en-ZA" smtClean="0"/>
              <a:t>11</a:t>
            </a:fld>
            <a:endParaRPr lang="en-ZA"/>
          </a:p>
        </p:txBody>
      </p:sp>
      <p:graphicFrame>
        <p:nvGraphicFramePr>
          <p:cNvPr id="5" name="Table 5">
            <a:extLst>
              <a:ext uri="{FF2B5EF4-FFF2-40B4-BE49-F238E27FC236}">
                <a16:creationId xmlns:a16="http://schemas.microsoft.com/office/drawing/2014/main" id="{016E4F30-D626-4F24-905F-0F6147D2BBBA}"/>
              </a:ext>
            </a:extLst>
          </p:cNvPr>
          <p:cNvGraphicFramePr>
            <a:graphicFrameLocks noGrp="1"/>
          </p:cNvGraphicFramePr>
          <p:nvPr>
            <p:extLst>
              <p:ext uri="{D42A27DB-BD31-4B8C-83A1-F6EECF244321}">
                <p14:modId xmlns:p14="http://schemas.microsoft.com/office/powerpoint/2010/main" val="356491441"/>
              </p:ext>
            </p:extLst>
          </p:nvPr>
        </p:nvGraphicFramePr>
        <p:xfrm>
          <a:off x="1295400" y="3782675"/>
          <a:ext cx="9601200" cy="1928495"/>
        </p:xfrm>
        <a:graphic>
          <a:graphicData uri="http://schemas.openxmlformats.org/drawingml/2006/table">
            <a:tbl>
              <a:tblPr firstRow="1" bandRow="1">
                <a:tableStyleId>{5C22544A-7EE6-4342-B048-85BDC9FD1C3A}</a:tableStyleId>
              </a:tblPr>
              <a:tblGrid>
                <a:gridCol w="2400300">
                  <a:extLst>
                    <a:ext uri="{9D8B030D-6E8A-4147-A177-3AD203B41FA5}">
                      <a16:colId xmlns:a16="http://schemas.microsoft.com/office/drawing/2014/main" val="1413929760"/>
                    </a:ext>
                  </a:extLst>
                </a:gridCol>
                <a:gridCol w="2400300">
                  <a:extLst>
                    <a:ext uri="{9D8B030D-6E8A-4147-A177-3AD203B41FA5}">
                      <a16:colId xmlns:a16="http://schemas.microsoft.com/office/drawing/2014/main" val="2487539639"/>
                    </a:ext>
                  </a:extLst>
                </a:gridCol>
                <a:gridCol w="2400300">
                  <a:extLst>
                    <a:ext uri="{9D8B030D-6E8A-4147-A177-3AD203B41FA5}">
                      <a16:colId xmlns:a16="http://schemas.microsoft.com/office/drawing/2014/main" val="1112938685"/>
                    </a:ext>
                  </a:extLst>
                </a:gridCol>
                <a:gridCol w="2400300">
                  <a:extLst>
                    <a:ext uri="{9D8B030D-6E8A-4147-A177-3AD203B41FA5}">
                      <a16:colId xmlns:a16="http://schemas.microsoft.com/office/drawing/2014/main" val="1837046480"/>
                    </a:ext>
                  </a:extLst>
                </a:gridCol>
              </a:tblGrid>
              <a:tr h="577290">
                <a:tc>
                  <a:txBody>
                    <a:bodyPr/>
                    <a:lstStyle/>
                    <a:p>
                      <a:r>
                        <a:rPr lang="en-ZA" dirty="0"/>
                        <a:t>DRAINAGE PATTERN</a:t>
                      </a:r>
                    </a:p>
                  </a:txBody>
                  <a:tcPr/>
                </a:tc>
                <a:tc>
                  <a:txBody>
                    <a:bodyPr/>
                    <a:lstStyle/>
                    <a:p>
                      <a:r>
                        <a:rPr lang="en-ZA" dirty="0"/>
                        <a:t>SKETCH THE PATTERN AS SEEN ON A MAP</a:t>
                      </a:r>
                    </a:p>
                  </a:txBody>
                  <a:tcPr/>
                </a:tc>
                <a:tc>
                  <a:txBody>
                    <a:bodyPr/>
                    <a:lstStyle/>
                    <a:p>
                      <a:r>
                        <a:rPr lang="en-ZA" dirty="0"/>
                        <a:t>CHARACTERISTIC FEATURES</a:t>
                      </a:r>
                    </a:p>
                  </a:txBody>
                  <a:tcPr/>
                </a:tc>
                <a:tc>
                  <a:txBody>
                    <a:bodyPr/>
                    <a:lstStyle/>
                    <a:p>
                      <a:r>
                        <a:rPr lang="en-ZA" dirty="0"/>
                        <a:t>CAUSE</a:t>
                      </a:r>
                    </a:p>
                  </a:txBody>
                  <a:tcPr/>
                </a:tc>
                <a:extLst>
                  <a:ext uri="{0D108BD9-81ED-4DB2-BD59-A6C34878D82A}">
                    <a16:rowId xmlns:a16="http://schemas.microsoft.com/office/drawing/2014/main" val="2995837191"/>
                  </a:ext>
                </a:extLst>
              </a:tr>
              <a:tr h="1288415">
                <a:tc>
                  <a:txBody>
                    <a:bodyPr/>
                    <a:lstStyle/>
                    <a:p>
                      <a:r>
                        <a:rPr lang="en-ZA" dirty="0"/>
                        <a:t>1. Dendritic</a:t>
                      </a:r>
                    </a:p>
                  </a:txBody>
                  <a:tcPr/>
                </a:tc>
                <a:tc>
                  <a:txBody>
                    <a:bodyPr/>
                    <a:lstStyle/>
                    <a:p>
                      <a:endParaRPr lang="en-ZA" dirty="0"/>
                    </a:p>
                  </a:txBody>
                  <a:tcPr/>
                </a:tc>
                <a:tc>
                  <a:txBody>
                    <a:bodyPr/>
                    <a:lstStyle/>
                    <a:p>
                      <a:r>
                        <a:rPr lang="en-ZA" dirty="0"/>
                        <a:t>Tributary confluences are acute angled</a:t>
                      </a:r>
                    </a:p>
                  </a:txBody>
                  <a:tcPr/>
                </a:tc>
                <a:tc>
                  <a:txBody>
                    <a:bodyPr/>
                    <a:lstStyle/>
                    <a:p>
                      <a:r>
                        <a:rPr lang="en-ZA" dirty="0"/>
                        <a:t>Any rock type; uniform slope and uniform resistance to erosion</a:t>
                      </a:r>
                    </a:p>
                  </a:txBody>
                  <a:tcPr/>
                </a:tc>
                <a:extLst>
                  <a:ext uri="{0D108BD9-81ED-4DB2-BD59-A6C34878D82A}">
                    <a16:rowId xmlns:a16="http://schemas.microsoft.com/office/drawing/2014/main" val="4067289805"/>
                  </a:ext>
                </a:extLst>
              </a:tr>
            </a:tbl>
          </a:graphicData>
        </a:graphic>
      </p:graphicFrame>
      <p:pic>
        <p:nvPicPr>
          <p:cNvPr id="7" name="Picture 6">
            <a:extLst>
              <a:ext uri="{FF2B5EF4-FFF2-40B4-BE49-F238E27FC236}">
                <a16:creationId xmlns:a16="http://schemas.microsoft.com/office/drawing/2014/main" id="{71E031DD-E1DD-4E79-828C-DF1F67B18BBC}"/>
              </a:ext>
            </a:extLst>
          </p:cNvPr>
          <p:cNvPicPr>
            <a:picLocks noChangeAspect="1"/>
          </p:cNvPicPr>
          <p:nvPr/>
        </p:nvPicPr>
        <p:blipFill>
          <a:blip r:embed="rId2"/>
          <a:stretch>
            <a:fillRect/>
          </a:stretch>
        </p:blipFill>
        <p:spPr>
          <a:xfrm>
            <a:off x="3740219" y="4438961"/>
            <a:ext cx="2223260" cy="1272209"/>
          </a:xfrm>
          <a:prstGeom prst="rect">
            <a:avLst/>
          </a:prstGeom>
        </p:spPr>
      </p:pic>
      <p:sp>
        <p:nvSpPr>
          <p:cNvPr id="6" name="TextBox 5">
            <a:extLst>
              <a:ext uri="{FF2B5EF4-FFF2-40B4-BE49-F238E27FC236}">
                <a16:creationId xmlns:a16="http://schemas.microsoft.com/office/drawing/2014/main" id="{0027EFCB-98F3-4ECE-B126-A04E32CC6439}"/>
              </a:ext>
            </a:extLst>
          </p:cNvPr>
          <p:cNvSpPr txBox="1"/>
          <p:nvPr/>
        </p:nvSpPr>
        <p:spPr>
          <a:xfrm>
            <a:off x="9813682" y="1025606"/>
            <a:ext cx="1427774" cy="307777"/>
          </a:xfrm>
          <a:prstGeom prst="rect">
            <a:avLst/>
          </a:prstGeom>
          <a:solidFill>
            <a:srgbClr val="FFFF00"/>
          </a:solidFill>
        </p:spPr>
        <p:txBody>
          <a:bodyPr wrap="square" rtlCol="0">
            <a:spAutoFit/>
          </a:bodyPr>
          <a:lstStyle/>
          <a:p>
            <a:r>
              <a:rPr lang="en-ZA" sz="1400" dirty="0"/>
              <a:t>30 MINUTES</a:t>
            </a:r>
          </a:p>
        </p:txBody>
      </p:sp>
    </p:spTree>
    <p:extLst>
      <p:ext uri="{BB962C8B-B14F-4D97-AF65-F5344CB8AC3E}">
        <p14:creationId xmlns:p14="http://schemas.microsoft.com/office/powerpoint/2010/main" val="1614155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09491-DE08-4B51-8936-037A6D33E7E2}"/>
              </a:ext>
            </a:extLst>
          </p:cNvPr>
          <p:cNvSpPr>
            <a:spLocks noGrp="1"/>
          </p:cNvSpPr>
          <p:nvPr>
            <p:ph type="title"/>
          </p:nvPr>
        </p:nvSpPr>
        <p:spPr/>
        <p:txBody>
          <a:bodyPr/>
          <a:lstStyle/>
          <a:p>
            <a:r>
              <a:rPr lang="en-ZA" dirty="0"/>
              <a:t>LO 4 DRAINAGE DENSITY</a:t>
            </a:r>
          </a:p>
        </p:txBody>
      </p:sp>
      <p:sp>
        <p:nvSpPr>
          <p:cNvPr id="3" name="Content Placeholder 2">
            <a:extLst>
              <a:ext uri="{FF2B5EF4-FFF2-40B4-BE49-F238E27FC236}">
                <a16:creationId xmlns:a16="http://schemas.microsoft.com/office/drawing/2014/main" id="{FA4280C7-2CA1-4380-AA3E-93C829F86D11}"/>
              </a:ext>
            </a:extLst>
          </p:cNvPr>
          <p:cNvSpPr>
            <a:spLocks noGrp="1"/>
          </p:cNvSpPr>
          <p:nvPr>
            <p:ph idx="1"/>
          </p:nvPr>
        </p:nvSpPr>
        <p:spPr/>
        <p:txBody>
          <a:bodyPr>
            <a:normAutofit fontScale="92500" lnSpcReduction="10000"/>
          </a:bodyPr>
          <a:lstStyle/>
          <a:p>
            <a:pPr marL="0" indent="0">
              <a:buNone/>
            </a:pPr>
            <a:r>
              <a:rPr lang="en-ZA" sz="1600" dirty="0">
                <a:solidFill>
                  <a:srgbClr val="FF0000"/>
                </a:solidFill>
              </a:rPr>
              <a:t>When you have completed this page you will be able to explain the concept of drainage density; to calculate drainage density and to explain what factors affect it.</a:t>
            </a:r>
          </a:p>
          <a:p>
            <a:pPr marL="0" indent="0">
              <a:buNone/>
            </a:pPr>
            <a:r>
              <a:rPr lang="en-ZA" sz="1600" dirty="0">
                <a:solidFill>
                  <a:schemeClr val="tx1"/>
                </a:solidFill>
              </a:rPr>
              <a:t>Drainage density is a measure of how quickly and efficiently water is drained or removed away form an area by flowing into streams and away towards the river mouth.</a:t>
            </a:r>
          </a:p>
          <a:p>
            <a:pPr marL="0" indent="0">
              <a:buNone/>
            </a:pPr>
            <a:r>
              <a:rPr lang="en-ZA" sz="1600" b="1" dirty="0">
                <a:solidFill>
                  <a:schemeClr val="tx1"/>
                </a:solidFill>
              </a:rPr>
              <a:t>ACTIVITY 9</a:t>
            </a:r>
          </a:p>
          <a:p>
            <a:pPr marL="0" indent="0">
              <a:buNone/>
            </a:pPr>
            <a:r>
              <a:rPr lang="en-ZA" sz="1600" dirty="0">
                <a:solidFill>
                  <a:schemeClr val="tx1"/>
                </a:solidFill>
              </a:rPr>
              <a:t>Study the relevant section in the wiki then respond to the case below and post your responses in the comments box at the end of the blog. Look at other students’ responses and give them feedback.</a:t>
            </a:r>
          </a:p>
          <a:p>
            <a:pPr marL="0" indent="0">
              <a:buNone/>
            </a:pPr>
            <a:r>
              <a:rPr lang="en-ZA" sz="1600" dirty="0">
                <a:solidFill>
                  <a:schemeClr val="tx1"/>
                </a:solidFill>
              </a:rPr>
              <a:t>A farmer has a large farm measuring  6,4 sq. km. but he is concerned that he may not always have enough  water for his crops. He decides first to work out how quickly water drains off his property. The farm has 8 different streams crossing it and their total length is  12, 8  km. Previously most of the farm was used for growing pineapples, but he is keen to  use it as pasture for cattle and to grow a mixture of </a:t>
            </a:r>
            <a:r>
              <a:rPr lang="en-ZA" sz="1600" dirty="0" err="1">
                <a:solidFill>
                  <a:schemeClr val="tx1"/>
                </a:solidFill>
              </a:rPr>
              <a:t>lucerne</a:t>
            </a:r>
            <a:r>
              <a:rPr lang="en-ZA" sz="1600" dirty="0">
                <a:solidFill>
                  <a:schemeClr val="tx1"/>
                </a:solidFill>
              </a:rPr>
              <a:t>,  maize and oats. </a:t>
            </a:r>
          </a:p>
          <a:p>
            <a:pPr marL="342900" indent="-342900">
              <a:buAutoNum type="alphaLcParenBoth"/>
            </a:pPr>
            <a:r>
              <a:rPr lang="en-ZA" sz="1600" dirty="0">
                <a:solidFill>
                  <a:schemeClr val="tx1"/>
                </a:solidFill>
              </a:rPr>
              <a:t>What is the drainage density of his farm?</a:t>
            </a:r>
          </a:p>
          <a:p>
            <a:pPr marL="342900" indent="-342900">
              <a:buAutoNum type="alphaLcParenBoth"/>
            </a:pPr>
            <a:r>
              <a:rPr lang="en-ZA" sz="1600" dirty="0">
                <a:solidFill>
                  <a:schemeClr val="tx1"/>
                </a:solidFill>
              </a:rPr>
              <a:t>Is there anything he can do to retain more underground water and reduce the amount that is drained away?</a:t>
            </a:r>
          </a:p>
        </p:txBody>
      </p:sp>
      <p:sp>
        <p:nvSpPr>
          <p:cNvPr id="4" name="Slide Number Placeholder 3">
            <a:extLst>
              <a:ext uri="{FF2B5EF4-FFF2-40B4-BE49-F238E27FC236}">
                <a16:creationId xmlns:a16="http://schemas.microsoft.com/office/drawing/2014/main" id="{711A97A3-BD19-4694-9CC5-363AC91254C8}"/>
              </a:ext>
            </a:extLst>
          </p:cNvPr>
          <p:cNvSpPr>
            <a:spLocks noGrp="1"/>
          </p:cNvSpPr>
          <p:nvPr>
            <p:ph type="sldNum" sz="quarter" idx="12"/>
          </p:nvPr>
        </p:nvSpPr>
        <p:spPr/>
        <p:txBody>
          <a:bodyPr/>
          <a:lstStyle/>
          <a:p>
            <a:fld id="{54D55960-81A6-42AF-8E85-494693FDD04C}" type="slidenum">
              <a:rPr lang="en-ZA" smtClean="0"/>
              <a:t>12</a:t>
            </a:fld>
            <a:endParaRPr lang="en-ZA"/>
          </a:p>
        </p:txBody>
      </p:sp>
      <p:sp>
        <p:nvSpPr>
          <p:cNvPr id="6" name="TextBox 5">
            <a:extLst>
              <a:ext uri="{FF2B5EF4-FFF2-40B4-BE49-F238E27FC236}">
                <a16:creationId xmlns:a16="http://schemas.microsoft.com/office/drawing/2014/main" id="{24EA1CBF-D213-4ED2-9F22-4B5FE32D5995}"/>
              </a:ext>
            </a:extLst>
          </p:cNvPr>
          <p:cNvSpPr txBox="1"/>
          <p:nvPr/>
        </p:nvSpPr>
        <p:spPr>
          <a:xfrm flipH="1">
            <a:off x="8898171" y="1059418"/>
            <a:ext cx="1385516" cy="307777"/>
          </a:xfrm>
          <a:prstGeom prst="rect">
            <a:avLst/>
          </a:prstGeom>
          <a:solidFill>
            <a:srgbClr val="FFFF00"/>
          </a:solidFill>
        </p:spPr>
        <p:txBody>
          <a:bodyPr wrap="square" rtlCol="0">
            <a:spAutoFit/>
          </a:bodyPr>
          <a:lstStyle/>
          <a:p>
            <a:r>
              <a:rPr lang="en-ZA" sz="1400" dirty="0"/>
              <a:t>20 MINUTES</a:t>
            </a:r>
          </a:p>
        </p:txBody>
      </p:sp>
    </p:spTree>
    <p:extLst>
      <p:ext uri="{BB962C8B-B14F-4D97-AF65-F5344CB8AC3E}">
        <p14:creationId xmlns:p14="http://schemas.microsoft.com/office/powerpoint/2010/main" val="501015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5C71B-3A14-4328-AADF-6313A64DEEA3}"/>
              </a:ext>
            </a:extLst>
          </p:cNvPr>
          <p:cNvSpPr>
            <a:spLocks noGrp="1"/>
          </p:cNvSpPr>
          <p:nvPr>
            <p:ph type="title"/>
          </p:nvPr>
        </p:nvSpPr>
        <p:spPr/>
        <p:txBody>
          <a:bodyPr>
            <a:normAutofit/>
          </a:bodyPr>
          <a:lstStyle/>
          <a:p>
            <a:r>
              <a:rPr lang="en-ZA" sz="4000" dirty="0"/>
              <a:t>LO 5 USE TOPOGRAPHIC MAPS TO IDENTIFY STREAM ORDER AND DENSITY </a:t>
            </a:r>
          </a:p>
        </p:txBody>
      </p:sp>
      <p:sp>
        <p:nvSpPr>
          <p:cNvPr id="3" name="Content Placeholder 2">
            <a:extLst>
              <a:ext uri="{FF2B5EF4-FFF2-40B4-BE49-F238E27FC236}">
                <a16:creationId xmlns:a16="http://schemas.microsoft.com/office/drawing/2014/main" id="{8728BEBE-5737-42D4-9CC8-C668D7091C3D}"/>
              </a:ext>
            </a:extLst>
          </p:cNvPr>
          <p:cNvSpPr>
            <a:spLocks noGrp="1"/>
          </p:cNvSpPr>
          <p:nvPr>
            <p:ph idx="1"/>
          </p:nvPr>
        </p:nvSpPr>
        <p:spPr>
          <a:xfrm>
            <a:off x="1186070" y="2171700"/>
            <a:ext cx="9601200" cy="3581400"/>
          </a:xfrm>
        </p:spPr>
        <p:txBody>
          <a:bodyPr>
            <a:normAutofit fontScale="85000" lnSpcReduction="10000"/>
          </a:bodyPr>
          <a:lstStyle/>
          <a:p>
            <a:pPr marL="0" indent="0">
              <a:buNone/>
            </a:pPr>
            <a:r>
              <a:rPr lang="en-ZA" dirty="0">
                <a:solidFill>
                  <a:srgbClr val="FF0000"/>
                </a:solidFill>
              </a:rPr>
              <a:t>When you have completed this page you will be able to explain what is meant by stream order and be able to tell from a topographic map in what direction a stream is flowing, the order of streams and the relative density of the drainage in an area.</a:t>
            </a:r>
          </a:p>
          <a:p>
            <a:pPr marL="0" indent="0">
              <a:buNone/>
            </a:pPr>
            <a:r>
              <a:rPr lang="en-ZA" b="1" dirty="0">
                <a:solidFill>
                  <a:schemeClr val="tx1"/>
                </a:solidFill>
              </a:rPr>
              <a:t>ACTIVITY 10</a:t>
            </a:r>
          </a:p>
          <a:p>
            <a:pPr marL="0" indent="0">
              <a:buNone/>
            </a:pPr>
            <a:r>
              <a:rPr lang="en-ZA" dirty="0">
                <a:solidFill>
                  <a:schemeClr val="tx1"/>
                </a:solidFill>
              </a:rPr>
              <a:t>Study the following video (</a:t>
            </a:r>
            <a:r>
              <a:rPr lang="en-ZA" dirty="0">
                <a:hlinkClick r:id="rId2"/>
              </a:rPr>
              <a:t>https://www.youtube.com/watch?v=Mvg_mbI0DCk</a:t>
            </a:r>
            <a:r>
              <a:rPr lang="en-ZA" dirty="0"/>
              <a:t>) to understand how to classify the order of streams.</a:t>
            </a:r>
          </a:p>
          <a:p>
            <a:pPr marL="0" indent="0">
              <a:buNone/>
            </a:pPr>
            <a:r>
              <a:rPr lang="en-ZA" dirty="0"/>
              <a:t>Study the relevant section of the wiki for more insight into stream </a:t>
            </a:r>
            <a:r>
              <a:rPr lang="en-ZA" dirty="0" err="1"/>
              <a:t>order.</a:t>
            </a:r>
            <a:r>
              <a:rPr lang="en-ZA" dirty="0" err="1">
                <a:hlinkClick r:id="rId3"/>
              </a:rPr>
              <a:t>http</a:t>
            </a:r>
            <a:r>
              <a:rPr lang="en-ZA" dirty="0">
                <a:hlinkClick r:id="rId3"/>
              </a:rPr>
              <a:t>://www.lifebridgeschool.co.za/wiki/index.php?title=Geomorphology_-_Rivers</a:t>
            </a:r>
            <a:endParaRPr lang="en-ZA" dirty="0"/>
          </a:p>
          <a:p>
            <a:pPr marL="0" indent="0">
              <a:buNone/>
            </a:pPr>
            <a:r>
              <a:rPr lang="en-ZA" dirty="0">
                <a:solidFill>
                  <a:schemeClr val="tx1"/>
                </a:solidFill>
              </a:rPr>
              <a:t>Remember that you must always work from the source towards the mouth when determining stream order. By observing two pieces of information on a topographical map it is easy to determine in which direction a stream is flowing: the patterns of contours – the apex or sharp points of V-shaped contours through which a stream flows always point towards the high ground, and if you check the spot heights the stream will move from the greater heights towards the lower heights.</a:t>
            </a:r>
          </a:p>
        </p:txBody>
      </p:sp>
      <p:sp>
        <p:nvSpPr>
          <p:cNvPr id="4" name="Slide Number Placeholder 3">
            <a:extLst>
              <a:ext uri="{FF2B5EF4-FFF2-40B4-BE49-F238E27FC236}">
                <a16:creationId xmlns:a16="http://schemas.microsoft.com/office/drawing/2014/main" id="{486A3506-0569-4EB1-A2D6-038F107A0195}"/>
              </a:ext>
            </a:extLst>
          </p:cNvPr>
          <p:cNvSpPr>
            <a:spLocks noGrp="1"/>
          </p:cNvSpPr>
          <p:nvPr>
            <p:ph type="sldNum" sz="quarter" idx="12"/>
          </p:nvPr>
        </p:nvSpPr>
        <p:spPr/>
        <p:txBody>
          <a:bodyPr/>
          <a:lstStyle/>
          <a:p>
            <a:fld id="{54D55960-81A6-42AF-8E85-494693FDD04C}" type="slidenum">
              <a:rPr lang="en-ZA" smtClean="0"/>
              <a:t>13</a:t>
            </a:fld>
            <a:endParaRPr lang="en-ZA"/>
          </a:p>
        </p:txBody>
      </p:sp>
      <p:sp>
        <p:nvSpPr>
          <p:cNvPr id="5" name="TextBox 4">
            <a:extLst>
              <a:ext uri="{FF2B5EF4-FFF2-40B4-BE49-F238E27FC236}">
                <a16:creationId xmlns:a16="http://schemas.microsoft.com/office/drawing/2014/main" id="{A55FB151-29AB-437C-85EF-8F5D6F8253EE}"/>
              </a:ext>
            </a:extLst>
          </p:cNvPr>
          <p:cNvSpPr txBox="1"/>
          <p:nvPr/>
        </p:nvSpPr>
        <p:spPr>
          <a:xfrm>
            <a:off x="10111856" y="1359892"/>
            <a:ext cx="1165744" cy="307777"/>
          </a:xfrm>
          <a:prstGeom prst="rect">
            <a:avLst/>
          </a:prstGeom>
          <a:solidFill>
            <a:srgbClr val="FFFF00"/>
          </a:solidFill>
        </p:spPr>
        <p:txBody>
          <a:bodyPr wrap="square" rtlCol="0">
            <a:spAutoFit/>
          </a:bodyPr>
          <a:lstStyle/>
          <a:p>
            <a:r>
              <a:rPr lang="en-ZA" sz="1400" dirty="0"/>
              <a:t>15 MINUTES</a:t>
            </a:r>
          </a:p>
        </p:txBody>
      </p:sp>
    </p:spTree>
    <p:extLst>
      <p:ext uri="{BB962C8B-B14F-4D97-AF65-F5344CB8AC3E}">
        <p14:creationId xmlns:p14="http://schemas.microsoft.com/office/powerpoint/2010/main" val="1762182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9FBF0-0163-46EF-8C91-332E2A6162A0}"/>
              </a:ext>
            </a:extLst>
          </p:cNvPr>
          <p:cNvSpPr>
            <a:spLocks noGrp="1"/>
          </p:cNvSpPr>
          <p:nvPr>
            <p:ph type="title"/>
          </p:nvPr>
        </p:nvSpPr>
        <p:spPr>
          <a:xfrm>
            <a:off x="1467828" y="298174"/>
            <a:ext cx="9601200" cy="748748"/>
          </a:xfrm>
        </p:spPr>
        <p:txBody>
          <a:bodyPr/>
          <a:lstStyle/>
          <a:p>
            <a:r>
              <a:rPr lang="en-ZA" dirty="0"/>
              <a:t>LO 6 RIVER DISCHARGE OR FLOW</a:t>
            </a:r>
          </a:p>
        </p:txBody>
      </p:sp>
      <p:sp>
        <p:nvSpPr>
          <p:cNvPr id="3" name="Content Placeholder 2">
            <a:extLst>
              <a:ext uri="{FF2B5EF4-FFF2-40B4-BE49-F238E27FC236}">
                <a16:creationId xmlns:a16="http://schemas.microsoft.com/office/drawing/2014/main" id="{7CBA33EA-4BA8-4DB6-94C9-ABF2614C7967}"/>
              </a:ext>
            </a:extLst>
          </p:cNvPr>
          <p:cNvSpPr>
            <a:spLocks noGrp="1"/>
          </p:cNvSpPr>
          <p:nvPr>
            <p:ph idx="1"/>
          </p:nvPr>
        </p:nvSpPr>
        <p:spPr>
          <a:xfrm>
            <a:off x="1467828" y="1046922"/>
            <a:ext cx="9601200" cy="5062330"/>
          </a:xfrm>
        </p:spPr>
        <p:txBody>
          <a:bodyPr>
            <a:normAutofit/>
          </a:bodyPr>
          <a:lstStyle/>
          <a:p>
            <a:pPr marL="0" indent="0">
              <a:buNone/>
            </a:pPr>
            <a:r>
              <a:rPr lang="en-ZA" dirty="0">
                <a:solidFill>
                  <a:srgbClr val="FF0000"/>
                </a:solidFill>
              </a:rPr>
              <a:t>When you have completed the activities on this page you will be able to explain the difference between laminar, turbulent and helical flow; explain the reason for the differences; and state what the effects of the flow are.</a:t>
            </a:r>
          </a:p>
          <a:p>
            <a:pPr marL="0" indent="0">
              <a:buNone/>
            </a:pPr>
            <a:r>
              <a:rPr lang="en-ZA" dirty="0">
                <a:solidFill>
                  <a:schemeClr val="tx1"/>
                </a:solidFill>
              </a:rPr>
              <a:t>Carefully review the relevant section of the wiki </a:t>
            </a:r>
            <a:r>
              <a:rPr lang="en-ZA" dirty="0">
                <a:solidFill>
                  <a:schemeClr val="tx1"/>
                </a:solidFill>
                <a:hlinkClick r:id="rId2"/>
              </a:rPr>
              <a:t>http://www.lifebridgeschool.co.za/wiki/index.php?title=Geomorphology_-_Rivers</a:t>
            </a:r>
            <a:r>
              <a:rPr lang="en-ZA" dirty="0">
                <a:solidFill>
                  <a:schemeClr val="tx1"/>
                </a:solidFill>
              </a:rPr>
              <a:t>.</a:t>
            </a:r>
          </a:p>
          <a:p>
            <a:pPr marL="0" indent="0">
              <a:buNone/>
            </a:pPr>
            <a:r>
              <a:rPr lang="en-ZA" b="1" dirty="0">
                <a:solidFill>
                  <a:schemeClr val="tx1"/>
                </a:solidFill>
              </a:rPr>
              <a:t>ACTIVITY  11</a:t>
            </a:r>
          </a:p>
          <a:p>
            <a:pPr marL="0" indent="0">
              <a:buNone/>
            </a:pPr>
            <a:r>
              <a:rPr lang="en-ZA" dirty="0">
                <a:solidFill>
                  <a:schemeClr val="tx1"/>
                </a:solidFill>
              </a:rPr>
              <a:t>Decide what sort of stream flow is present at each of the following points and give reasons for your conclusion. Post your response as a comment at the end of the blog and give your fellow students  feedback:</a:t>
            </a:r>
          </a:p>
          <a:p>
            <a:pPr marL="0" indent="0">
              <a:buNone/>
            </a:pPr>
            <a:r>
              <a:rPr lang="en-ZA" dirty="0">
                <a:solidFill>
                  <a:schemeClr val="tx1"/>
                </a:solidFill>
              </a:rPr>
              <a:t>Karen: Zambesi rapids just below the Kariba dam. </a:t>
            </a:r>
            <a:r>
              <a:rPr lang="en-ZA" dirty="0">
                <a:solidFill>
                  <a:schemeClr val="tx1"/>
                </a:solidFill>
                <a:hlinkClick r:id="rId3"/>
              </a:rPr>
              <a:t>https://www.pureafricaexperiences.com/wp-content/uploads/2017/01/guide-rafting-rapids-zambezi-river.jpg</a:t>
            </a:r>
            <a:endParaRPr lang="en-ZA" dirty="0">
              <a:solidFill>
                <a:schemeClr val="tx1"/>
              </a:solidFill>
            </a:endParaRPr>
          </a:p>
          <a:p>
            <a:pPr marL="0" indent="0">
              <a:buNone/>
            </a:pPr>
            <a:r>
              <a:rPr lang="en-ZA" dirty="0" err="1">
                <a:solidFill>
                  <a:schemeClr val="tx1"/>
                </a:solidFill>
              </a:rPr>
              <a:t>Takudzwa</a:t>
            </a:r>
            <a:r>
              <a:rPr lang="en-ZA" dirty="0">
                <a:solidFill>
                  <a:schemeClr val="tx1"/>
                </a:solidFill>
              </a:rPr>
              <a:t>: </a:t>
            </a:r>
            <a:r>
              <a:rPr lang="en-ZA" dirty="0" err="1">
                <a:solidFill>
                  <a:schemeClr val="tx1"/>
                </a:solidFill>
              </a:rPr>
              <a:t>Nahoon</a:t>
            </a:r>
            <a:r>
              <a:rPr lang="en-ZA" dirty="0">
                <a:solidFill>
                  <a:schemeClr val="tx1"/>
                </a:solidFill>
              </a:rPr>
              <a:t> river beneath the Batting Bridge in Beacon Bay</a:t>
            </a:r>
          </a:p>
          <a:p>
            <a:pPr marL="0" indent="0">
              <a:buNone/>
            </a:pPr>
            <a:r>
              <a:rPr lang="en-ZA" dirty="0" err="1">
                <a:solidFill>
                  <a:schemeClr val="tx1"/>
                </a:solidFill>
              </a:rPr>
              <a:t>Takunda</a:t>
            </a:r>
            <a:r>
              <a:rPr lang="en-ZA" dirty="0">
                <a:solidFill>
                  <a:schemeClr val="tx1"/>
                </a:solidFill>
              </a:rPr>
              <a:t>: </a:t>
            </a:r>
            <a:r>
              <a:rPr lang="en-ZA" dirty="0" err="1">
                <a:solidFill>
                  <a:schemeClr val="tx1"/>
                </a:solidFill>
              </a:rPr>
              <a:t>Nahoon</a:t>
            </a:r>
            <a:r>
              <a:rPr lang="en-ZA" dirty="0">
                <a:solidFill>
                  <a:schemeClr val="tx1"/>
                </a:solidFill>
              </a:rPr>
              <a:t> river at Blue Bend below the hotel</a:t>
            </a:r>
          </a:p>
        </p:txBody>
      </p:sp>
      <p:sp>
        <p:nvSpPr>
          <p:cNvPr id="4" name="Slide Number Placeholder 3">
            <a:extLst>
              <a:ext uri="{FF2B5EF4-FFF2-40B4-BE49-F238E27FC236}">
                <a16:creationId xmlns:a16="http://schemas.microsoft.com/office/drawing/2014/main" id="{DD72470D-5310-423A-A7E5-7014E55F46F9}"/>
              </a:ext>
            </a:extLst>
          </p:cNvPr>
          <p:cNvSpPr>
            <a:spLocks noGrp="1"/>
          </p:cNvSpPr>
          <p:nvPr>
            <p:ph type="sldNum" sz="quarter" idx="12"/>
          </p:nvPr>
        </p:nvSpPr>
        <p:spPr/>
        <p:txBody>
          <a:bodyPr/>
          <a:lstStyle/>
          <a:p>
            <a:fld id="{54D55960-81A6-42AF-8E85-494693FDD04C}" type="slidenum">
              <a:rPr lang="en-ZA" smtClean="0"/>
              <a:t>14</a:t>
            </a:fld>
            <a:endParaRPr lang="en-ZA"/>
          </a:p>
        </p:txBody>
      </p:sp>
      <p:sp>
        <p:nvSpPr>
          <p:cNvPr id="5" name="TextBox 4">
            <a:extLst>
              <a:ext uri="{FF2B5EF4-FFF2-40B4-BE49-F238E27FC236}">
                <a16:creationId xmlns:a16="http://schemas.microsoft.com/office/drawing/2014/main" id="{207860EF-78A4-4902-A77C-5E907DAFF60B}"/>
              </a:ext>
            </a:extLst>
          </p:cNvPr>
          <p:cNvSpPr txBox="1"/>
          <p:nvPr/>
        </p:nvSpPr>
        <p:spPr>
          <a:xfrm>
            <a:off x="10386541" y="594859"/>
            <a:ext cx="1364974" cy="307777"/>
          </a:xfrm>
          <a:prstGeom prst="rect">
            <a:avLst/>
          </a:prstGeom>
          <a:solidFill>
            <a:srgbClr val="FFFF00"/>
          </a:solidFill>
        </p:spPr>
        <p:txBody>
          <a:bodyPr wrap="square" rtlCol="0">
            <a:spAutoFit/>
          </a:bodyPr>
          <a:lstStyle/>
          <a:p>
            <a:r>
              <a:rPr lang="en-ZA" sz="1400" dirty="0"/>
              <a:t>15 MINUTES</a:t>
            </a:r>
          </a:p>
        </p:txBody>
      </p:sp>
    </p:spTree>
    <p:extLst>
      <p:ext uri="{BB962C8B-B14F-4D97-AF65-F5344CB8AC3E}">
        <p14:creationId xmlns:p14="http://schemas.microsoft.com/office/powerpoint/2010/main" val="1278011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4C6B-11B4-44EA-BBDF-9F0ADABB850D}"/>
              </a:ext>
            </a:extLst>
          </p:cNvPr>
          <p:cNvSpPr>
            <a:spLocks noGrp="1"/>
          </p:cNvSpPr>
          <p:nvPr>
            <p:ph type="title"/>
          </p:nvPr>
        </p:nvSpPr>
        <p:spPr>
          <a:xfrm>
            <a:off x="1371600" y="685800"/>
            <a:ext cx="9601200" cy="785191"/>
          </a:xfrm>
        </p:spPr>
        <p:txBody>
          <a:bodyPr>
            <a:normAutofit/>
          </a:bodyPr>
          <a:lstStyle/>
          <a:p>
            <a:r>
              <a:rPr lang="en-ZA" sz="4000" dirty="0"/>
              <a:t>MODULE SUMMARY AND REFLECTION</a:t>
            </a:r>
          </a:p>
        </p:txBody>
      </p:sp>
      <p:sp>
        <p:nvSpPr>
          <p:cNvPr id="3" name="Content Placeholder 2">
            <a:extLst>
              <a:ext uri="{FF2B5EF4-FFF2-40B4-BE49-F238E27FC236}">
                <a16:creationId xmlns:a16="http://schemas.microsoft.com/office/drawing/2014/main" id="{C4589A6A-3DC1-4230-A0D5-83FFD0BB70FE}"/>
              </a:ext>
            </a:extLst>
          </p:cNvPr>
          <p:cNvSpPr>
            <a:spLocks noGrp="1"/>
          </p:cNvSpPr>
          <p:nvPr>
            <p:ph idx="1"/>
          </p:nvPr>
        </p:nvSpPr>
        <p:spPr/>
        <p:txBody>
          <a:bodyPr>
            <a:normAutofit/>
          </a:bodyPr>
          <a:lstStyle/>
          <a:p>
            <a:pPr marL="0" indent="0">
              <a:buNone/>
            </a:pPr>
            <a:r>
              <a:rPr lang="en-ZA" sz="1600" dirty="0">
                <a:solidFill>
                  <a:srgbClr val="FF0000"/>
                </a:solidFill>
              </a:rPr>
              <a:t>This page will allow you to reflect on what you have learned from this module and it will give you an opportunity to share feedback on the module.</a:t>
            </a:r>
          </a:p>
          <a:p>
            <a:pPr marL="0" indent="0">
              <a:buNone/>
            </a:pPr>
            <a:r>
              <a:rPr lang="en-ZA" sz="1600" b="1" dirty="0">
                <a:solidFill>
                  <a:schemeClr val="tx1"/>
                </a:solidFill>
              </a:rPr>
              <a:t>ACTIVITY 12</a:t>
            </a:r>
          </a:p>
          <a:p>
            <a:pPr marL="0" indent="0">
              <a:buNone/>
            </a:pPr>
            <a:r>
              <a:rPr lang="en-ZA" sz="1600" dirty="0">
                <a:solidFill>
                  <a:schemeClr val="tx1"/>
                </a:solidFill>
              </a:rPr>
              <a:t>Post a comment (with your name) at the end of the blog  commenting on the following:</a:t>
            </a:r>
          </a:p>
          <a:p>
            <a:pPr marL="342900" indent="-342900">
              <a:buAutoNum type="arabicPeriod"/>
            </a:pPr>
            <a:r>
              <a:rPr lang="en-ZA" sz="1600" dirty="0">
                <a:solidFill>
                  <a:schemeClr val="tx1"/>
                </a:solidFill>
              </a:rPr>
              <a:t>What are three new things you have learned by doing this module?</a:t>
            </a:r>
          </a:p>
          <a:p>
            <a:pPr marL="342900" indent="-342900">
              <a:buAutoNum type="arabicPeriod"/>
            </a:pPr>
            <a:r>
              <a:rPr lang="en-ZA" sz="1600" dirty="0">
                <a:solidFill>
                  <a:schemeClr val="tx1"/>
                </a:solidFill>
              </a:rPr>
              <a:t>What did you enjoy or what worked well for you  in the module?</a:t>
            </a:r>
          </a:p>
          <a:p>
            <a:pPr marL="342900" indent="-342900">
              <a:buAutoNum type="arabicPeriod"/>
            </a:pPr>
            <a:r>
              <a:rPr lang="en-ZA" sz="1600" dirty="0">
                <a:solidFill>
                  <a:schemeClr val="tx1"/>
                </a:solidFill>
              </a:rPr>
              <a:t>What would you suggest be improved in the module?</a:t>
            </a:r>
          </a:p>
          <a:p>
            <a:pPr marL="342900" indent="-342900">
              <a:buAutoNum type="arabicPeriod"/>
            </a:pPr>
            <a:r>
              <a:rPr lang="en-ZA" sz="1600" dirty="0">
                <a:solidFill>
                  <a:schemeClr val="tx1"/>
                </a:solidFill>
              </a:rPr>
              <a:t>Was the time allocation suggested too little time, too much or mostly just right?</a:t>
            </a:r>
          </a:p>
        </p:txBody>
      </p:sp>
      <p:sp>
        <p:nvSpPr>
          <p:cNvPr id="4" name="Slide Number Placeholder 3">
            <a:extLst>
              <a:ext uri="{FF2B5EF4-FFF2-40B4-BE49-F238E27FC236}">
                <a16:creationId xmlns:a16="http://schemas.microsoft.com/office/drawing/2014/main" id="{A990C8D8-3ABB-42A9-9027-00E5B8D0B600}"/>
              </a:ext>
            </a:extLst>
          </p:cNvPr>
          <p:cNvSpPr>
            <a:spLocks noGrp="1"/>
          </p:cNvSpPr>
          <p:nvPr>
            <p:ph type="sldNum" sz="quarter" idx="12"/>
          </p:nvPr>
        </p:nvSpPr>
        <p:spPr/>
        <p:txBody>
          <a:bodyPr/>
          <a:lstStyle/>
          <a:p>
            <a:fld id="{54D55960-81A6-42AF-8E85-494693FDD04C}" type="slidenum">
              <a:rPr lang="en-ZA" smtClean="0"/>
              <a:t>15</a:t>
            </a:fld>
            <a:endParaRPr lang="en-ZA"/>
          </a:p>
        </p:txBody>
      </p:sp>
      <p:sp>
        <p:nvSpPr>
          <p:cNvPr id="5" name="TextBox 4">
            <a:extLst>
              <a:ext uri="{FF2B5EF4-FFF2-40B4-BE49-F238E27FC236}">
                <a16:creationId xmlns:a16="http://schemas.microsoft.com/office/drawing/2014/main" id="{9F7A812D-21B2-4B36-8ACF-761E1F503BDB}"/>
              </a:ext>
            </a:extLst>
          </p:cNvPr>
          <p:cNvSpPr txBox="1"/>
          <p:nvPr/>
        </p:nvSpPr>
        <p:spPr>
          <a:xfrm>
            <a:off x="9892748" y="852100"/>
            <a:ext cx="1080052" cy="276999"/>
          </a:xfrm>
          <a:prstGeom prst="rect">
            <a:avLst/>
          </a:prstGeom>
          <a:solidFill>
            <a:srgbClr val="FFFF00"/>
          </a:solidFill>
        </p:spPr>
        <p:txBody>
          <a:bodyPr wrap="square" rtlCol="0">
            <a:spAutoFit/>
          </a:bodyPr>
          <a:lstStyle/>
          <a:p>
            <a:r>
              <a:rPr lang="en-ZA" sz="1200" dirty="0"/>
              <a:t>20  MINUTES</a:t>
            </a:r>
          </a:p>
        </p:txBody>
      </p:sp>
    </p:spTree>
    <p:extLst>
      <p:ext uri="{BB962C8B-B14F-4D97-AF65-F5344CB8AC3E}">
        <p14:creationId xmlns:p14="http://schemas.microsoft.com/office/powerpoint/2010/main" val="260356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D1D6-E0A9-496C-A185-326831FD27A8}"/>
              </a:ext>
            </a:extLst>
          </p:cNvPr>
          <p:cNvSpPr>
            <a:spLocks noGrp="1"/>
          </p:cNvSpPr>
          <p:nvPr>
            <p:ph type="title"/>
          </p:nvPr>
        </p:nvSpPr>
        <p:spPr>
          <a:xfrm>
            <a:off x="1371600" y="685800"/>
            <a:ext cx="9601200" cy="652671"/>
          </a:xfrm>
        </p:spPr>
        <p:txBody>
          <a:bodyPr>
            <a:normAutofit/>
          </a:bodyPr>
          <a:lstStyle/>
          <a:p>
            <a:r>
              <a:rPr lang="en-ZA" sz="3200" dirty="0"/>
              <a:t>HOW TO FIND YOUR WAY AROUND THIS MODULE</a:t>
            </a:r>
          </a:p>
        </p:txBody>
      </p:sp>
      <p:sp>
        <p:nvSpPr>
          <p:cNvPr id="3" name="Content Placeholder 2">
            <a:extLst>
              <a:ext uri="{FF2B5EF4-FFF2-40B4-BE49-F238E27FC236}">
                <a16:creationId xmlns:a16="http://schemas.microsoft.com/office/drawing/2014/main" id="{B93D1A74-EEEA-42CB-A1DD-D1DF7DC54AB4}"/>
              </a:ext>
            </a:extLst>
          </p:cNvPr>
          <p:cNvSpPr>
            <a:spLocks noGrp="1"/>
          </p:cNvSpPr>
          <p:nvPr>
            <p:ph idx="1"/>
          </p:nvPr>
        </p:nvSpPr>
        <p:spPr>
          <a:xfrm>
            <a:off x="1371600" y="1460263"/>
            <a:ext cx="10038522" cy="5006797"/>
          </a:xfrm>
        </p:spPr>
        <p:txBody>
          <a:bodyPr>
            <a:normAutofit fontScale="25000" lnSpcReduction="20000"/>
          </a:bodyPr>
          <a:lstStyle/>
          <a:p>
            <a:pPr marL="0" indent="0">
              <a:buNone/>
            </a:pPr>
            <a:r>
              <a:rPr lang="en-ZA" sz="6400" dirty="0">
                <a:solidFill>
                  <a:srgbClr val="FF0000"/>
                </a:solidFill>
              </a:rPr>
              <a:t>When you have completed this page you will understand how to find things and how to work through the module.</a:t>
            </a:r>
          </a:p>
          <a:p>
            <a:pPr marL="0" indent="0">
              <a:buNone/>
            </a:pPr>
            <a:r>
              <a:rPr lang="en-ZA" sz="6400" dirty="0"/>
              <a:t>This module is set out in a number of slides or pages like this one. Each page deals with a separate topic. And the heading of the page will tell you what it is about. Under the heading is a short summary of what you will learn from that page. Click on the </a:t>
            </a:r>
            <a:r>
              <a:rPr lang="en-ZA" sz="6400" b="1" dirty="0"/>
              <a:t>DOWN</a:t>
            </a:r>
            <a:r>
              <a:rPr lang="en-ZA" sz="6400" dirty="0"/>
              <a:t> arrow to move to the next page or the </a:t>
            </a:r>
            <a:r>
              <a:rPr lang="en-ZA" sz="6400" b="1" dirty="0"/>
              <a:t>UP </a:t>
            </a:r>
            <a:r>
              <a:rPr lang="en-ZA" sz="6400" dirty="0"/>
              <a:t>arrow to go to the previous page..</a:t>
            </a:r>
          </a:p>
          <a:p>
            <a:pPr marL="0" indent="0">
              <a:buNone/>
            </a:pPr>
            <a:r>
              <a:rPr lang="en-ZA" sz="6400" dirty="0"/>
              <a:t>Some pages will refer you to other sites such as the Wiki using a link like this: </a:t>
            </a:r>
            <a:r>
              <a:rPr lang="en-ZA" sz="6400" dirty="0">
                <a:hlinkClick r:id="rId2"/>
              </a:rPr>
              <a:t>http://www.lifebridgeschool.co.za/wiki/index.php?title=Geomorphology_-_Rivers</a:t>
            </a:r>
            <a:endParaRPr lang="en-ZA" sz="6400" dirty="0"/>
          </a:p>
          <a:p>
            <a:pPr marL="0" indent="0">
              <a:buNone/>
            </a:pPr>
            <a:r>
              <a:rPr lang="en-ZA" sz="6400" dirty="0"/>
              <a:t>or other sites on the internet with a link like this: </a:t>
            </a:r>
            <a:r>
              <a:rPr lang="en-ZA" sz="6400" dirty="0">
                <a:hlinkClick r:id="rId3"/>
              </a:rPr>
              <a:t>https://www.tulane.edu/~sanelson/eens1110/streams.htm</a:t>
            </a:r>
            <a:endParaRPr lang="en-ZA" sz="6400" dirty="0"/>
          </a:p>
          <a:p>
            <a:pPr marL="0" indent="0">
              <a:buNone/>
            </a:pPr>
            <a:r>
              <a:rPr lang="en-ZA" sz="6400" dirty="0"/>
              <a:t>Place your cursor over the link and left-click to open the page.</a:t>
            </a:r>
          </a:p>
          <a:p>
            <a:pPr marL="0" indent="0">
              <a:buNone/>
            </a:pPr>
            <a:r>
              <a:rPr lang="en-ZA" sz="6400" dirty="0"/>
              <a:t>In the top right hand corner is a box with an estimate of time it will take you to complete that page. This just an estimate and it may take you less or more time, but it is a helpful guide.</a:t>
            </a:r>
          </a:p>
          <a:p>
            <a:pPr marL="0" indent="0">
              <a:buNone/>
            </a:pPr>
            <a:r>
              <a:rPr lang="en-ZA" sz="6400" dirty="0"/>
              <a:t>From time to time you will be required to complete an </a:t>
            </a:r>
            <a:r>
              <a:rPr lang="en-ZA" sz="6400" b="1" dirty="0"/>
              <a:t>ACTIVITY </a:t>
            </a:r>
            <a:r>
              <a:rPr lang="en-ZA" sz="6400" dirty="0"/>
              <a:t>or a </a:t>
            </a:r>
            <a:r>
              <a:rPr lang="en-ZA" sz="6400" b="1" dirty="0"/>
              <a:t>TASK</a:t>
            </a:r>
            <a:r>
              <a:rPr lang="en-ZA" sz="6400" dirty="0"/>
              <a:t> and detailed instructions will be given about how to do so.</a:t>
            </a:r>
          </a:p>
          <a:p>
            <a:pPr marL="0" indent="0">
              <a:buNone/>
            </a:pPr>
            <a:r>
              <a:rPr lang="en-ZA" sz="6400" dirty="0"/>
              <a:t>Sometimes a new or important word or concept will have </a:t>
            </a:r>
            <a:r>
              <a:rPr lang="en-ZA" sz="6400" dirty="0">
                <a:solidFill>
                  <a:schemeClr val="tx1"/>
                </a:solidFill>
              </a:rPr>
              <a:t>a </a:t>
            </a:r>
            <a:r>
              <a:rPr lang="en-ZA" sz="6400" u="sng" dirty="0">
                <a:solidFill>
                  <a:schemeClr val="accent6">
                    <a:lumMod val="50000"/>
                  </a:schemeClr>
                </a:solidFill>
              </a:rPr>
              <a:t>comment box </a:t>
            </a:r>
            <a:r>
              <a:rPr lang="en-ZA" sz="6400" dirty="0">
                <a:solidFill>
                  <a:schemeClr val="tx1"/>
                </a:solidFill>
              </a:rPr>
              <a:t>like</a:t>
            </a:r>
            <a:r>
              <a:rPr lang="en-ZA" sz="6400" u="sng" dirty="0">
                <a:solidFill>
                  <a:schemeClr val="tx1"/>
                </a:solidFill>
              </a:rPr>
              <a:t> </a:t>
            </a:r>
            <a:r>
              <a:rPr lang="en-ZA" sz="6400" dirty="0"/>
              <a:t>this      . By left –clicking on the box, you will open a comment to the right which will explain the word or concept in more detail or give you more information.</a:t>
            </a:r>
          </a:p>
          <a:p>
            <a:pPr marL="0" indent="0">
              <a:buNone/>
            </a:pPr>
            <a:r>
              <a:rPr lang="en-ZA" sz="6400" dirty="0"/>
              <a:t>Every page is numbered as below and the next page will tell you on which page you can find a particular topic.</a:t>
            </a:r>
          </a:p>
          <a:p>
            <a:pPr marL="0" indent="0">
              <a:buNone/>
            </a:pPr>
            <a:endParaRPr lang="en-ZA" dirty="0">
              <a:solidFill>
                <a:schemeClr val="tx1"/>
              </a:solidFill>
            </a:endParaRPr>
          </a:p>
          <a:p>
            <a:pPr marL="0" indent="0">
              <a:buNone/>
            </a:pPr>
            <a:endParaRPr lang="en-ZA" dirty="0">
              <a:solidFill>
                <a:schemeClr val="tx1"/>
              </a:solidFill>
            </a:endParaRPr>
          </a:p>
        </p:txBody>
      </p:sp>
      <p:sp>
        <p:nvSpPr>
          <p:cNvPr id="5" name="TextBox 4">
            <a:extLst>
              <a:ext uri="{FF2B5EF4-FFF2-40B4-BE49-F238E27FC236}">
                <a16:creationId xmlns:a16="http://schemas.microsoft.com/office/drawing/2014/main" id="{65D8F417-7A96-4748-9609-BCC58FE4E078}"/>
              </a:ext>
            </a:extLst>
          </p:cNvPr>
          <p:cNvSpPr txBox="1"/>
          <p:nvPr/>
        </p:nvSpPr>
        <p:spPr>
          <a:xfrm>
            <a:off x="10018644" y="781087"/>
            <a:ext cx="1126434" cy="307777"/>
          </a:xfrm>
          <a:prstGeom prst="rect">
            <a:avLst/>
          </a:prstGeom>
          <a:solidFill>
            <a:srgbClr val="FFFF00"/>
          </a:solidFill>
          <a:ln w="12700">
            <a:solidFill>
              <a:schemeClr val="tx1"/>
            </a:solidFill>
          </a:ln>
        </p:spPr>
        <p:txBody>
          <a:bodyPr wrap="square" rtlCol="0">
            <a:spAutoFit/>
          </a:bodyPr>
          <a:lstStyle/>
          <a:p>
            <a:r>
              <a:rPr lang="en-ZA" sz="1200" dirty="0">
                <a:solidFill>
                  <a:schemeClr val="accent6">
                    <a:lumMod val="50000"/>
                  </a:schemeClr>
                </a:solidFill>
              </a:rPr>
              <a:t>3 </a:t>
            </a:r>
            <a:r>
              <a:rPr lang="en-ZA" sz="1400" dirty="0">
                <a:solidFill>
                  <a:schemeClr val="accent6">
                    <a:lumMod val="50000"/>
                  </a:schemeClr>
                </a:solidFill>
              </a:rPr>
              <a:t>MINUTES</a:t>
            </a:r>
          </a:p>
        </p:txBody>
      </p:sp>
      <p:sp>
        <p:nvSpPr>
          <p:cNvPr id="6" name="Slide Number Placeholder 5">
            <a:extLst>
              <a:ext uri="{FF2B5EF4-FFF2-40B4-BE49-F238E27FC236}">
                <a16:creationId xmlns:a16="http://schemas.microsoft.com/office/drawing/2014/main" id="{226ED8AC-3089-4F2A-B8C9-FC7CFE3635E0}"/>
              </a:ext>
            </a:extLst>
          </p:cNvPr>
          <p:cNvSpPr>
            <a:spLocks noGrp="1"/>
          </p:cNvSpPr>
          <p:nvPr>
            <p:ph type="sldNum" sz="quarter" idx="12"/>
          </p:nvPr>
        </p:nvSpPr>
        <p:spPr/>
        <p:txBody>
          <a:bodyPr/>
          <a:lstStyle/>
          <a:p>
            <a:fld id="{54D55960-81A6-42AF-8E85-494693FDD04C}" type="slidenum">
              <a:rPr lang="en-ZA" smtClean="0"/>
              <a:t>2</a:t>
            </a:fld>
            <a:endParaRPr lang="en-ZA"/>
          </a:p>
        </p:txBody>
      </p:sp>
    </p:spTree>
    <p:extLst>
      <p:ext uri="{BB962C8B-B14F-4D97-AF65-F5344CB8AC3E}">
        <p14:creationId xmlns:p14="http://schemas.microsoft.com/office/powerpoint/2010/main" val="3026509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FD3D2-D079-407A-AEEB-D70540C88150}"/>
              </a:ext>
            </a:extLst>
          </p:cNvPr>
          <p:cNvSpPr>
            <a:spLocks noGrp="1"/>
          </p:cNvSpPr>
          <p:nvPr>
            <p:ph type="title"/>
          </p:nvPr>
        </p:nvSpPr>
        <p:spPr>
          <a:xfrm>
            <a:off x="1467828" y="314325"/>
            <a:ext cx="9601200" cy="742950"/>
          </a:xfrm>
        </p:spPr>
        <p:txBody>
          <a:bodyPr/>
          <a:lstStyle/>
          <a:p>
            <a:r>
              <a:rPr lang="en-ZA" dirty="0"/>
              <a:t>HOW THIS </a:t>
            </a:r>
            <a:r>
              <a:rPr lang="en-ZA" sz="4000" dirty="0"/>
              <a:t>MODULE</a:t>
            </a:r>
            <a:r>
              <a:rPr lang="en-ZA" dirty="0"/>
              <a:t> IS SET OUT  </a:t>
            </a:r>
          </a:p>
        </p:txBody>
      </p:sp>
      <p:sp>
        <p:nvSpPr>
          <p:cNvPr id="3" name="Content Placeholder 2">
            <a:extLst>
              <a:ext uri="{FF2B5EF4-FFF2-40B4-BE49-F238E27FC236}">
                <a16:creationId xmlns:a16="http://schemas.microsoft.com/office/drawing/2014/main" id="{F9B7E427-285B-48CE-8DB5-0A6C0EB58784}"/>
              </a:ext>
            </a:extLst>
          </p:cNvPr>
          <p:cNvSpPr>
            <a:spLocks noGrp="1"/>
          </p:cNvSpPr>
          <p:nvPr>
            <p:ph idx="1"/>
          </p:nvPr>
        </p:nvSpPr>
        <p:spPr>
          <a:xfrm>
            <a:off x="1096618" y="1242313"/>
            <a:ext cx="9601200" cy="5413379"/>
          </a:xfrm>
        </p:spPr>
        <p:txBody>
          <a:bodyPr/>
          <a:lstStyle/>
          <a:p>
            <a:pPr marL="0" indent="0">
              <a:buNone/>
            </a:pPr>
            <a:r>
              <a:rPr lang="en-ZA" sz="1600" dirty="0">
                <a:solidFill>
                  <a:srgbClr val="FF0000"/>
                </a:solidFill>
              </a:rPr>
              <a:t>When you have completed this page you will understand how this module is organized and where to find different topics. </a:t>
            </a:r>
          </a:p>
          <a:p>
            <a:pPr marL="0" indent="0">
              <a:buNone/>
            </a:pPr>
            <a:r>
              <a:rPr lang="en-ZA" sz="1600" dirty="0">
                <a:solidFill>
                  <a:schemeClr val="tx1"/>
                </a:solidFill>
              </a:rPr>
              <a:t>The module is set out as follows:</a:t>
            </a:r>
          </a:p>
          <a:p>
            <a:pPr marL="0" indent="0">
              <a:buNone/>
            </a:pPr>
            <a:endParaRPr lang="en-ZA" dirty="0">
              <a:solidFill>
                <a:schemeClr val="tx1"/>
              </a:solidFill>
            </a:endParaRPr>
          </a:p>
        </p:txBody>
      </p:sp>
      <p:graphicFrame>
        <p:nvGraphicFramePr>
          <p:cNvPr id="4" name="Table 4">
            <a:extLst>
              <a:ext uri="{FF2B5EF4-FFF2-40B4-BE49-F238E27FC236}">
                <a16:creationId xmlns:a16="http://schemas.microsoft.com/office/drawing/2014/main" id="{97609DAD-6D9B-4ECC-A20D-B2357C69D0B2}"/>
              </a:ext>
            </a:extLst>
          </p:cNvPr>
          <p:cNvGraphicFramePr>
            <a:graphicFrameLocks noGrp="1"/>
          </p:cNvGraphicFramePr>
          <p:nvPr>
            <p:extLst>
              <p:ext uri="{D42A27DB-BD31-4B8C-83A1-F6EECF244321}">
                <p14:modId xmlns:p14="http://schemas.microsoft.com/office/powerpoint/2010/main" val="2278141379"/>
              </p:ext>
            </p:extLst>
          </p:nvPr>
        </p:nvGraphicFramePr>
        <p:xfrm>
          <a:off x="1361214" y="2332166"/>
          <a:ext cx="8693873" cy="4424680"/>
        </p:xfrm>
        <a:graphic>
          <a:graphicData uri="http://schemas.openxmlformats.org/drawingml/2006/table">
            <a:tbl>
              <a:tblPr firstRow="1" bandRow="1">
                <a:tableStyleId>{5C22544A-7EE6-4342-B048-85BDC9FD1C3A}</a:tableStyleId>
              </a:tblPr>
              <a:tblGrid>
                <a:gridCol w="3458817">
                  <a:extLst>
                    <a:ext uri="{9D8B030D-6E8A-4147-A177-3AD203B41FA5}">
                      <a16:colId xmlns:a16="http://schemas.microsoft.com/office/drawing/2014/main" val="260133483"/>
                    </a:ext>
                  </a:extLst>
                </a:gridCol>
                <a:gridCol w="742122">
                  <a:extLst>
                    <a:ext uri="{9D8B030D-6E8A-4147-A177-3AD203B41FA5}">
                      <a16:colId xmlns:a16="http://schemas.microsoft.com/office/drawing/2014/main" val="1291174085"/>
                    </a:ext>
                  </a:extLst>
                </a:gridCol>
                <a:gridCol w="3754125">
                  <a:extLst>
                    <a:ext uri="{9D8B030D-6E8A-4147-A177-3AD203B41FA5}">
                      <a16:colId xmlns:a16="http://schemas.microsoft.com/office/drawing/2014/main" val="2067103414"/>
                    </a:ext>
                  </a:extLst>
                </a:gridCol>
                <a:gridCol w="738809">
                  <a:extLst>
                    <a:ext uri="{9D8B030D-6E8A-4147-A177-3AD203B41FA5}">
                      <a16:colId xmlns:a16="http://schemas.microsoft.com/office/drawing/2014/main" val="2525078861"/>
                    </a:ext>
                  </a:extLst>
                </a:gridCol>
              </a:tblGrid>
              <a:tr h="370840">
                <a:tc>
                  <a:txBody>
                    <a:bodyPr/>
                    <a:lstStyle/>
                    <a:p>
                      <a:r>
                        <a:rPr lang="en-ZA" dirty="0"/>
                        <a:t>COURSE INFORMATION TOPICS</a:t>
                      </a:r>
                    </a:p>
                  </a:txBody>
                  <a:tcPr/>
                </a:tc>
                <a:tc>
                  <a:txBody>
                    <a:bodyPr/>
                    <a:lstStyle/>
                    <a:p>
                      <a:r>
                        <a:rPr lang="en-ZA" dirty="0"/>
                        <a:t>PAGE</a:t>
                      </a:r>
                    </a:p>
                  </a:txBody>
                  <a:tcPr/>
                </a:tc>
                <a:tc>
                  <a:txBody>
                    <a:bodyPr/>
                    <a:lstStyle/>
                    <a:p>
                      <a:r>
                        <a:rPr lang="en-ZA" dirty="0"/>
                        <a:t>LEARNING OUTCOMES</a:t>
                      </a:r>
                    </a:p>
                  </a:txBody>
                  <a:tcPr/>
                </a:tc>
                <a:tc>
                  <a:txBody>
                    <a:bodyPr/>
                    <a:lstStyle/>
                    <a:p>
                      <a:r>
                        <a:rPr lang="en-ZA" dirty="0"/>
                        <a:t>PAGE</a:t>
                      </a:r>
                    </a:p>
                  </a:txBody>
                  <a:tcPr/>
                </a:tc>
                <a:extLst>
                  <a:ext uri="{0D108BD9-81ED-4DB2-BD59-A6C34878D82A}">
                    <a16:rowId xmlns:a16="http://schemas.microsoft.com/office/drawing/2014/main" val="4065599637"/>
                  </a:ext>
                </a:extLst>
              </a:tr>
              <a:tr h="445044">
                <a:tc>
                  <a:txBody>
                    <a:bodyPr/>
                    <a:lstStyle/>
                    <a:p>
                      <a:r>
                        <a:rPr lang="en-ZA" sz="1600" dirty="0"/>
                        <a:t>How to find your way around the module</a:t>
                      </a:r>
                    </a:p>
                  </a:txBody>
                  <a:tcPr/>
                </a:tc>
                <a:tc>
                  <a:txBody>
                    <a:bodyPr/>
                    <a:lstStyle/>
                    <a:p>
                      <a:r>
                        <a:rPr lang="en-ZA" sz="1600" dirty="0"/>
                        <a:t>2</a:t>
                      </a:r>
                    </a:p>
                  </a:txBody>
                  <a:tcPr/>
                </a:tc>
                <a:tc>
                  <a:txBody>
                    <a:bodyPr/>
                    <a:lstStyle/>
                    <a:p>
                      <a:r>
                        <a:rPr lang="en-ZA" sz="1600" dirty="0"/>
                        <a:t>LO 1 Explain key concepts (Activities 5 &amp; 6)</a:t>
                      </a:r>
                    </a:p>
                  </a:txBody>
                  <a:tcPr/>
                </a:tc>
                <a:tc>
                  <a:txBody>
                    <a:bodyPr/>
                    <a:lstStyle/>
                    <a:p>
                      <a:pPr algn="ctr"/>
                      <a:r>
                        <a:rPr lang="en-ZA" sz="1600" dirty="0"/>
                        <a:t>9</a:t>
                      </a:r>
                    </a:p>
                  </a:txBody>
                  <a:tcPr/>
                </a:tc>
                <a:extLst>
                  <a:ext uri="{0D108BD9-81ED-4DB2-BD59-A6C34878D82A}">
                    <a16:rowId xmlns:a16="http://schemas.microsoft.com/office/drawing/2014/main" val="1843172910"/>
                  </a:ext>
                </a:extLst>
              </a:tr>
              <a:tr h="370840">
                <a:tc>
                  <a:txBody>
                    <a:bodyPr/>
                    <a:lstStyle/>
                    <a:p>
                      <a:r>
                        <a:rPr lang="en-ZA" sz="1600" dirty="0"/>
                        <a:t>How the module is set out</a:t>
                      </a:r>
                    </a:p>
                  </a:txBody>
                  <a:tcPr/>
                </a:tc>
                <a:tc>
                  <a:txBody>
                    <a:bodyPr/>
                    <a:lstStyle/>
                    <a:p>
                      <a:r>
                        <a:rPr lang="en-ZA" sz="1600" dirty="0"/>
                        <a:t>3</a:t>
                      </a:r>
                    </a:p>
                  </a:txBody>
                  <a:tcPr/>
                </a:tc>
                <a:tc>
                  <a:txBody>
                    <a:bodyPr/>
                    <a:lstStyle/>
                    <a:p>
                      <a:r>
                        <a:rPr lang="en-ZA" sz="1600" dirty="0"/>
                        <a:t>LO 2 Classify and compare types of rivers (Activity 7)</a:t>
                      </a:r>
                    </a:p>
                  </a:txBody>
                  <a:tcPr/>
                </a:tc>
                <a:tc>
                  <a:txBody>
                    <a:bodyPr/>
                    <a:lstStyle/>
                    <a:p>
                      <a:pPr algn="ctr"/>
                      <a:r>
                        <a:rPr lang="en-ZA" sz="1600" dirty="0"/>
                        <a:t>10</a:t>
                      </a:r>
                    </a:p>
                  </a:txBody>
                  <a:tcPr/>
                </a:tc>
                <a:extLst>
                  <a:ext uri="{0D108BD9-81ED-4DB2-BD59-A6C34878D82A}">
                    <a16:rowId xmlns:a16="http://schemas.microsoft.com/office/drawing/2014/main" val="301109889"/>
                  </a:ext>
                </a:extLst>
              </a:tr>
              <a:tr h="370840">
                <a:tc>
                  <a:txBody>
                    <a:bodyPr/>
                    <a:lstStyle/>
                    <a:p>
                      <a:r>
                        <a:rPr lang="en-ZA" sz="1600" dirty="0"/>
                        <a:t>How to get support and stay in contact (Activity 1)</a:t>
                      </a:r>
                    </a:p>
                  </a:txBody>
                  <a:tcPr/>
                </a:tc>
                <a:tc>
                  <a:txBody>
                    <a:bodyPr/>
                    <a:lstStyle/>
                    <a:p>
                      <a:r>
                        <a:rPr lang="en-ZA" sz="1600" dirty="0"/>
                        <a:t>4</a:t>
                      </a:r>
                    </a:p>
                  </a:txBody>
                  <a:tcPr/>
                </a:tc>
                <a:tc>
                  <a:txBody>
                    <a:bodyPr/>
                    <a:lstStyle/>
                    <a:p>
                      <a:r>
                        <a:rPr lang="en-ZA" sz="1600" dirty="0"/>
                        <a:t>LO 3 Explain cause and nature  of different drainage patterns (Activity 8)</a:t>
                      </a:r>
                    </a:p>
                  </a:txBody>
                  <a:tcPr/>
                </a:tc>
                <a:tc>
                  <a:txBody>
                    <a:bodyPr/>
                    <a:lstStyle/>
                    <a:p>
                      <a:pPr algn="ctr"/>
                      <a:r>
                        <a:rPr lang="en-ZA" sz="1600" dirty="0"/>
                        <a:t>11</a:t>
                      </a:r>
                    </a:p>
                  </a:txBody>
                  <a:tcPr/>
                </a:tc>
                <a:extLst>
                  <a:ext uri="{0D108BD9-81ED-4DB2-BD59-A6C34878D82A}">
                    <a16:rowId xmlns:a16="http://schemas.microsoft.com/office/drawing/2014/main" val="2573997705"/>
                  </a:ext>
                </a:extLst>
              </a:tr>
              <a:tr h="370840">
                <a:tc>
                  <a:txBody>
                    <a:bodyPr/>
                    <a:lstStyle/>
                    <a:p>
                      <a:r>
                        <a:rPr lang="en-ZA" sz="1600" dirty="0"/>
                        <a:t>Plagiarism, academic integrity, and citation (Activity 2)</a:t>
                      </a:r>
                    </a:p>
                  </a:txBody>
                  <a:tcPr/>
                </a:tc>
                <a:tc>
                  <a:txBody>
                    <a:bodyPr/>
                    <a:lstStyle/>
                    <a:p>
                      <a:r>
                        <a:rPr lang="en-ZA" sz="1600" dirty="0"/>
                        <a:t>5</a:t>
                      </a:r>
                    </a:p>
                  </a:txBody>
                  <a:tcPr/>
                </a:tc>
                <a:tc>
                  <a:txBody>
                    <a:bodyPr/>
                    <a:lstStyle/>
                    <a:p>
                      <a:r>
                        <a:rPr lang="en-ZA" sz="1600" dirty="0"/>
                        <a:t>LO 4 Calculate drainage density and explain what affects it (Activity 9)</a:t>
                      </a:r>
                    </a:p>
                  </a:txBody>
                  <a:tcPr/>
                </a:tc>
                <a:tc>
                  <a:txBody>
                    <a:bodyPr/>
                    <a:lstStyle/>
                    <a:p>
                      <a:pPr algn="ctr"/>
                      <a:r>
                        <a:rPr lang="en-ZA" sz="1600" dirty="0"/>
                        <a:t>12</a:t>
                      </a:r>
                    </a:p>
                  </a:txBody>
                  <a:tcPr/>
                </a:tc>
                <a:extLst>
                  <a:ext uri="{0D108BD9-81ED-4DB2-BD59-A6C34878D82A}">
                    <a16:rowId xmlns:a16="http://schemas.microsoft.com/office/drawing/2014/main" val="2353988437"/>
                  </a:ext>
                </a:extLst>
              </a:tr>
              <a:tr h="370840">
                <a:tc>
                  <a:txBody>
                    <a:bodyPr/>
                    <a:lstStyle/>
                    <a:p>
                      <a:r>
                        <a:rPr lang="en-ZA" sz="1600" dirty="0"/>
                        <a:t>Quality standards and expectations (Activity 3)</a:t>
                      </a:r>
                    </a:p>
                  </a:txBody>
                  <a:tcPr/>
                </a:tc>
                <a:tc>
                  <a:txBody>
                    <a:bodyPr/>
                    <a:lstStyle/>
                    <a:p>
                      <a:r>
                        <a:rPr lang="en-ZA" sz="1600" dirty="0"/>
                        <a:t>6</a:t>
                      </a:r>
                    </a:p>
                  </a:txBody>
                  <a:tcPr/>
                </a:tc>
                <a:tc>
                  <a:txBody>
                    <a:bodyPr/>
                    <a:lstStyle/>
                    <a:p>
                      <a:r>
                        <a:rPr lang="en-ZA" sz="1600" dirty="0"/>
                        <a:t>LO 5 Use topographic maps to identify stream order and density (Activity 10)</a:t>
                      </a:r>
                    </a:p>
                  </a:txBody>
                  <a:tcPr/>
                </a:tc>
                <a:tc>
                  <a:txBody>
                    <a:bodyPr/>
                    <a:lstStyle/>
                    <a:p>
                      <a:pPr algn="ctr"/>
                      <a:r>
                        <a:rPr lang="en-ZA" sz="1600" dirty="0"/>
                        <a:t>13</a:t>
                      </a:r>
                    </a:p>
                  </a:txBody>
                  <a:tcPr/>
                </a:tc>
                <a:extLst>
                  <a:ext uri="{0D108BD9-81ED-4DB2-BD59-A6C34878D82A}">
                    <a16:rowId xmlns:a16="http://schemas.microsoft.com/office/drawing/2014/main" val="518840364"/>
                  </a:ext>
                </a:extLst>
              </a:tr>
              <a:tr h="370840">
                <a:tc>
                  <a:txBody>
                    <a:bodyPr/>
                    <a:lstStyle/>
                    <a:p>
                      <a:r>
                        <a:rPr lang="en-ZA" sz="1600" dirty="0"/>
                        <a:t>Purpose and importance of the module (Activity 4)</a:t>
                      </a:r>
                    </a:p>
                  </a:txBody>
                  <a:tcPr/>
                </a:tc>
                <a:tc>
                  <a:txBody>
                    <a:bodyPr/>
                    <a:lstStyle/>
                    <a:p>
                      <a:r>
                        <a:rPr lang="en-ZA" sz="1600" dirty="0"/>
                        <a:t>7</a:t>
                      </a:r>
                    </a:p>
                  </a:txBody>
                  <a:tcPr/>
                </a:tc>
                <a:tc>
                  <a:txBody>
                    <a:bodyPr/>
                    <a:lstStyle/>
                    <a:p>
                      <a:r>
                        <a:rPr lang="en-ZA" sz="1600" dirty="0"/>
                        <a:t>LO 6 Distinguish types of stream flow and their implications (Activity 11)</a:t>
                      </a:r>
                    </a:p>
                  </a:txBody>
                  <a:tcPr/>
                </a:tc>
                <a:tc>
                  <a:txBody>
                    <a:bodyPr/>
                    <a:lstStyle/>
                    <a:p>
                      <a:pPr algn="ctr"/>
                      <a:r>
                        <a:rPr lang="en-ZA" sz="1600" dirty="0"/>
                        <a:t>14</a:t>
                      </a:r>
                    </a:p>
                  </a:txBody>
                  <a:tcPr/>
                </a:tc>
                <a:extLst>
                  <a:ext uri="{0D108BD9-81ED-4DB2-BD59-A6C34878D82A}">
                    <a16:rowId xmlns:a16="http://schemas.microsoft.com/office/drawing/2014/main" val="1379582023"/>
                  </a:ext>
                </a:extLst>
              </a:tr>
              <a:tr h="370840">
                <a:tc>
                  <a:txBody>
                    <a:bodyPr/>
                    <a:lstStyle/>
                    <a:p>
                      <a:r>
                        <a:rPr lang="en-ZA" sz="1600" dirty="0"/>
                        <a:t> Assessment</a:t>
                      </a:r>
                    </a:p>
                  </a:txBody>
                  <a:tcPr/>
                </a:tc>
                <a:tc>
                  <a:txBody>
                    <a:bodyPr/>
                    <a:lstStyle/>
                    <a:p>
                      <a:r>
                        <a:rPr lang="en-ZA" sz="1600" dirty="0"/>
                        <a:t>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dirty="0"/>
                        <a:t>Module summary and reflection</a:t>
                      </a:r>
                    </a:p>
                    <a:p>
                      <a:endParaRPr lang="en-ZA" sz="1600" dirty="0"/>
                    </a:p>
                  </a:txBody>
                  <a:tcPr/>
                </a:tc>
                <a:tc>
                  <a:txBody>
                    <a:bodyPr/>
                    <a:lstStyle/>
                    <a:p>
                      <a:pPr algn="ctr"/>
                      <a:endParaRPr lang="en-ZA" sz="1600" dirty="0"/>
                    </a:p>
                  </a:txBody>
                  <a:tcPr/>
                </a:tc>
                <a:extLst>
                  <a:ext uri="{0D108BD9-81ED-4DB2-BD59-A6C34878D82A}">
                    <a16:rowId xmlns:a16="http://schemas.microsoft.com/office/drawing/2014/main" val="3910754065"/>
                  </a:ext>
                </a:extLst>
              </a:tr>
            </a:tbl>
          </a:graphicData>
        </a:graphic>
      </p:graphicFrame>
      <p:sp>
        <p:nvSpPr>
          <p:cNvPr id="7" name="TextBox 6">
            <a:extLst>
              <a:ext uri="{FF2B5EF4-FFF2-40B4-BE49-F238E27FC236}">
                <a16:creationId xmlns:a16="http://schemas.microsoft.com/office/drawing/2014/main" id="{92903160-9C3B-4407-9DA2-57ED6D4BAEC4}"/>
              </a:ext>
            </a:extLst>
          </p:cNvPr>
          <p:cNvSpPr txBox="1"/>
          <p:nvPr/>
        </p:nvSpPr>
        <p:spPr>
          <a:xfrm>
            <a:off x="9412357" y="611945"/>
            <a:ext cx="1285461" cy="369332"/>
          </a:xfrm>
          <a:prstGeom prst="rect">
            <a:avLst/>
          </a:prstGeom>
          <a:solidFill>
            <a:srgbClr val="FFFF00"/>
          </a:solidFill>
        </p:spPr>
        <p:txBody>
          <a:bodyPr wrap="square" rtlCol="0">
            <a:spAutoFit/>
          </a:bodyPr>
          <a:lstStyle/>
          <a:p>
            <a:r>
              <a:rPr lang="en-ZA" dirty="0"/>
              <a:t>2 minutes</a:t>
            </a:r>
          </a:p>
        </p:txBody>
      </p:sp>
      <p:sp>
        <p:nvSpPr>
          <p:cNvPr id="8" name="Slide Number Placeholder 7">
            <a:extLst>
              <a:ext uri="{FF2B5EF4-FFF2-40B4-BE49-F238E27FC236}">
                <a16:creationId xmlns:a16="http://schemas.microsoft.com/office/drawing/2014/main" id="{D7EEC300-20FE-413C-8141-AFEF7B69B392}"/>
              </a:ext>
            </a:extLst>
          </p:cNvPr>
          <p:cNvSpPr>
            <a:spLocks noGrp="1"/>
          </p:cNvSpPr>
          <p:nvPr>
            <p:ph type="sldNum" sz="quarter" idx="12"/>
          </p:nvPr>
        </p:nvSpPr>
        <p:spPr/>
        <p:txBody>
          <a:bodyPr/>
          <a:lstStyle/>
          <a:p>
            <a:fld id="{54D55960-81A6-42AF-8E85-494693FDD04C}" type="slidenum">
              <a:rPr lang="en-ZA" smtClean="0"/>
              <a:t>3</a:t>
            </a:fld>
            <a:endParaRPr lang="en-ZA"/>
          </a:p>
        </p:txBody>
      </p:sp>
    </p:spTree>
    <p:extLst>
      <p:ext uri="{BB962C8B-B14F-4D97-AF65-F5344CB8AC3E}">
        <p14:creationId xmlns:p14="http://schemas.microsoft.com/office/powerpoint/2010/main" val="395664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960B2-4F39-4F2C-AC12-B6876E055DD7}"/>
              </a:ext>
            </a:extLst>
          </p:cNvPr>
          <p:cNvSpPr>
            <a:spLocks noGrp="1"/>
          </p:cNvSpPr>
          <p:nvPr>
            <p:ph type="title"/>
          </p:nvPr>
        </p:nvSpPr>
        <p:spPr>
          <a:xfrm>
            <a:off x="1467828" y="404614"/>
            <a:ext cx="9601200" cy="1165346"/>
          </a:xfrm>
        </p:spPr>
        <p:txBody>
          <a:bodyPr>
            <a:normAutofit fontScale="90000"/>
          </a:bodyPr>
          <a:lstStyle/>
          <a:p>
            <a:r>
              <a:rPr lang="en-ZA" sz="4000" dirty="0"/>
              <a:t>HOW TO GET SUPPORT AND STAY</a:t>
            </a:r>
            <a:br>
              <a:rPr lang="en-ZA" sz="4000" dirty="0"/>
            </a:br>
            <a:r>
              <a:rPr lang="en-ZA" sz="4000" dirty="0"/>
              <a:t> IN CONTACT </a:t>
            </a:r>
          </a:p>
        </p:txBody>
      </p:sp>
      <p:sp>
        <p:nvSpPr>
          <p:cNvPr id="3" name="Content Placeholder 2">
            <a:extLst>
              <a:ext uri="{FF2B5EF4-FFF2-40B4-BE49-F238E27FC236}">
                <a16:creationId xmlns:a16="http://schemas.microsoft.com/office/drawing/2014/main" id="{C584FE76-0D18-4E5B-912A-1E9E87428459}"/>
              </a:ext>
            </a:extLst>
          </p:cNvPr>
          <p:cNvSpPr>
            <a:spLocks noGrp="1"/>
          </p:cNvSpPr>
          <p:nvPr>
            <p:ph idx="1"/>
          </p:nvPr>
        </p:nvSpPr>
        <p:spPr>
          <a:xfrm>
            <a:off x="1355184" y="1661274"/>
            <a:ext cx="9826487" cy="4792112"/>
          </a:xfrm>
        </p:spPr>
        <p:txBody>
          <a:bodyPr>
            <a:normAutofit fontScale="25000" lnSpcReduction="20000"/>
          </a:bodyPr>
          <a:lstStyle/>
          <a:p>
            <a:pPr marL="0" indent="0">
              <a:buNone/>
            </a:pPr>
            <a:r>
              <a:rPr lang="en-ZA" sz="6400" dirty="0">
                <a:solidFill>
                  <a:srgbClr val="FF0000"/>
                </a:solidFill>
              </a:rPr>
              <a:t>When you have completed this page you will understand the importance of keeping in contact with your teacher and fellow students and how and when you can and must do so.</a:t>
            </a:r>
          </a:p>
          <a:p>
            <a:pPr marL="0" indent="0">
              <a:buNone/>
            </a:pPr>
            <a:r>
              <a:rPr lang="en-ZA" sz="6400" dirty="0">
                <a:solidFill>
                  <a:schemeClr val="tx1"/>
                </a:solidFill>
              </a:rPr>
              <a:t>Working alone in isolation at home poses real challenges as far as discipline and motivation are concerned. It is also a problem if you encounter difficulties or need clarification about some aspect of the work. It is easy to “get stuck” and just give up. Another difficulty with online learning is that you easily miss out on the stimulation and rich exchange of ideas and information that happens through group work or classroom discussions. How do we get around these obstacles?</a:t>
            </a:r>
          </a:p>
          <a:p>
            <a:pPr marL="0" indent="0">
              <a:buNone/>
            </a:pPr>
            <a:r>
              <a:rPr lang="en-ZA" sz="6400" dirty="0">
                <a:solidFill>
                  <a:schemeClr val="tx1"/>
                </a:solidFill>
              </a:rPr>
              <a:t>1. You </a:t>
            </a:r>
            <a:r>
              <a:rPr lang="en-ZA" sz="6400" b="1" dirty="0">
                <a:solidFill>
                  <a:schemeClr val="tx1"/>
                </a:solidFill>
              </a:rPr>
              <a:t>may</a:t>
            </a:r>
            <a:r>
              <a:rPr lang="en-ZA" sz="6400" dirty="0">
                <a:solidFill>
                  <a:schemeClr val="tx1"/>
                </a:solidFill>
              </a:rPr>
              <a:t> contact your teacher at any time but the best times are 0930-1230 and 1430-1600 every day on WhatsApp or call at 0720452674 or on Skype at johanrich1.</a:t>
            </a:r>
          </a:p>
          <a:p>
            <a:pPr marL="0" indent="0">
              <a:buNone/>
            </a:pPr>
            <a:r>
              <a:rPr lang="en-ZA" sz="6400" dirty="0">
                <a:solidFill>
                  <a:schemeClr val="tx1"/>
                </a:solidFill>
              </a:rPr>
              <a:t>2. You must check in on WhatsApp every Monday morning between 1000 and 1030 with a message, voice note or call to say how you are managing and to ask any questions.</a:t>
            </a:r>
          </a:p>
          <a:p>
            <a:pPr marL="0" indent="0">
              <a:buNone/>
            </a:pPr>
            <a:r>
              <a:rPr lang="en-ZA" sz="6400" dirty="0">
                <a:solidFill>
                  <a:schemeClr val="tx1"/>
                </a:solidFill>
              </a:rPr>
              <a:t>3. Please make as much use as possible of the comment box at the end of the blog to post questions, suggestions, comments  and other information and do respond to each others comments. Part of your assessment will be a participation mark based on the requirement to post at least two comments per week.</a:t>
            </a:r>
          </a:p>
          <a:p>
            <a:pPr marL="0" indent="0">
              <a:buNone/>
            </a:pPr>
            <a:r>
              <a:rPr lang="en-ZA" sz="6400" dirty="0">
                <a:solidFill>
                  <a:schemeClr val="tx1"/>
                </a:solidFill>
              </a:rPr>
              <a:t>4. You are encouraged to share ideas and information with each other especially around the tasks and help each other to complete tasks and you may use any way to do so that works for you.</a:t>
            </a:r>
          </a:p>
          <a:p>
            <a:pPr marL="0" indent="0">
              <a:buNone/>
            </a:pPr>
            <a:r>
              <a:rPr lang="en-ZA" sz="6400" b="1" dirty="0">
                <a:solidFill>
                  <a:schemeClr val="tx1"/>
                </a:solidFill>
              </a:rPr>
              <a:t>ACTIVITY 1  </a:t>
            </a:r>
            <a:r>
              <a:rPr lang="en-ZA" sz="6400" dirty="0">
                <a:solidFill>
                  <a:schemeClr val="tx1"/>
                </a:solidFill>
              </a:rPr>
              <a:t>(a) Post a comment in the comment box at the bottom of the blog stating one important reason why you think it is valuable to study rivers and their effect on the landscape and pose one question about rivers that you would like to find the answer to. Do it now. Remember to add your name when you comment. </a:t>
            </a:r>
          </a:p>
          <a:p>
            <a:pPr marL="0" indent="0">
              <a:buNone/>
            </a:pPr>
            <a:r>
              <a:rPr lang="en-ZA" sz="6400" dirty="0">
                <a:solidFill>
                  <a:schemeClr val="tx1"/>
                </a:solidFill>
              </a:rPr>
              <a:t>(b) Send me a WhatsApp note saying one thing you like in or about rivers.. Do it now.</a:t>
            </a:r>
          </a:p>
          <a:p>
            <a:pPr marL="457200" indent="-457200">
              <a:buAutoNum type="arabicPeriod" startAt="2"/>
            </a:pPr>
            <a:endParaRPr lang="en-ZA" dirty="0">
              <a:solidFill>
                <a:schemeClr val="tx1"/>
              </a:solidFill>
            </a:endParaRPr>
          </a:p>
          <a:p>
            <a:pPr marL="0" indent="0">
              <a:buNone/>
            </a:pPr>
            <a:r>
              <a:rPr lang="en-ZA" dirty="0">
                <a:solidFill>
                  <a:schemeClr val="tx1"/>
                </a:solidFill>
              </a:rPr>
              <a:t> </a:t>
            </a:r>
          </a:p>
        </p:txBody>
      </p:sp>
      <p:sp>
        <p:nvSpPr>
          <p:cNvPr id="4" name="TextBox 3">
            <a:extLst>
              <a:ext uri="{FF2B5EF4-FFF2-40B4-BE49-F238E27FC236}">
                <a16:creationId xmlns:a16="http://schemas.microsoft.com/office/drawing/2014/main" id="{DC235E45-6378-40C4-A8ED-3C3781F91B76}"/>
              </a:ext>
            </a:extLst>
          </p:cNvPr>
          <p:cNvSpPr txBox="1"/>
          <p:nvPr/>
        </p:nvSpPr>
        <p:spPr>
          <a:xfrm>
            <a:off x="9402417" y="857250"/>
            <a:ext cx="1417983" cy="369332"/>
          </a:xfrm>
          <a:prstGeom prst="rect">
            <a:avLst/>
          </a:prstGeom>
          <a:solidFill>
            <a:srgbClr val="FFFF00"/>
          </a:solidFill>
        </p:spPr>
        <p:txBody>
          <a:bodyPr wrap="square" rtlCol="0">
            <a:spAutoFit/>
          </a:bodyPr>
          <a:lstStyle/>
          <a:p>
            <a:r>
              <a:rPr lang="en-ZA" dirty="0"/>
              <a:t> 5 MINUTES</a:t>
            </a:r>
          </a:p>
        </p:txBody>
      </p:sp>
      <p:sp>
        <p:nvSpPr>
          <p:cNvPr id="6" name="Slide Number Placeholder 5">
            <a:extLst>
              <a:ext uri="{FF2B5EF4-FFF2-40B4-BE49-F238E27FC236}">
                <a16:creationId xmlns:a16="http://schemas.microsoft.com/office/drawing/2014/main" id="{070A87FB-239B-4A8A-BC69-7F0A6911DDCE}"/>
              </a:ext>
            </a:extLst>
          </p:cNvPr>
          <p:cNvSpPr>
            <a:spLocks noGrp="1"/>
          </p:cNvSpPr>
          <p:nvPr>
            <p:ph type="sldNum" sz="quarter" idx="12"/>
          </p:nvPr>
        </p:nvSpPr>
        <p:spPr/>
        <p:txBody>
          <a:bodyPr/>
          <a:lstStyle/>
          <a:p>
            <a:fld id="{54D55960-81A6-42AF-8E85-494693FDD04C}" type="slidenum">
              <a:rPr lang="en-ZA" smtClean="0"/>
              <a:t>4</a:t>
            </a:fld>
            <a:endParaRPr lang="en-ZA"/>
          </a:p>
        </p:txBody>
      </p:sp>
    </p:spTree>
    <p:extLst>
      <p:ext uri="{BB962C8B-B14F-4D97-AF65-F5344CB8AC3E}">
        <p14:creationId xmlns:p14="http://schemas.microsoft.com/office/powerpoint/2010/main" val="805748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66419-2667-4269-BABD-B8582D6D4BC0}"/>
              </a:ext>
            </a:extLst>
          </p:cNvPr>
          <p:cNvSpPr>
            <a:spLocks noGrp="1"/>
          </p:cNvSpPr>
          <p:nvPr>
            <p:ph type="title"/>
          </p:nvPr>
        </p:nvSpPr>
        <p:spPr>
          <a:xfrm>
            <a:off x="1371600" y="685800"/>
            <a:ext cx="9601200" cy="1014214"/>
          </a:xfrm>
        </p:spPr>
        <p:txBody>
          <a:bodyPr>
            <a:normAutofit fontScale="90000"/>
          </a:bodyPr>
          <a:lstStyle/>
          <a:p>
            <a:r>
              <a:rPr lang="en-ZA" dirty="0"/>
              <a:t>PLAGIARISM, ACADEMIC INTEGRITY, AND CITATION</a:t>
            </a:r>
          </a:p>
        </p:txBody>
      </p:sp>
      <p:sp>
        <p:nvSpPr>
          <p:cNvPr id="3" name="Content Placeholder 2">
            <a:extLst>
              <a:ext uri="{FF2B5EF4-FFF2-40B4-BE49-F238E27FC236}">
                <a16:creationId xmlns:a16="http://schemas.microsoft.com/office/drawing/2014/main" id="{E7D78E68-31CC-49A9-B810-F1079F8D3286}"/>
              </a:ext>
            </a:extLst>
          </p:cNvPr>
          <p:cNvSpPr>
            <a:spLocks noGrp="1"/>
          </p:cNvSpPr>
          <p:nvPr>
            <p:ph idx="1"/>
          </p:nvPr>
        </p:nvSpPr>
        <p:spPr>
          <a:xfrm>
            <a:off x="1371599" y="1815548"/>
            <a:ext cx="10144539" cy="4637838"/>
          </a:xfrm>
        </p:spPr>
        <p:txBody>
          <a:bodyPr>
            <a:normAutofit/>
          </a:bodyPr>
          <a:lstStyle/>
          <a:p>
            <a:pPr marL="0" indent="0">
              <a:buNone/>
            </a:pPr>
            <a:r>
              <a:rPr lang="en-ZA" sz="1700" dirty="0">
                <a:solidFill>
                  <a:srgbClr val="FF0000"/>
                </a:solidFill>
              </a:rPr>
              <a:t>When you have completed this page you will be able to explain the difference between in-text and bibliographic citation and why it is important to cite references to avoid plagiarism.</a:t>
            </a:r>
          </a:p>
          <a:p>
            <a:pPr marL="0" indent="0">
              <a:buNone/>
            </a:pPr>
            <a:r>
              <a:rPr lang="en-ZA" sz="1700" b="1" u="sng" dirty="0">
                <a:solidFill>
                  <a:schemeClr val="accent6">
                    <a:lumMod val="50000"/>
                  </a:schemeClr>
                </a:solidFill>
              </a:rPr>
              <a:t>Plagiarism</a:t>
            </a:r>
            <a:r>
              <a:rPr lang="en-ZA" sz="1700" b="1" dirty="0">
                <a:solidFill>
                  <a:schemeClr val="tx1"/>
                </a:solidFill>
              </a:rPr>
              <a:t>    </a:t>
            </a:r>
            <a:r>
              <a:rPr lang="en-ZA" sz="1700" dirty="0">
                <a:solidFill>
                  <a:schemeClr val="tx1"/>
                </a:solidFill>
              </a:rPr>
              <a:t>is completely unacceptable and can have serious consequences. You are expected to do your own work and to give due credit when you do make use of other people’s ideas, inputs or content, even if you have rephrased or adapted it into your own words or format.        You may even be asked to submit a plagiarism report with some assignments. You can use this site to do so: </a:t>
            </a:r>
            <a:r>
              <a:rPr lang="en-ZA" sz="1700" dirty="0">
                <a:hlinkClick r:id="rId2"/>
              </a:rPr>
              <a:t>https://plagiarismdetector.net/</a:t>
            </a:r>
            <a:r>
              <a:rPr lang="en-ZA" sz="1700" dirty="0"/>
              <a:t> </a:t>
            </a:r>
            <a:endParaRPr lang="en-ZA" sz="1700" dirty="0">
              <a:solidFill>
                <a:schemeClr val="tx1"/>
              </a:solidFill>
            </a:endParaRPr>
          </a:p>
          <a:p>
            <a:pPr marL="0" indent="0">
              <a:buNone/>
            </a:pPr>
            <a:r>
              <a:rPr lang="en-ZA" sz="1700" b="1" u="sng" dirty="0">
                <a:solidFill>
                  <a:schemeClr val="accent6">
                    <a:lumMod val="50000"/>
                  </a:schemeClr>
                </a:solidFill>
              </a:rPr>
              <a:t>Citation</a:t>
            </a:r>
            <a:r>
              <a:rPr lang="en-ZA" sz="1700" b="1" dirty="0">
                <a:solidFill>
                  <a:schemeClr val="tx1"/>
                </a:solidFill>
              </a:rPr>
              <a:t>.         </a:t>
            </a:r>
            <a:r>
              <a:rPr lang="en-ZA" sz="1700" dirty="0">
                <a:solidFill>
                  <a:schemeClr val="tx1"/>
                </a:solidFill>
              </a:rPr>
              <a:t>When a  source is used in an assignment it must be followed immediately by (Author, Date) and in the case of a web site (Website title and date accessed). At the end of the assignment a list of references or bibliography must appear that gives full details of each reference in alphabetical order. Get more information here: </a:t>
            </a:r>
            <a:r>
              <a:rPr lang="en-ZA" sz="1700" dirty="0">
                <a:solidFill>
                  <a:schemeClr val="tx1"/>
                </a:solidFill>
                <a:hlinkClick r:id="rId3"/>
              </a:rPr>
              <a:t>http://libraryguides.vu.edu.au/harvard/getting-started-with-harvard-referencing</a:t>
            </a:r>
            <a:r>
              <a:rPr lang="en-ZA" sz="1700" dirty="0">
                <a:solidFill>
                  <a:schemeClr val="tx1"/>
                </a:solidFill>
              </a:rPr>
              <a:t>.</a:t>
            </a:r>
          </a:p>
          <a:p>
            <a:pPr marL="0" indent="0">
              <a:buNone/>
            </a:pPr>
            <a:r>
              <a:rPr lang="en-ZA" sz="1700" b="1" dirty="0">
                <a:solidFill>
                  <a:schemeClr val="tx1"/>
                </a:solidFill>
              </a:rPr>
              <a:t>ACTIVITY 2</a:t>
            </a:r>
          </a:p>
          <a:p>
            <a:pPr marL="0" indent="0">
              <a:buNone/>
            </a:pPr>
            <a:r>
              <a:rPr lang="en-ZA" sz="1700" dirty="0">
                <a:solidFill>
                  <a:schemeClr val="tx1"/>
                </a:solidFill>
              </a:rPr>
              <a:t>Post in the comments box at the end of the blog a citation (bibliographical details) of any source you can find dealing with the topic “Drainage systems in South Africa”. (Remember to add your name when you make a comment.)</a:t>
            </a:r>
            <a:endParaRPr lang="en-ZA" dirty="0">
              <a:solidFill>
                <a:schemeClr val="tx1"/>
              </a:solidFill>
            </a:endParaRPr>
          </a:p>
        </p:txBody>
      </p:sp>
      <p:sp>
        <p:nvSpPr>
          <p:cNvPr id="4" name="Slide Number Placeholder 3">
            <a:extLst>
              <a:ext uri="{FF2B5EF4-FFF2-40B4-BE49-F238E27FC236}">
                <a16:creationId xmlns:a16="http://schemas.microsoft.com/office/drawing/2014/main" id="{EA9A4286-5C6E-4727-90C6-3AF8D5F94632}"/>
              </a:ext>
            </a:extLst>
          </p:cNvPr>
          <p:cNvSpPr>
            <a:spLocks noGrp="1"/>
          </p:cNvSpPr>
          <p:nvPr>
            <p:ph type="sldNum" sz="quarter" idx="12"/>
          </p:nvPr>
        </p:nvSpPr>
        <p:spPr/>
        <p:txBody>
          <a:bodyPr/>
          <a:lstStyle/>
          <a:p>
            <a:fld id="{54D55960-81A6-42AF-8E85-494693FDD04C}" type="slidenum">
              <a:rPr lang="en-ZA" smtClean="0"/>
              <a:t>5</a:t>
            </a:fld>
            <a:endParaRPr lang="en-ZA"/>
          </a:p>
        </p:txBody>
      </p:sp>
      <p:sp>
        <p:nvSpPr>
          <p:cNvPr id="5" name="TextBox 4">
            <a:extLst>
              <a:ext uri="{FF2B5EF4-FFF2-40B4-BE49-F238E27FC236}">
                <a16:creationId xmlns:a16="http://schemas.microsoft.com/office/drawing/2014/main" id="{BC53E959-E29D-4C8C-968A-9366627AF4AE}"/>
              </a:ext>
            </a:extLst>
          </p:cNvPr>
          <p:cNvSpPr txBox="1"/>
          <p:nvPr/>
        </p:nvSpPr>
        <p:spPr>
          <a:xfrm>
            <a:off x="5638800" y="2975113"/>
            <a:ext cx="914400" cy="914400"/>
          </a:xfrm>
          <a:prstGeom prst="rect">
            <a:avLst/>
          </a:prstGeom>
          <a:noFill/>
        </p:spPr>
        <p:txBody>
          <a:bodyPr wrap="square" rtlCol="0">
            <a:spAutoFit/>
          </a:bodyPr>
          <a:lstStyle/>
          <a:p>
            <a:endParaRPr lang="en-ZA" dirty="0"/>
          </a:p>
        </p:txBody>
      </p:sp>
      <p:sp>
        <p:nvSpPr>
          <p:cNvPr id="6" name="TextBox 5">
            <a:extLst>
              <a:ext uri="{FF2B5EF4-FFF2-40B4-BE49-F238E27FC236}">
                <a16:creationId xmlns:a16="http://schemas.microsoft.com/office/drawing/2014/main" id="{7AB77BA9-FB35-4C73-95AD-4B02A7053FE3}"/>
              </a:ext>
            </a:extLst>
          </p:cNvPr>
          <p:cNvSpPr txBox="1"/>
          <p:nvPr/>
        </p:nvSpPr>
        <p:spPr>
          <a:xfrm flipH="1">
            <a:off x="10236641" y="1226268"/>
            <a:ext cx="1472318" cy="369332"/>
          </a:xfrm>
          <a:prstGeom prst="rect">
            <a:avLst/>
          </a:prstGeom>
          <a:solidFill>
            <a:srgbClr val="FFFF00"/>
          </a:solidFill>
        </p:spPr>
        <p:txBody>
          <a:bodyPr wrap="square" rtlCol="0">
            <a:spAutoFit/>
          </a:bodyPr>
          <a:lstStyle/>
          <a:p>
            <a:r>
              <a:rPr lang="en-ZA" dirty="0"/>
              <a:t>15 MINUTES</a:t>
            </a:r>
          </a:p>
        </p:txBody>
      </p:sp>
    </p:spTree>
    <p:extLst>
      <p:ext uri="{BB962C8B-B14F-4D97-AF65-F5344CB8AC3E}">
        <p14:creationId xmlns:p14="http://schemas.microsoft.com/office/powerpoint/2010/main" val="2872735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08911-3150-449D-8C5C-7BFB516481CD}"/>
              </a:ext>
            </a:extLst>
          </p:cNvPr>
          <p:cNvSpPr>
            <a:spLocks noGrp="1"/>
          </p:cNvSpPr>
          <p:nvPr>
            <p:ph type="title"/>
          </p:nvPr>
        </p:nvSpPr>
        <p:spPr>
          <a:xfrm>
            <a:off x="1295400" y="343485"/>
            <a:ext cx="9601200" cy="1103730"/>
          </a:xfrm>
        </p:spPr>
        <p:txBody>
          <a:bodyPr>
            <a:normAutofit fontScale="90000"/>
          </a:bodyPr>
          <a:lstStyle/>
          <a:p>
            <a:r>
              <a:rPr lang="en-ZA" dirty="0"/>
              <a:t>QUALITY STANDARDS AND EXPECTATIONS </a:t>
            </a:r>
          </a:p>
        </p:txBody>
      </p:sp>
      <p:sp>
        <p:nvSpPr>
          <p:cNvPr id="3" name="Content Placeholder 2">
            <a:extLst>
              <a:ext uri="{FF2B5EF4-FFF2-40B4-BE49-F238E27FC236}">
                <a16:creationId xmlns:a16="http://schemas.microsoft.com/office/drawing/2014/main" id="{6CE51288-998F-48D3-9190-30DF3859C21B}"/>
              </a:ext>
            </a:extLst>
          </p:cNvPr>
          <p:cNvSpPr>
            <a:spLocks noGrp="1"/>
          </p:cNvSpPr>
          <p:nvPr>
            <p:ph idx="1"/>
          </p:nvPr>
        </p:nvSpPr>
        <p:spPr>
          <a:xfrm>
            <a:off x="1467828" y="1447215"/>
            <a:ext cx="9601200" cy="5067300"/>
          </a:xfrm>
        </p:spPr>
        <p:txBody>
          <a:bodyPr>
            <a:noAutofit/>
          </a:bodyPr>
          <a:lstStyle/>
          <a:p>
            <a:pPr marL="0" indent="0">
              <a:buNone/>
            </a:pPr>
            <a:r>
              <a:rPr lang="en-ZA" sz="1600" dirty="0">
                <a:solidFill>
                  <a:srgbClr val="FF0000"/>
                </a:solidFill>
              </a:rPr>
              <a:t>After completing this page you will be able to explain steps you can take to ensure that your work is of an excellent standard.</a:t>
            </a:r>
          </a:p>
          <a:p>
            <a:pPr marL="0" indent="0">
              <a:buNone/>
            </a:pPr>
            <a:r>
              <a:rPr lang="en-ZA" sz="1600" dirty="0">
                <a:solidFill>
                  <a:schemeClr val="tx1"/>
                </a:solidFill>
              </a:rPr>
              <a:t>Although you are not in the classroom and working online is a different experience to conventional school work, you are still expected to aim for excellence and submit the best possible work that you are capable of doing. </a:t>
            </a:r>
          </a:p>
          <a:p>
            <a:pPr marL="0" indent="0">
              <a:buNone/>
            </a:pPr>
            <a:r>
              <a:rPr lang="en-ZA" sz="1600" dirty="0">
                <a:solidFill>
                  <a:schemeClr val="tx1"/>
                </a:solidFill>
              </a:rPr>
              <a:t>Here are some steps you can take to ensure quality work:</a:t>
            </a:r>
          </a:p>
          <a:p>
            <a:pPr marL="457200" indent="-457200">
              <a:buAutoNum type="arabicPeriod"/>
            </a:pPr>
            <a:r>
              <a:rPr lang="en-ZA" sz="1600" dirty="0">
                <a:solidFill>
                  <a:schemeClr val="tx1"/>
                </a:solidFill>
              </a:rPr>
              <a:t>Allow yourself enough time to avoid doing rushed work.</a:t>
            </a:r>
          </a:p>
          <a:p>
            <a:pPr marL="457200" indent="-457200">
              <a:buAutoNum type="arabicPeriod"/>
            </a:pPr>
            <a:r>
              <a:rPr lang="en-ZA" sz="1600" dirty="0">
                <a:solidFill>
                  <a:schemeClr val="tx1"/>
                </a:solidFill>
              </a:rPr>
              <a:t>Break up your longer assignments in to smaller parts and plan when you will do each part.</a:t>
            </a:r>
          </a:p>
          <a:p>
            <a:pPr marL="457200" indent="-457200">
              <a:buAutoNum type="arabicPeriod"/>
            </a:pPr>
            <a:r>
              <a:rPr lang="en-ZA" sz="1600" dirty="0">
                <a:solidFill>
                  <a:schemeClr val="tx1"/>
                </a:solidFill>
              </a:rPr>
              <a:t>Use a spelling and grammar checker and a dictionary</a:t>
            </a:r>
          </a:p>
          <a:p>
            <a:pPr marL="457200" indent="-457200">
              <a:buAutoNum type="arabicPeriod"/>
            </a:pPr>
            <a:r>
              <a:rPr lang="en-ZA" sz="1600" dirty="0">
                <a:solidFill>
                  <a:schemeClr val="tx1"/>
                </a:solidFill>
              </a:rPr>
              <a:t>Check your completed assignment against the question or task description to ensure that you have met the requirements</a:t>
            </a:r>
          </a:p>
          <a:p>
            <a:pPr marL="457200" indent="-457200">
              <a:buAutoNum type="arabicPeriod"/>
            </a:pPr>
            <a:r>
              <a:rPr lang="en-ZA" sz="1600" dirty="0">
                <a:solidFill>
                  <a:schemeClr val="tx1"/>
                </a:solidFill>
              </a:rPr>
              <a:t>Ask a parent, family member, classmate or friend to check your assignment before you submit it.</a:t>
            </a:r>
          </a:p>
          <a:p>
            <a:pPr marL="457200" indent="-457200">
              <a:buAutoNum type="arabicPeriod"/>
            </a:pPr>
            <a:r>
              <a:rPr lang="en-ZA" sz="1600" dirty="0">
                <a:solidFill>
                  <a:schemeClr val="tx1"/>
                </a:solidFill>
              </a:rPr>
              <a:t>Always check that you have acknowledged every reference properly.</a:t>
            </a:r>
          </a:p>
          <a:p>
            <a:pPr marL="0" indent="0">
              <a:buNone/>
            </a:pPr>
            <a:r>
              <a:rPr lang="en-ZA" sz="1600" b="1" dirty="0">
                <a:solidFill>
                  <a:schemeClr val="tx1"/>
                </a:solidFill>
              </a:rPr>
              <a:t>ACTIVITY 3.  </a:t>
            </a:r>
            <a:r>
              <a:rPr lang="en-ZA" sz="1600" dirty="0">
                <a:solidFill>
                  <a:schemeClr val="tx1"/>
                </a:solidFill>
              </a:rPr>
              <a:t>In the comments box at the end of the blog  post an entry explaining one additional step you are going to take to ensure that your work is excellent. </a:t>
            </a:r>
          </a:p>
        </p:txBody>
      </p:sp>
      <p:sp>
        <p:nvSpPr>
          <p:cNvPr id="4" name="Slide Number Placeholder 3">
            <a:extLst>
              <a:ext uri="{FF2B5EF4-FFF2-40B4-BE49-F238E27FC236}">
                <a16:creationId xmlns:a16="http://schemas.microsoft.com/office/drawing/2014/main" id="{D4ED279F-B730-450B-ACBC-AA2FF25B1E5A}"/>
              </a:ext>
            </a:extLst>
          </p:cNvPr>
          <p:cNvSpPr>
            <a:spLocks noGrp="1"/>
          </p:cNvSpPr>
          <p:nvPr>
            <p:ph type="sldNum" sz="quarter" idx="12"/>
          </p:nvPr>
        </p:nvSpPr>
        <p:spPr/>
        <p:txBody>
          <a:bodyPr/>
          <a:lstStyle/>
          <a:p>
            <a:fld id="{54D55960-81A6-42AF-8E85-494693FDD04C}" type="slidenum">
              <a:rPr lang="en-ZA" smtClean="0"/>
              <a:t>6</a:t>
            </a:fld>
            <a:endParaRPr lang="en-ZA"/>
          </a:p>
        </p:txBody>
      </p:sp>
      <p:sp>
        <p:nvSpPr>
          <p:cNvPr id="5" name="TextBox 4">
            <a:extLst>
              <a:ext uri="{FF2B5EF4-FFF2-40B4-BE49-F238E27FC236}">
                <a16:creationId xmlns:a16="http://schemas.microsoft.com/office/drawing/2014/main" id="{593DC42A-3531-4225-80C0-1CDE91C1A7C2}"/>
              </a:ext>
            </a:extLst>
          </p:cNvPr>
          <p:cNvSpPr txBox="1"/>
          <p:nvPr/>
        </p:nvSpPr>
        <p:spPr>
          <a:xfrm>
            <a:off x="9711349" y="1031085"/>
            <a:ext cx="1119065" cy="307777"/>
          </a:xfrm>
          <a:prstGeom prst="rect">
            <a:avLst/>
          </a:prstGeom>
          <a:solidFill>
            <a:srgbClr val="FFFF00"/>
          </a:solidFill>
        </p:spPr>
        <p:txBody>
          <a:bodyPr wrap="square" rtlCol="0">
            <a:spAutoFit/>
          </a:bodyPr>
          <a:lstStyle/>
          <a:p>
            <a:r>
              <a:rPr lang="en-ZA" sz="1400" dirty="0"/>
              <a:t>8MINUTES</a:t>
            </a:r>
          </a:p>
        </p:txBody>
      </p:sp>
    </p:spTree>
    <p:extLst>
      <p:ext uri="{BB962C8B-B14F-4D97-AF65-F5344CB8AC3E}">
        <p14:creationId xmlns:p14="http://schemas.microsoft.com/office/powerpoint/2010/main" val="2632441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03754-2547-4F02-8450-E3AE3DAD3605}"/>
              </a:ext>
            </a:extLst>
          </p:cNvPr>
          <p:cNvSpPr>
            <a:spLocks noGrp="1"/>
          </p:cNvSpPr>
          <p:nvPr>
            <p:ph type="title"/>
          </p:nvPr>
        </p:nvSpPr>
        <p:spPr>
          <a:xfrm>
            <a:off x="1371600" y="464248"/>
            <a:ext cx="9601200" cy="1152517"/>
          </a:xfrm>
        </p:spPr>
        <p:txBody>
          <a:bodyPr>
            <a:normAutofit fontScale="90000"/>
          </a:bodyPr>
          <a:lstStyle/>
          <a:p>
            <a:r>
              <a:rPr lang="en-ZA" sz="4000" dirty="0"/>
              <a:t>PURPOSE AND IMPORTANCE OF THE MODULE</a:t>
            </a:r>
          </a:p>
        </p:txBody>
      </p:sp>
      <p:sp>
        <p:nvSpPr>
          <p:cNvPr id="3" name="Content Placeholder 2">
            <a:extLst>
              <a:ext uri="{FF2B5EF4-FFF2-40B4-BE49-F238E27FC236}">
                <a16:creationId xmlns:a16="http://schemas.microsoft.com/office/drawing/2014/main" id="{59565DFB-BFA3-4B6F-95BC-97B3C12C40AA}"/>
              </a:ext>
            </a:extLst>
          </p:cNvPr>
          <p:cNvSpPr>
            <a:spLocks noGrp="1"/>
          </p:cNvSpPr>
          <p:nvPr>
            <p:ph idx="1"/>
          </p:nvPr>
        </p:nvSpPr>
        <p:spPr>
          <a:xfrm>
            <a:off x="1467828" y="1835426"/>
            <a:ext cx="9982050" cy="4340087"/>
          </a:xfrm>
        </p:spPr>
        <p:txBody>
          <a:bodyPr>
            <a:noAutofit/>
          </a:bodyPr>
          <a:lstStyle/>
          <a:p>
            <a:pPr marL="0" indent="0">
              <a:buNone/>
            </a:pPr>
            <a:r>
              <a:rPr lang="en-ZA" sz="1600" dirty="0">
                <a:solidFill>
                  <a:srgbClr val="FF0000"/>
                </a:solidFill>
              </a:rPr>
              <a:t>When you complete this page you will understand why the subject of this module is worth studying and be able to evaluate five possible reasons for studying drainage systems. </a:t>
            </a:r>
          </a:p>
          <a:p>
            <a:pPr marL="0" indent="0">
              <a:buNone/>
            </a:pPr>
            <a:r>
              <a:rPr lang="en-ZA" sz="1600" dirty="0">
                <a:solidFill>
                  <a:schemeClr val="tx1"/>
                </a:solidFill>
              </a:rPr>
              <a:t>Geomorphology is concerned with the forces and processes that have produced the features we find on the surface of the earth and how humans are influenced by and use the landscape around them. One of the powerful forces that shapes the surface of the earth is </a:t>
            </a:r>
            <a:r>
              <a:rPr lang="en-ZA" sz="1600" b="1" dirty="0">
                <a:solidFill>
                  <a:schemeClr val="tx1"/>
                </a:solidFill>
              </a:rPr>
              <a:t>water</a:t>
            </a:r>
            <a:r>
              <a:rPr lang="en-ZA" sz="1600" dirty="0">
                <a:solidFill>
                  <a:schemeClr val="tx1"/>
                </a:solidFill>
              </a:rPr>
              <a:t>, especially moving water such as rivers. If we can understand how rivers operate and act we are in a better position to harness their potential for good and to avoid harming or being harmed by them. However, not all rivers are the same and rivers are more than just the water you see at a particular point. Each river is actually a part of a complex system and it changes at various points along the river. </a:t>
            </a:r>
          </a:p>
          <a:p>
            <a:pPr marL="0" indent="0">
              <a:buNone/>
            </a:pPr>
            <a:r>
              <a:rPr lang="en-ZA" sz="1600" b="1" dirty="0">
                <a:solidFill>
                  <a:schemeClr val="tx1"/>
                </a:solidFill>
              </a:rPr>
              <a:t>ACTIVITY 4 </a:t>
            </a:r>
            <a:r>
              <a:rPr lang="en-ZA" sz="1600" dirty="0">
                <a:solidFill>
                  <a:schemeClr val="tx1"/>
                </a:solidFill>
              </a:rPr>
              <a:t>Reasons for the importance of studying drainage systems</a:t>
            </a:r>
          </a:p>
          <a:p>
            <a:pPr marL="342900" indent="-342900">
              <a:buAutoNum type="arabicPeriod"/>
            </a:pPr>
            <a:r>
              <a:rPr lang="en-ZA" sz="1600" dirty="0">
                <a:solidFill>
                  <a:schemeClr val="tx1"/>
                </a:solidFill>
              </a:rPr>
              <a:t>Study the section in the Wiki on drainage system entitled “Why studying drainage systems may be important. </a:t>
            </a:r>
            <a:r>
              <a:rPr lang="en-ZA" sz="1600" dirty="0">
                <a:solidFill>
                  <a:schemeClr val="tx1"/>
                </a:solidFill>
                <a:hlinkClick r:id="rId2"/>
              </a:rPr>
              <a:t>http://www.lifebridgeschool.co.za/wiki/index.php?title=Geomorphology_-_Rivers#Drainage_systems</a:t>
            </a:r>
            <a:r>
              <a:rPr lang="en-ZA" sz="1600" dirty="0">
                <a:solidFill>
                  <a:schemeClr val="tx1"/>
                </a:solidFill>
              </a:rPr>
              <a:t>.</a:t>
            </a:r>
          </a:p>
          <a:p>
            <a:pPr marL="342900" indent="-342900">
              <a:buAutoNum type="arabicPeriod"/>
            </a:pPr>
            <a:r>
              <a:rPr lang="en-ZA" sz="1600" dirty="0">
                <a:solidFill>
                  <a:schemeClr val="tx1"/>
                </a:solidFill>
              </a:rPr>
              <a:t>List in rank order from most to least important five reasons why it is worth studying and understanding river drainage systems. Use your own words as far as possible to state the reasons. Post your response in the comment box at the end of this blog for other students to see and comment on and feel free to engage them and comment on their posts.</a:t>
            </a:r>
          </a:p>
          <a:p>
            <a:pPr marL="0" indent="0">
              <a:buNone/>
            </a:pPr>
            <a:endParaRPr lang="en-ZA" sz="1600" b="1" dirty="0">
              <a:solidFill>
                <a:schemeClr val="tx1"/>
              </a:solidFill>
            </a:endParaRPr>
          </a:p>
        </p:txBody>
      </p:sp>
      <p:sp>
        <p:nvSpPr>
          <p:cNvPr id="4" name="Slide Number Placeholder 3">
            <a:extLst>
              <a:ext uri="{FF2B5EF4-FFF2-40B4-BE49-F238E27FC236}">
                <a16:creationId xmlns:a16="http://schemas.microsoft.com/office/drawing/2014/main" id="{187EA498-EEF3-42E5-A29C-90974C0D5B22}"/>
              </a:ext>
            </a:extLst>
          </p:cNvPr>
          <p:cNvSpPr>
            <a:spLocks noGrp="1"/>
          </p:cNvSpPr>
          <p:nvPr>
            <p:ph type="sldNum" sz="quarter" idx="12"/>
          </p:nvPr>
        </p:nvSpPr>
        <p:spPr>
          <a:xfrm>
            <a:off x="10074965" y="6386492"/>
            <a:ext cx="1596292" cy="404614"/>
          </a:xfrm>
        </p:spPr>
        <p:txBody>
          <a:bodyPr/>
          <a:lstStyle/>
          <a:p>
            <a:fld id="{54D55960-81A6-42AF-8E85-494693FDD04C}" type="slidenum">
              <a:rPr lang="en-ZA" smtClean="0"/>
              <a:t>7</a:t>
            </a:fld>
            <a:endParaRPr lang="en-ZA" dirty="0"/>
          </a:p>
        </p:txBody>
      </p:sp>
      <p:sp>
        <p:nvSpPr>
          <p:cNvPr id="5" name="TextBox 4">
            <a:extLst>
              <a:ext uri="{FF2B5EF4-FFF2-40B4-BE49-F238E27FC236}">
                <a16:creationId xmlns:a16="http://schemas.microsoft.com/office/drawing/2014/main" id="{3A7A72C2-DCF9-402A-9049-1527750B5DA0}"/>
              </a:ext>
            </a:extLst>
          </p:cNvPr>
          <p:cNvSpPr txBox="1"/>
          <p:nvPr/>
        </p:nvSpPr>
        <p:spPr>
          <a:xfrm>
            <a:off x="10286702" y="1040506"/>
            <a:ext cx="1172817" cy="307777"/>
          </a:xfrm>
          <a:prstGeom prst="rect">
            <a:avLst/>
          </a:prstGeom>
          <a:solidFill>
            <a:srgbClr val="FFFF00"/>
          </a:solidFill>
        </p:spPr>
        <p:txBody>
          <a:bodyPr wrap="square" rtlCol="0">
            <a:spAutoFit/>
          </a:bodyPr>
          <a:lstStyle/>
          <a:p>
            <a:r>
              <a:rPr lang="en-ZA" sz="1400" dirty="0"/>
              <a:t>45 MINUTES</a:t>
            </a:r>
          </a:p>
        </p:txBody>
      </p:sp>
    </p:spTree>
    <p:extLst>
      <p:ext uri="{BB962C8B-B14F-4D97-AF65-F5344CB8AC3E}">
        <p14:creationId xmlns:p14="http://schemas.microsoft.com/office/powerpoint/2010/main" val="265815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88BD0-40E1-4449-BE36-486EEF9EA624}"/>
              </a:ext>
            </a:extLst>
          </p:cNvPr>
          <p:cNvSpPr>
            <a:spLocks noGrp="1"/>
          </p:cNvSpPr>
          <p:nvPr>
            <p:ph type="title"/>
          </p:nvPr>
        </p:nvSpPr>
        <p:spPr/>
        <p:txBody>
          <a:bodyPr>
            <a:normAutofit/>
          </a:bodyPr>
          <a:lstStyle/>
          <a:p>
            <a:r>
              <a:rPr lang="en-ZA" sz="4000" dirty="0"/>
              <a:t>ASSESSMENT </a:t>
            </a:r>
          </a:p>
        </p:txBody>
      </p:sp>
      <p:sp>
        <p:nvSpPr>
          <p:cNvPr id="3" name="Content Placeholder 2">
            <a:extLst>
              <a:ext uri="{FF2B5EF4-FFF2-40B4-BE49-F238E27FC236}">
                <a16:creationId xmlns:a16="http://schemas.microsoft.com/office/drawing/2014/main" id="{67B5B761-ACE3-480D-A1A0-9AC06264AABB}"/>
              </a:ext>
            </a:extLst>
          </p:cNvPr>
          <p:cNvSpPr>
            <a:spLocks noGrp="1"/>
          </p:cNvSpPr>
          <p:nvPr>
            <p:ph idx="1"/>
          </p:nvPr>
        </p:nvSpPr>
        <p:spPr>
          <a:xfrm>
            <a:off x="1295400" y="1690886"/>
            <a:ext cx="9601200" cy="4481314"/>
          </a:xfrm>
        </p:spPr>
        <p:txBody>
          <a:bodyPr>
            <a:noAutofit/>
          </a:bodyPr>
          <a:lstStyle/>
          <a:p>
            <a:pPr marL="0" indent="0">
              <a:buNone/>
            </a:pPr>
            <a:r>
              <a:rPr lang="en-ZA" sz="1600" dirty="0">
                <a:solidFill>
                  <a:srgbClr val="FF0000"/>
                </a:solidFill>
              </a:rPr>
              <a:t>After you have finished this page you will understand how your learning will be assessed,  what criteria and standards will be used and how the assessment results will be used as part of your overall learning</a:t>
            </a:r>
          </a:p>
          <a:p>
            <a:pPr marL="342900" indent="-342900">
              <a:buAutoNum type="arabicPeriod"/>
            </a:pPr>
            <a:r>
              <a:rPr lang="en-ZA" sz="1600" dirty="0">
                <a:solidFill>
                  <a:schemeClr val="tx1"/>
                </a:solidFill>
              </a:rPr>
              <a:t>You will receive an assessment of participation and engagement based on your completion of the activities and your  posting of blog comments. Each activity will be assessed as 0- not done 1– attempted but incomplete, misunderstood or flawed or 2- adequately done. For example, if you were asked to post two lists of 4 -5 items each and you  only post one list or each list is less than 4 items then you will score a 1, but if you post two lists of 4-5 items each you will score 2.</a:t>
            </a:r>
          </a:p>
          <a:p>
            <a:pPr marL="342900" indent="-342900">
              <a:buAutoNum type="arabicPeriod"/>
            </a:pPr>
            <a:r>
              <a:rPr lang="en-ZA" sz="1600" dirty="0">
                <a:solidFill>
                  <a:schemeClr val="tx1"/>
                </a:solidFill>
              </a:rPr>
              <a:t>At the end of the entire section on rivers which includes two more modules you will write a formal test that will draw on your knowledge and understanding of the work covered in this module.</a:t>
            </a:r>
          </a:p>
          <a:p>
            <a:pPr marL="342900" indent="-342900">
              <a:buAutoNum type="arabicPeriod"/>
            </a:pPr>
            <a:r>
              <a:rPr lang="en-ZA" sz="1600" dirty="0">
                <a:solidFill>
                  <a:schemeClr val="tx1"/>
                </a:solidFill>
              </a:rPr>
              <a:t>When you have completed the entire section on rivers you will have a problem solving task involving a case study. This will require you to do some deeper thinking and problem-solving and you will have to prepare a report setting out your suggestions. In that task you will be assessed on your application of knowledge from this and other  modules, your ability to analyse the component parts of the problem, your ability to formulate a clear proposed solution and your ability to evaluate and select from several options.</a:t>
            </a:r>
          </a:p>
          <a:p>
            <a:pPr marL="342900" indent="-342900">
              <a:buAutoNum type="arabicPeriod"/>
            </a:pPr>
            <a:r>
              <a:rPr lang="en-ZA" sz="1600" dirty="0">
                <a:solidFill>
                  <a:schemeClr val="tx1"/>
                </a:solidFill>
              </a:rPr>
              <a:t>The results of this assessment will be used to determine if you are ready to move onto the next module. They will also be used as part of your term mark but not your portfolio.</a:t>
            </a:r>
          </a:p>
        </p:txBody>
      </p:sp>
      <p:sp>
        <p:nvSpPr>
          <p:cNvPr id="4" name="Slide Number Placeholder 3">
            <a:extLst>
              <a:ext uri="{FF2B5EF4-FFF2-40B4-BE49-F238E27FC236}">
                <a16:creationId xmlns:a16="http://schemas.microsoft.com/office/drawing/2014/main" id="{683B0F81-9F5E-4D1A-B009-C49917E60573}"/>
              </a:ext>
            </a:extLst>
          </p:cNvPr>
          <p:cNvSpPr>
            <a:spLocks noGrp="1"/>
          </p:cNvSpPr>
          <p:nvPr>
            <p:ph type="sldNum" sz="quarter" idx="12"/>
          </p:nvPr>
        </p:nvSpPr>
        <p:spPr/>
        <p:txBody>
          <a:bodyPr/>
          <a:lstStyle/>
          <a:p>
            <a:fld id="{54D55960-81A6-42AF-8E85-494693FDD04C}" type="slidenum">
              <a:rPr lang="en-ZA" smtClean="0"/>
              <a:t>8</a:t>
            </a:fld>
            <a:endParaRPr lang="en-ZA"/>
          </a:p>
        </p:txBody>
      </p:sp>
      <p:sp>
        <p:nvSpPr>
          <p:cNvPr id="6" name="TextBox 5">
            <a:extLst>
              <a:ext uri="{FF2B5EF4-FFF2-40B4-BE49-F238E27FC236}">
                <a16:creationId xmlns:a16="http://schemas.microsoft.com/office/drawing/2014/main" id="{3D7D2F75-A6EB-45A4-8E17-3BAD98A22669}"/>
              </a:ext>
            </a:extLst>
          </p:cNvPr>
          <p:cNvSpPr txBox="1"/>
          <p:nvPr/>
        </p:nvSpPr>
        <p:spPr>
          <a:xfrm flipH="1">
            <a:off x="10058400" y="715617"/>
            <a:ext cx="1152938" cy="307777"/>
          </a:xfrm>
          <a:prstGeom prst="rect">
            <a:avLst/>
          </a:prstGeom>
          <a:solidFill>
            <a:srgbClr val="FFFF00"/>
          </a:solidFill>
        </p:spPr>
        <p:txBody>
          <a:bodyPr wrap="square" rtlCol="0">
            <a:spAutoFit/>
          </a:bodyPr>
          <a:lstStyle/>
          <a:p>
            <a:r>
              <a:rPr lang="en-ZA" sz="1400" dirty="0"/>
              <a:t>2 MINUTES</a:t>
            </a:r>
          </a:p>
        </p:txBody>
      </p:sp>
    </p:spTree>
    <p:extLst>
      <p:ext uri="{BB962C8B-B14F-4D97-AF65-F5344CB8AC3E}">
        <p14:creationId xmlns:p14="http://schemas.microsoft.com/office/powerpoint/2010/main" val="4153416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1C426-20BE-42A1-98FC-7EC4205A5E4D}"/>
              </a:ext>
            </a:extLst>
          </p:cNvPr>
          <p:cNvSpPr>
            <a:spLocks noGrp="1"/>
          </p:cNvSpPr>
          <p:nvPr>
            <p:ph type="title"/>
          </p:nvPr>
        </p:nvSpPr>
        <p:spPr>
          <a:xfrm>
            <a:off x="1457739" y="230698"/>
            <a:ext cx="9601200" cy="718930"/>
          </a:xfrm>
        </p:spPr>
        <p:txBody>
          <a:bodyPr>
            <a:normAutofit/>
          </a:bodyPr>
          <a:lstStyle/>
          <a:p>
            <a:r>
              <a:rPr lang="en-ZA" sz="4000" dirty="0"/>
              <a:t>LO 1 EXPLAIN KEY CONCEPTS</a:t>
            </a:r>
          </a:p>
        </p:txBody>
      </p:sp>
      <p:sp>
        <p:nvSpPr>
          <p:cNvPr id="3" name="Content Placeholder 2">
            <a:extLst>
              <a:ext uri="{FF2B5EF4-FFF2-40B4-BE49-F238E27FC236}">
                <a16:creationId xmlns:a16="http://schemas.microsoft.com/office/drawing/2014/main" id="{55C6EBE0-3EFF-4722-9438-CC832D687B58}"/>
              </a:ext>
            </a:extLst>
          </p:cNvPr>
          <p:cNvSpPr>
            <a:spLocks noGrp="1"/>
          </p:cNvSpPr>
          <p:nvPr>
            <p:ph idx="1"/>
          </p:nvPr>
        </p:nvSpPr>
        <p:spPr>
          <a:xfrm>
            <a:off x="874644" y="796694"/>
            <a:ext cx="10853530" cy="5134877"/>
          </a:xfrm>
        </p:spPr>
        <p:txBody>
          <a:bodyPr>
            <a:normAutofit/>
          </a:bodyPr>
          <a:lstStyle/>
          <a:p>
            <a:pPr marL="0" indent="0">
              <a:buNone/>
            </a:pPr>
            <a:r>
              <a:rPr lang="en-ZA" sz="1600" dirty="0">
                <a:solidFill>
                  <a:srgbClr val="FF0000"/>
                </a:solidFill>
              </a:rPr>
              <a:t>LEARNING OUTCOME 1: You will be able to  identify and define key concepts related to drainage systems.</a:t>
            </a:r>
          </a:p>
          <a:p>
            <a:pPr marL="0" indent="0">
              <a:buNone/>
            </a:pPr>
            <a:r>
              <a:rPr lang="en-ZA" sz="1600" b="1" dirty="0">
                <a:solidFill>
                  <a:schemeClr val="tx1"/>
                </a:solidFill>
              </a:rPr>
              <a:t>ACTIIVTY  5</a:t>
            </a:r>
          </a:p>
          <a:p>
            <a:pPr marL="342900" indent="-342900">
              <a:buAutoNum type="arabicPeriod"/>
            </a:pPr>
            <a:r>
              <a:rPr lang="en-ZA" sz="1400" dirty="0">
                <a:solidFill>
                  <a:schemeClr val="tx1"/>
                </a:solidFill>
              </a:rPr>
              <a:t>Read the notes  and view the  video provided in the Wiki section B and C </a:t>
            </a:r>
            <a:r>
              <a:rPr lang="en-ZA" sz="1400" dirty="0">
                <a:hlinkClick r:id="rId2"/>
              </a:rPr>
              <a:t>http://www.lifebridgeschool.co.za/wiki/index.php?title=Geomorphology_-_Rivers</a:t>
            </a:r>
            <a:endParaRPr lang="en-ZA" sz="1400" dirty="0">
              <a:solidFill>
                <a:schemeClr val="tx1"/>
              </a:solidFill>
            </a:endParaRPr>
          </a:p>
          <a:p>
            <a:pPr marL="342900" indent="-342900">
              <a:buAutoNum type="arabicPeriod"/>
            </a:pPr>
            <a:r>
              <a:rPr lang="en-ZA" sz="1400" dirty="0">
                <a:solidFill>
                  <a:schemeClr val="tx1"/>
                </a:solidFill>
              </a:rPr>
              <a:t>Watch these videos on concept mapping  </a:t>
            </a:r>
            <a:r>
              <a:rPr lang="en-ZA" sz="1400" dirty="0">
                <a:solidFill>
                  <a:schemeClr val="tx1"/>
                </a:solidFill>
                <a:hlinkClick r:id="rId3" action="ppaction://hlinkfile"/>
              </a:rPr>
              <a:t>/www.youtube.com/watch?v=8XGQGhli0I0</a:t>
            </a:r>
            <a:r>
              <a:rPr lang="en-ZA" sz="1400" dirty="0">
                <a:solidFill>
                  <a:schemeClr val="tx1"/>
                </a:solidFill>
              </a:rPr>
              <a:t> and </a:t>
            </a:r>
            <a:r>
              <a:rPr lang="en-ZA" sz="1400" dirty="0">
                <a:solidFill>
                  <a:schemeClr val="tx1"/>
                </a:solidFill>
                <a:hlinkClick r:id="rId4"/>
              </a:rPr>
              <a:t>https://www.youtube.com/watch?v=C98YgAzpleQ</a:t>
            </a:r>
            <a:r>
              <a:rPr lang="en-ZA" sz="1400" dirty="0">
                <a:solidFill>
                  <a:schemeClr val="tx1"/>
                </a:solidFill>
              </a:rPr>
              <a:t> </a:t>
            </a:r>
          </a:p>
          <a:p>
            <a:pPr marL="342900" indent="-342900">
              <a:buAutoNum type="arabicPeriod"/>
            </a:pPr>
            <a:r>
              <a:rPr lang="en-ZA" sz="1400" dirty="0">
                <a:solidFill>
                  <a:schemeClr val="tx1"/>
                </a:solidFill>
              </a:rPr>
              <a:t>Create your own concept map to summarize the information in part B of the </a:t>
            </a:r>
            <a:r>
              <a:rPr lang="en-ZA" sz="1400" dirty="0" err="1">
                <a:solidFill>
                  <a:schemeClr val="tx1"/>
                </a:solidFill>
              </a:rPr>
              <a:t>WIki</a:t>
            </a:r>
            <a:endParaRPr lang="en-ZA" sz="1400" dirty="0">
              <a:solidFill>
                <a:schemeClr val="tx1"/>
              </a:solidFill>
            </a:endParaRPr>
          </a:p>
          <a:p>
            <a:pPr marL="0" indent="0">
              <a:buNone/>
            </a:pPr>
            <a:r>
              <a:rPr lang="en-ZA" sz="1400" b="1" dirty="0">
                <a:solidFill>
                  <a:schemeClr val="tx1"/>
                </a:solidFill>
              </a:rPr>
              <a:t>ACTIVITY 6</a:t>
            </a:r>
          </a:p>
          <a:p>
            <a:pPr marL="0" indent="0">
              <a:buNone/>
            </a:pPr>
            <a:r>
              <a:rPr lang="en-ZA" sz="1400" dirty="0">
                <a:solidFill>
                  <a:schemeClr val="tx1"/>
                </a:solidFill>
              </a:rPr>
              <a:t>In the table below match the terms in the left-hand column with the definitions in the right-hand column</a:t>
            </a:r>
          </a:p>
          <a:p>
            <a:pPr marL="0" indent="0">
              <a:buNone/>
            </a:pPr>
            <a:endParaRPr lang="en-ZA" sz="1400" dirty="0">
              <a:solidFill>
                <a:schemeClr val="tx1"/>
              </a:solidFill>
            </a:endParaRPr>
          </a:p>
          <a:p>
            <a:pPr marL="0" indent="0">
              <a:buNone/>
            </a:pPr>
            <a:endParaRPr lang="en-ZA" sz="1600" dirty="0">
              <a:solidFill>
                <a:schemeClr val="tx1"/>
              </a:solidFill>
            </a:endParaRPr>
          </a:p>
          <a:p>
            <a:pPr marL="0" indent="0">
              <a:buNone/>
            </a:pPr>
            <a:endParaRPr lang="en-ZA" sz="1600" dirty="0">
              <a:solidFill>
                <a:schemeClr val="tx1"/>
              </a:solidFill>
            </a:endParaRPr>
          </a:p>
          <a:p>
            <a:pPr marL="342900" indent="-342900">
              <a:buAutoNum type="arabicPeriod"/>
            </a:pPr>
            <a:endParaRPr lang="en-ZA" sz="1600" dirty="0">
              <a:solidFill>
                <a:schemeClr val="tx1"/>
              </a:solidFill>
            </a:endParaRPr>
          </a:p>
          <a:p>
            <a:pPr marL="342900" indent="-342900">
              <a:buAutoNum type="arabicPeriod"/>
            </a:pPr>
            <a:endParaRPr lang="en-ZA" sz="1600" dirty="0">
              <a:solidFill>
                <a:schemeClr val="tx1"/>
              </a:solidFill>
            </a:endParaRPr>
          </a:p>
          <a:p>
            <a:pPr marL="0" indent="0">
              <a:buNone/>
            </a:pPr>
            <a:endParaRPr lang="en-ZA" dirty="0">
              <a:solidFill>
                <a:srgbClr val="FF0000"/>
              </a:solidFill>
            </a:endParaRPr>
          </a:p>
        </p:txBody>
      </p:sp>
      <p:sp>
        <p:nvSpPr>
          <p:cNvPr id="4" name="Slide Number Placeholder 3">
            <a:extLst>
              <a:ext uri="{FF2B5EF4-FFF2-40B4-BE49-F238E27FC236}">
                <a16:creationId xmlns:a16="http://schemas.microsoft.com/office/drawing/2014/main" id="{6A7FC452-E710-4506-BBFF-38C872DBAE61}"/>
              </a:ext>
            </a:extLst>
          </p:cNvPr>
          <p:cNvSpPr>
            <a:spLocks noGrp="1"/>
          </p:cNvSpPr>
          <p:nvPr>
            <p:ph type="sldNum" sz="quarter" idx="12"/>
          </p:nvPr>
        </p:nvSpPr>
        <p:spPr/>
        <p:txBody>
          <a:bodyPr/>
          <a:lstStyle/>
          <a:p>
            <a:fld id="{54D55960-81A6-42AF-8E85-494693FDD04C}" type="slidenum">
              <a:rPr lang="en-ZA" smtClean="0"/>
              <a:t>9</a:t>
            </a:fld>
            <a:endParaRPr lang="en-ZA"/>
          </a:p>
        </p:txBody>
      </p:sp>
      <p:sp>
        <p:nvSpPr>
          <p:cNvPr id="5" name="TextBox 4">
            <a:extLst>
              <a:ext uri="{FF2B5EF4-FFF2-40B4-BE49-F238E27FC236}">
                <a16:creationId xmlns:a16="http://schemas.microsoft.com/office/drawing/2014/main" id="{DEBF792C-3968-42E3-9374-08AF9259B1E1}"/>
              </a:ext>
            </a:extLst>
          </p:cNvPr>
          <p:cNvSpPr txBox="1"/>
          <p:nvPr/>
        </p:nvSpPr>
        <p:spPr>
          <a:xfrm>
            <a:off x="9929932" y="488917"/>
            <a:ext cx="1997025" cy="307777"/>
          </a:xfrm>
          <a:prstGeom prst="rect">
            <a:avLst/>
          </a:prstGeom>
          <a:solidFill>
            <a:srgbClr val="FFFF00"/>
          </a:solidFill>
        </p:spPr>
        <p:txBody>
          <a:bodyPr wrap="square" rtlCol="0">
            <a:spAutoFit/>
          </a:bodyPr>
          <a:lstStyle/>
          <a:p>
            <a:r>
              <a:rPr lang="en-ZA" sz="1400" dirty="0"/>
              <a:t>2 HOURS 30 MINUTES</a:t>
            </a:r>
          </a:p>
        </p:txBody>
      </p:sp>
      <p:sp>
        <p:nvSpPr>
          <p:cNvPr id="6" name="TextBox 5">
            <a:extLst>
              <a:ext uri="{FF2B5EF4-FFF2-40B4-BE49-F238E27FC236}">
                <a16:creationId xmlns:a16="http://schemas.microsoft.com/office/drawing/2014/main" id="{09EE3269-D93A-4E60-B458-D87854DB1CF5}"/>
              </a:ext>
            </a:extLst>
          </p:cNvPr>
          <p:cNvSpPr txBox="1"/>
          <p:nvPr/>
        </p:nvSpPr>
        <p:spPr>
          <a:xfrm>
            <a:off x="9268003" y="1275791"/>
            <a:ext cx="1323857" cy="307777"/>
          </a:xfrm>
          <a:prstGeom prst="rect">
            <a:avLst/>
          </a:prstGeom>
          <a:solidFill>
            <a:srgbClr val="FFFF00"/>
          </a:solidFill>
        </p:spPr>
        <p:txBody>
          <a:bodyPr wrap="square" rtlCol="0">
            <a:spAutoFit/>
          </a:bodyPr>
          <a:lstStyle/>
          <a:p>
            <a:r>
              <a:rPr lang="en-ZA" sz="1400" dirty="0"/>
              <a:t>60  MINUTES</a:t>
            </a:r>
          </a:p>
        </p:txBody>
      </p:sp>
      <p:sp>
        <p:nvSpPr>
          <p:cNvPr id="7" name="TextBox 6">
            <a:extLst>
              <a:ext uri="{FF2B5EF4-FFF2-40B4-BE49-F238E27FC236}">
                <a16:creationId xmlns:a16="http://schemas.microsoft.com/office/drawing/2014/main" id="{D0B67BF9-CD9F-41BE-B5C6-6D7966F8DE9C}"/>
              </a:ext>
            </a:extLst>
          </p:cNvPr>
          <p:cNvSpPr txBox="1"/>
          <p:nvPr/>
        </p:nvSpPr>
        <p:spPr>
          <a:xfrm>
            <a:off x="9268003" y="2023193"/>
            <a:ext cx="1264670" cy="307777"/>
          </a:xfrm>
          <a:prstGeom prst="rect">
            <a:avLst/>
          </a:prstGeom>
          <a:solidFill>
            <a:srgbClr val="FFFF00"/>
          </a:solidFill>
        </p:spPr>
        <p:txBody>
          <a:bodyPr wrap="square" rtlCol="0">
            <a:spAutoFit/>
          </a:bodyPr>
          <a:lstStyle/>
          <a:p>
            <a:r>
              <a:rPr lang="en-ZA" sz="1400" dirty="0"/>
              <a:t>20  MINUTES</a:t>
            </a:r>
          </a:p>
        </p:txBody>
      </p:sp>
      <p:sp>
        <p:nvSpPr>
          <p:cNvPr id="8" name="TextBox 7">
            <a:extLst>
              <a:ext uri="{FF2B5EF4-FFF2-40B4-BE49-F238E27FC236}">
                <a16:creationId xmlns:a16="http://schemas.microsoft.com/office/drawing/2014/main" id="{BE6C79AB-E31D-484D-9C6E-A76C8CE0814C}"/>
              </a:ext>
            </a:extLst>
          </p:cNvPr>
          <p:cNvSpPr txBox="1"/>
          <p:nvPr/>
        </p:nvSpPr>
        <p:spPr>
          <a:xfrm>
            <a:off x="9268003" y="2589189"/>
            <a:ext cx="1264670" cy="307777"/>
          </a:xfrm>
          <a:prstGeom prst="rect">
            <a:avLst/>
          </a:prstGeom>
          <a:solidFill>
            <a:srgbClr val="FFFF00"/>
          </a:solidFill>
        </p:spPr>
        <p:txBody>
          <a:bodyPr wrap="square" rtlCol="0">
            <a:spAutoFit/>
          </a:bodyPr>
          <a:lstStyle/>
          <a:p>
            <a:r>
              <a:rPr lang="en-ZA" sz="1400" dirty="0"/>
              <a:t>60 MINUTES</a:t>
            </a:r>
          </a:p>
        </p:txBody>
      </p:sp>
      <p:sp>
        <p:nvSpPr>
          <p:cNvPr id="10" name="TextBox 9">
            <a:extLst>
              <a:ext uri="{FF2B5EF4-FFF2-40B4-BE49-F238E27FC236}">
                <a16:creationId xmlns:a16="http://schemas.microsoft.com/office/drawing/2014/main" id="{884B8CF5-36B8-4A86-88D9-DC99AF242CFF}"/>
              </a:ext>
            </a:extLst>
          </p:cNvPr>
          <p:cNvSpPr txBox="1"/>
          <p:nvPr/>
        </p:nvSpPr>
        <p:spPr>
          <a:xfrm>
            <a:off x="9268003" y="3326330"/>
            <a:ext cx="1264670" cy="307777"/>
          </a:xfrm>
          <a:prstGeom prst="rect">
            <a:avLst/>
          </a:prstGeom>
          <a:solidFill>
            <a:srgbClr val="FFFF00"/>
          </a:solidFill>
        </p:spPr>
        <p:txBody>
          <a:bodyPr wrap="square" rtlCol="0">
            <a:spAutoFit/>
          </a:bodyPr>
          <a:lstStyle/>
          <a:p>
            <a:r>
              <a:rPr lang="en-ZA" sz="1400" dirty="0"/>
              <a:t>10 MINUTES</a:t>
            </a:r>
          </a:p>
        </p:txBody>
      </p:sp>
      <p:graphicFrame>
        <p:nvGraphicFramePr>
          <p:cNvPr id="9" name="Table 10">
            <a:extLst>
              <a:ext uri="{FF2B5EF4-FFF2-40B4-BE49-F238E27FC236}">
                <a16:creationId xmlns:a16="http://schemas.microsoft.com/office/drawing/2014/main" id="{4066AF53-AD56-47F4-89EB-A4B39D7049A9}"/>
              </a:ext>
            </a:extLst>
          </p:cNvPr>
          <p:cNvGraphicFramePr>
            <a:graphicFrameLocks noGrp="1"/>
          </p:cNvGraphicFramePr>
          <p:nvPr>
            <p:extLst>
              <p:ext uri="{D42A27DB-BD31-4B8C-83A1-F6EECF244321}">
                <p14:modId xmlns:p14="http://schemas.microsoft.com/office/powerpoint/2010/main" val="3919301127"/>
              </p:ext>
            </p:extLst>
          </p:nvPr>
        </p:nvGraphicFramePr>
        <p:xfrm>
          <a:off x="1305339" y="3708674"/>
          <a:ext cx="10237304" cy="3627120"/>
        </p:xfrm>
        <a:graphic>
          <a:graphicData uri="http://schemas.openxmlformats.org/drawingml/2006/table">
            <a:tbl>
              <a:tblPr firstRow="1" bandRow="1">
                <a:tableStyleId>{5C22544A-7EE6-4342-B048-85BDC9FD1C3A}</a:tableStyleId>
              </a:tblPr>
              <a:tblGrid>
                <a:gridCol w="1928191">
                  <a:extLst>
                    <a:ext uri="{9D8B030D-6E8A-4147-A177-3AD203B41FA5}">
                      <a16:colId xmlns:a16="http://schemas.microsoft.com/office/drawing/2014/main" val="2721809574"/>
                    </a:ext>
                  </a:extLst>
                </a:gridCol>
                <a:gridCol w="8309113">
                  <a:extLst>
                    <a:ext uri="{9D8B030D-6E8A-4147-A177-3AD203B41FA5}">
                      <a16:colId xmlns:a16="http://schemas.microsoft.com/office/drawing/2014/main" val="900683818"/>
                    </a:ext>
                  </a:extLst>
                </a:gridCol>
              </a:tblGrid>
              <a:tr h="276347">
                <a:tc>
                  <a:txBody>
                    <a:bodyPr/>
                    <a:lstStyle/>
                    <a:p>
                      <a:r>
                        <a:rPr lang="en-ZA" sz="1400" dirty="0"/>
                        <a:t>TERM</a:t>
                      </a:r>
                    </a:p>
                  </a:txBody>
                  <a:tcPr/>
                </a:tc>
                <a:tc>
                  <a:txBody>
                    <a:bodyPr/>
                    <a:lstStyle/>
                    <a:p>
                      <a:r>
                        <a:rPr lang="en-ZA" sz="1400" dirty="0"/>
                        <a:t>DEFINITION</a:t>
                      </a:r>
                    </a:p>
                  </a:txBody>
                  <a:tcPr/>
                </a:tc>
                <a:extLst>
                  <a:ext uri="{0D108BD9-81ED-4DB2-BD59-A6C34878D82A}">
                    <a16:rowId xmlns:a16="http://schemas.microsoft.com/office/drawing/2014/main" val="3196021821"/>
                  </a:ext>
                </a:extLst>
              </a:tr>
              <a:tr h="254731">
                <a:tc>
                  <a:txBody>
                    <a:bodyPr/>
                    <a:lstStyle/>
                    <a:p>
                      <a:r>
                        <a:rPr lang="en-ZA" sz="1200" dirty="0"/>
                        <a:t>1.Water table</a:t>
                      </a:r>
                    </a:p>
                  </a:txBody>
                  <a:tcPr/>
                </a:tc>
                <a:tc>
                  <a:txBody>
                    <a:bodyPr/>
                    <a:lstStyle/>
                    <a:p>
                      <a:r>
                        <a:rPr lang="en-ZA" sz="1200" dirty="0"/>
                        <a:t>a. Network of all tributaries that join together to form one main river that flows to the sea</a:t>
                      </a:r>
                    </a:p>
                  </a:txBody>
                  <a:tcPr/>
                </a:tc>
                <a:extLst>
                  <a:ext uri="{0D108BD9-81ED-4DB2-BD59-A6C34878D82A}">
                    <a16:rowId xmlns:a16="http://schemas.microsoft.com/office/drawing/2014/main" val="4199767504"/>
                  </a:ext>
                </a:extLst>
              </a:tr>
              <a:tr h="254731">
                <a:tc>
                  <a:txBody>
                    <a:bodyPr/>
                    <a:lstStyle/>
                    <a:p>
                      <a:r>
                        <a:rPr lang="en-ZA" sz="1200" dirty="0"/>
                        <a:t>2. Source</a:t>
                      </a:r>
                    </a:p>
                  </a:txBody>
                  <a:tcPr/>
                </a:tc>
                <a:tc>
                  <a:txBody>
                    <a:bodyPr/>
                    <a:lstStyle/>
                    <a:p>
                      <a:r>
                        <a:rPr lang="en-ZA" sz="1200" dirty="0"/>
                        <a:t>b. Soil and rock underground above the water table that has open air spaces</a:t>
                      </a:r>
                    </a:p>
                  </a:txBody>
                  <a:tcPr/>
                </a:tc>
                <a:extLst>
                  <a:ext uri="{0D108BD9-81ED-4DB2-BD59-A6C34878D82A}">
                    <a16:rowId xmlns:a16="http://schemas.microsoft.com/office/drawing/2014/main" val="1060863917"/>
                  </a:ext>
                </a:extLst>
              </a:tr>
              <a:tr h="254731">
                <a:tc>
                  <a:txBody>
                    <a:bodyPr/>
                    <a:lstStyle/>
                    <a:p>
                      <a:r>
                        <a:rPr lang="en-ZA" sz="1200" dirty="0"/>
                        <a:t>3. Drainage basin</a:t>
                      </a:r>
                    </a:p>
                  </a:txBody>
                  <a:tcPr/>
                </a:tc>
                <a:tc>
                  <a:txBody>
                    <a:bodyPr/>
                    <a:lstStyle/>
                    <a:p>
                      <a:r>
                        <a:rPr lang="en-ZA" sz="1200" dirty="0"/>
                        <a:t>c. Smaller river joining another river</a:t>
                      </a:r>
                    </a:p>
                  </a:txBody>
                  <a:tcPr/>
                </a:tc>
                <a:extLst>
                  <a:ext uri="{0D108BD9-81ED-4DB2-BD59-A6C34878D82A}">
                    <a16:rowId xmlns:a16="http://schemas.microsoft.com/office/drawing/2014/main" val="2101223319"/>
                  </a:ext>
                </a:extLst>
              </a:tr>
              <a:tr h="254731">
                <a:tc>
                  <a:txBody>
                    <a:bodyPr/>
                    <a:lstStyle/>
                    <a:p>
                      <a:r>
                        <a:rPr lang="en-ZA" sz="1200" dirty="0"/>
                        <a:t>4. River system</a:t>
                      </a:r>
                    </a:p>
                  </a:txBody>
                  <a:tcPr/>
                </a:tc>
                <a:tc>
                  <a:txBody>
                    <a:bodyPr/>
                    <a:lstStyle/>
                    <a:p>
                      <a:r>
                        <a:rPr lang="en-ZA" sz="1200" dirty="0"/>
                        <a:t>d. The end of the river where it flows into the sea</a:t>
                      </a:r>
                    </a:p>
                  </a:txBody>
                  <a:tcPr/>
                </a:tc>
                <a:extLst>
                  <a:ext uri="{0D108BD9-81ED-4DB2-BD59-A6C34878D82A}">
                    <a16:rowId xmlns:a16="http://schemas.microsoft.com/office/drawing/2014/main" val="2175203350"/>
                  </a:ext>
                </a:extLst>
              </a:tr>
              <a:tr h="254731">
                <a:tc>
                  <a:txBody>
                    <a:bodyPr/>
                    <a:lstStyle/>
                    <a:p>
                      <a:r>
                        <a:rPr lang="en-ZA" sz="1200" dirty="0"/>
                        <a:t>5. Aerated zone</a:t>
                      </a:r>
                    </a:p>
                  </a:txBody>
                  <a:tcPr/>
                </a:tc>
                <a:tc>
                  <a:txBody>
                    <a:bodyPr/>
                    <a:lstStyle/>
                    <a:p>
                      <a:r>
                        <a:rPr lang="en-ZA" sz="1200" dirty="0"/>
                        <a:t>e. Land area that feeds water into a river system</a:t>
                      </a:r>
                    </a:p>
                  </a:txBody>
                  <a:tcPr/>
                </a:tc>
                <a:extLst>
                  <a:ext uri="{0D108BD9-81ED-4DB2-BD59-A6C34878D82A}">
                    <a16:rowId xmlns:a16="http://schemas.microsoft.com/office/drawing/2014/main" val="3701525060"/>
                  </a:ext>
                </a:extLst>
              </a:tr>
              <a:tr h="254731">
                <a:tc>
                  <a:txBody>
                    <a:bodyPr/>
                    <a:lstStyle/>
                    <a:p>
                      <a:r>
                        <a:rPr lang="en-ZA" sz="1200" dirty="0"/>
                        <a:t>6. Tributary</a:t>
                      </a:r>
                    </a:p>
                  </a:txBody>
                  <a:tcPr/>
                </a:tc>
                <a:tc>
                  <a:txBody>
                    <a:bodyPr/>
                    <a:lstStyle/>
                    <a:p>
                      <a:r>
                        <a:rPr lang="en-ZA" sz="1200" dirty="0"/>
                        <a:t>f. Point where two rivers meet</a:t>
                      </a:r>
                    </a:p>
                  </a:txBody>
                  <a:tcPr/>
                </a:tc>
                <a:extLst>
                  <a:ext uri="{0D108BD9-81ED-4DB2-BD59-A6C34878D82A}">
                    <a16:rowId xmlns:a16="http://schemas.microsoft.com/office/drawing/2014/main" val="3551345479"/>
                  </a:ext>
                </a:extLst>
              </a:tr>
              <a:tr h="254731">
                <a:tc>
                  <a:txBody>
                    <a:bodyPr/>
                    <a:lstStyle/>
                    <a:p>
                      <a:r>
                        <a:rPr lang="en-ZA" sz="1200" dirty="0"/>
                        <a:t>7. Saturated zone</a:t>
                      </a:r>
                    </a:p>
                  </a:txBody>
                  <a:tcPr/>
                </a:tc>
                <a:tc>
                  <a:txBody>
                    <a:bodyPr/>
                    <a:lstStyle/>
                    <a:p>
                      <a:r>
                        <a:rPr lang="en-ZA" sz="1200" dirty="0"/>
                        <a:t>g. Upper limit of the saturated zone</a:t>
                      </a:r>
                    </a:p>
                  </a:txBody>
                  <a:tcPr/>
                </a:tc>
                <a:extLst>
                  <a:ext uri="{0D108BD9-81ED-4DB2-BD59-A6C34878D82A}">
                    <a16:rowId xmlns:a16="http://schemas.microsoft.com/office/drawing/2014/main" val="1927942243"/>
                  </a:ext>
                </a:extLst>
              </a:tr>
              <a:tr h="254731">
                <a:tc>
                  <a:txBody>
                    <a:bodyPr/>
                    <a:lstStyle/>
                    <a:p>
                      <a:r>
                        <a:rPr lang="en-ZA" sz="1200" dirty="0"/>
                        <a:t>8. Confluence</a:t>
                      </a:r>
                    </a:p>
                  </a:txBody>
                  <a:tcPr/>
                </a:tc>
                <a:tc>
                  <a:txBody>
                    <a:bodyPr/>
                    <a:lstStyle/>
                    <a:p>
                      <a:r>
                        <a:rPr lang="en-ZA" sz="1200" dirty="0"/>
                        <a:t>h. High ground separating drainage basins</a:t>
                      </a:r>
                    </a:p>
                  </a:txBody>
                  <a:tcPr/>
                </a:tc>
                <a:extLst>
                  <a:ext uri="{0D108BD9-81ED-4DB2-BD59-A6C34878D82A}">
                    <a16:rowId xmlns:a16="http://schemas.microsoft.com/office/drawing/2014/main" val="2995703155"/>
                  </a:ext>
                </a:extLst>
              </a:tr>
              <a:tr h="254731">
                <a:tc>
                  <a:txBody>
                    <a:bodyPr/>
                    <a:lstStyle/>
                    <a:p>
                      <a:r>
                        <a:rPr lang="en-ZA" sz="1200" dirty="0"/>
                        <a:t>9.  River mouth</a:t>
                      </a:r>
                    </a:p>
                  </a:txBody>
                  <a:tcPr/>
                </a:tc>
                <a:tc>
                  <a:txBody>
                    <a:bodyPr/>
                    <a:lstStyle/>
                    <a:p>
                      <a:r>
                        <a:rPr lang="en-ZA" sz="1200" dirty="0" err="1"/>
                        <a:t>i</a:t>
                      </a:r>
                      <a:r>
                        <a:rPr lang="en-ZA" sz="1200" dirty="0"/>
                        <a:t>.  River gaining water from the ground water because the river bed is deeper than the water table</a:t>
                      </a:r>
                    </a:p>
                  </a:txBody>
                  <a:tcPr/>
                </a:tc>
                <a:extLst>
                  <a:ext uri="{0D108BD9-81ED-4DB2-BD59-A6C34878D82A}">
                    <a16:rowId xmlns:a16="http://schemas.microsoft.com/office/drawing/2014/main" val="2860935586"/>
                  </a:ext>
                </a:extLst>
              </a:tr>
              <a:tr h="254731">
                <a:tc>
                  <a:txBody>
                    <a:bodyPr/>
                    <a:lstStyle/>
                    <a:p>
                      <a:r>
                        <a:rPr lang="en-ZA" sz="1200" dirty="0"/>
                        <a:t>10 Watershed</a:t>
                      </a:r>
                    </a:p>
                  </a:txBody>
                  <a:tcPr/>
                </a:tc>
                <a:tc>
                  <a:txBody>
                    <a:bodyPr/>
                    <a:lstStyle/>
                    <a:p>
                      <a:r>
                        <a:rPr lang="en-ZA" sz="1200" dirty="0"/>
                        <a:t>j. The start of a river</a:t>
                      </a:r>
                    </a:p>
                  </a:txBody>
                  <a:tcPr/>
                </a:tc>
                <a:extLst>
                  <a:ext uri="{0D108BD9-81ED-4DB2-BD59-A6C34878D82A}">
                    <a16:rowId xmlns:a16="http://schemas.microsoft.com/office/drawing/2014/main" val="3925899845"/>
                  </a:ext>
                </a:extLst>
              </a:tr>
              <a:tr h="254731">
                <a:tc>
                  <a:txBody>
                    <a:bodyPr/>
                    <a:lstStyle/>
                    <a:p>
                      <a:endParaRPr lang="en-ZA" sz="1200" dirty="0"/>
                    </a:p>
                  </a:txBody>
                  <a:tcPr/>
                </a:tc>
                <a:tc>
                  <a:txBody>
                    <a:bodyPr/>
                    <a:lstStyle/>
                    <a:p>
                      <a:r>
                        <a:rPr lang="en-ZA" sz="1200" dirty="0"/>
                        <a:t>k. That part of the crust that is below the water table. All air spaces are filled with water.</a:t>
                      </a:r>
                    </a:p>
                  </a:txBody>
                  <a:tcPr/>
                </a:tc>
                <a:extLst>
                  <a:ext uri="{0D108BD9-81ED-4DB2-BD59-A6C34878D82A}">
                    <a16:rowId xmlns:a16="http://schemas.microsoft.com/office/drawing/2014/main" val="1979298923"/>
                  </a:ext>
                </a:extLst>
              </a:tr>
              <a:tr h="276347">
                <a:tc>
                  <a:txBody>
                    <a:bodyPr/>
                    <a:lstStyle/>
                    <a:p>
                      <a:endParaRPr lang="en-ZA" sz="1400" dirty="0"/>
                    </a:p>
                  </a:txBody>
                  <a:tcPr/>
                </a:tc>
                <a:tc>
                  <a:txBody>
                    <a:bodyPr/>
                    <a:lstStyle/>
                    <a:p>
                      <a:endParaRPr lang="en-ZA" sz="1400" dirty="0"/>
                    </a:p>
                  </a:txBody>
                  <a:tcPr/>
                </a:tc>
                <a:extLst>
                  <a:ext uri="{0D108BD9-81ED-4DB2-BD59-A6C34878D82A}">
                    <a16:rowId xmlns:a16="http://schemas.microsoft.com/office/drawing/2014/main" val="3896370869"/>
                  </a:ext>
                </a:extLst>
              </a:tr>
            </a:tbl>
          </a:graphicData>
        </a:graphic>
      </p:graphicFrame>
    </p:spTree>
    <p:extLst>
      <p:ext uri="{BB962C8B-B14F-4D97-AF65-F5344CB8AC3E}">
        <p14:creationId xmlns:p14="http://schemas.microsoft.com/office/powerpoint/2010/main" val="333022966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2277</TotalTime>
  <Words>3312</Words>
  <Application>Microsoft Office PowerPoint</Application>
  <PresentationFormat>Widescreen</PresentationFormat>
  <Paragraphs>235</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Calibri</vt:lpstr>
      <vt:lpstr>Franklin Gothic Book</vt:lpstr>
      <vt:lpstr>Crop</vt:lpstr>
      <vt:lpstr>Geomorphology of rivers MODULE 1 – drainage systems in south africa</vt:lpstr>
      <vt:lpstr>HOW TO FIND YOUR WAY AROUND THIS MODULE</vt:lpstr>
      <vt:lpstr>HOW THIS MODULE IS SET OUT  </vt:lpstr>
      <vt:lpstr>HOW TO GET SUPPORT AND STAY  IN CONTACT </vt:lpstr>
      <vt:lpstr>PLAGIARISM, ACADEMIC INTEGRITY, AND CITATION</vt:lpstr>
      <vt:lpstr>QUALITY STANDARDS AND EXPECTATIONS </vt:lpstr>
      <vt:lpstr>PURPOSE AND IMPORTANCE OF THE MODULE</vt:lpstr>
      <vt:lpstr>ASSESSMENT </vt:lpstr>
      <vt:lpstr>LO 1 EXPLAIN KEY CONCEPTS</vt:lpstr>
      <vt:lpstr>LO 2 CLASSIFY AND COMPARE TYPES OF RIVERS </vt:lpstr>
      <vt:lpstr>LO 3 EXPLAIN CAUSE AND NATURE  OF DIFFERENT DRAINAGE PATTERNS</vt:lpstr>
      <vt:lpstr>LO 4 DRAINAGE DENSITY</vt:lpstr>
      <vt:lpstr>LO 5 USE TOPOGRAPHIC MAPS TO IDENTIFY STREAM ORDER AND DENSITY </vt:lpstr>
      <vt:lpstr>LO 6 RIVER DISCHARGE OR FLOW</vt:lpstr>
      <vt:lpstr>MODULE SUMMARY AND 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AND EXPLORING SHAKESPEARE’S ANTONY AND CLEOPATRA  MODULE 1 – REVIEWING ACT 4</dc:title>
  <dc:creator>Johan Rich</dc:creator>
  <cp:lastModifiedBy>Johan Rich</cp:lastModifiedBy>
  <cp:revision>93</cp:revision>
  <dcterms:created xsi:type="dcterms:W3CDTF">2020-05-06T19:04:43Z</dcterms:created>
  <dcterms:modified xsi:type="dcterms:W3CDTF">2020-05-10T19:05:34Z</dcterms:modified>
</cp:coreProperties>
</file>